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50" r:id="rId3"/>
    <p:sldMasterId id="2147483752" r:id="rId4"/>
  </p:sldMasterIdLst>
  <p:notesMasterIdLst>
    <p:notesMasterId r:id="rId21"/>
  </p:notesMasterIdLst>
  <p:sldIdLst>
    <p:sldId id="256" r:id="rId5"/>
    <p:sldId id="314" r:id="rId6"/>
    <p:sldId id="303" r:id="rId7"/>
    <p:sldId id="279" r:id="rId8"/>
    <p:sldId id="304" r:id="rId9"/>
    <p:sldId id="276" r:id="rId10"/>
    <p:sldId id="280" r:id="rId11"/>
    <p:sldId id="307" r:id="rId12"/>
    <p:sldId id="308" r:id="rId13"/>
    <p:sldId id="306" r:id="rId14"/>
    <p:sldId id="309" r:id="rId15"/>
    <p:sldId id="310" r:id="rId16"/>
    <p:sldId id="311" r:id="rId17"/>
    <p:sldId id="312" r:id="rId18"/>
    <p:sldId id="313" r:id="rId19"/>
    <p:sldId id="315" r:id="rId20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8" autoAdjust="0"/>
  </p:normalViewPr>
  <p:slideViewPr>
    <p:cSldViewPr>
      <p:cViewPr>
        <p:scale>
          <a:sx n="75" d="100"/>
          <a:sy n="75" d="100"/>
        </p:scale>
        <p:origin x="-972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7"/>
          </a:xfrm>
          <a:prstGeom prst="rect">
            <a:avLst/>
          </a:prstGeom>
        </p:spPr>
        <p:txBody>
          <a:bodyPr vert="horz" lIns="93276" tIns="46638" rIns="93276" bIns="466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7"/>
          </a:xfrm>
          <a:prstGeom prst="rect">
            <a:avLst/>
          </a:prstGeom>
        </p:spPr>
        <p:txBody>
          <a:bodyPr vert="horz" lIns="93276" tIns="46638" rIns="93276" bIns="46638" rtlCol="0"/>
          <a:lstStyle>
            <a:lvl1pPr algn="r">
              <a:defRPr sz="1200"/>
            </a:lvl1pPr>
          </a:lstStyle>
          <a:p>
            <a:fld id="{150720E3-85F6-4E2C-B07B-F92149EB06D7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6" tIns="46638" rIns="93276" bIns="466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7"/>
          </a:xfrm>
          <a:prstGeom prst="rect">
            <a:avLst/>
          </a:prstGeom>
        </p:spPr>
        <p:txBody>
          <a:bodyPr vert="horz" lIns="93276" tIns="46638" rIns="93276" bIns="466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7"/>
          </a:xfrm>
          <a:prstGeom prst="rect">
            <a:avLst/>
          </a:prstGeom>
        </p:spPr>
        <p:txBody>
          <a:bodyPr vert="horz" lIns="93276" tIns="46638" rIns="93276" bIns="466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3"/>
            <a:ext cx="3041968" cy="465297"/>
          </a:xfrm>
          <a:prstGeom prst="rect">
            <a:avLst/>
          </a:prstGeom>
        </p:spPr>
        <p:txBody>
          <a:bodyPr vert="horz" lIns="93276" tIns="46638" rIns="93276" bIns="46638" rtlCol="0" anchor="b"/>
          <a:lstStyle>
            <a:lvl1pPr algn="r">
              <a:defRPr sz="1200"/>
            </a:lvl1pPr>
          </a:lstStyle>
          <a:p>
            <a:fld id="{1D68227C-3774-405E-852E-30AE17BB4F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45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227C-3774-405E-852E-30AE17BB4F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4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Lorrie - Have k enrollment handout to</a:t>
            </a:r>
            <a:r>
              <a:rPr lang="en-US" baseline="0" dirty="0" smtClean="0"/>
              <a:t> answer questions</a:t>
            </a:r>
          </a:p>
          <a:p>
            <a:r>
              <a:rPr lang="en-US" baseline="0" dirty="0" smtClean="0"/>
              <a:t>Capacity PA 40, Heritage Fields #1, Portola Springs</a:t>
            </a:r>
          </a:p>
          <a:p>
            <a:r>
              <a:rPr lang="en-US" baseline="0" dirty="0" smtClean="0"/>
              <a:t>Footnote…schools not in projection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227C-3774-405E-852E-30AE17BB4F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2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Capacity</a:t>
            </a:r>
            <a:r>
              <a:rPr lang="en-US" baseline="0" dirty="0" smtClean="0"/>
              <a:t> does not include K-8’s beyond 1</a:t>
            </a:r>
            <a:r>
              <a:rPr lang="en-US" baseline="30000" dirty="0" smtClean="0"/>
              <a:t>st</a:t>
            </a:r>
            <a:r>
              <a:rPr lang="en-US" baseline="0" dirty="0" smtClean="0"/>
              <a:t> K-8</a:t>
            </a:r>
          </a:p>
          <a:p>
            <a:r>
              <a:rPr lang="en-US" baseline="0" dirty="0" smtClean="0"/>
              <a:t>Where is capacity an issue in the future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227C-3774-405E-852E-30AE17BB4F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34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*Add capacity of expansion and high school projects, peak of 2600 at each existing high school as well as capacity of new high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227C-3774-405E-852E-30AE17BB4F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64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227C-3774-405E-852E-30AE17BB4F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0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7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10" Type="http://schemas.openxmlformats.org/officeDocument/2006/relationships/image" Target="../media/image2.jpeg"/><Relationship Id="rId4" Type="http://schemas.openxmlformats.org/officeDocument/2006/relationships/tags" Target="../tags/tag100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9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9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10" Type="http://schemas.openxmlformats.org/officeDocument/2006/relationships/image" Target="../media/image2.jpeg"/><Relationship Id="rId4" Type="http://schemas.openxmlformats.org/officeDocument/2006/relationships/tags" Target="../tags/tag33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>
            <p:custDataLst>
              <p:tags r:id="rId1"/>
            </p:custDataLst>
          </p:nvPr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0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09600"/>
            <a:ext cx="5334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3" descr="J:\IUSD-Logos\iusd-bluLogo (Small)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5777"/>
            <a:ext cx="533400" cy="553823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 userDrawn="1"/>
        </p:nvSpPr>
        <p:spPr>
          <a:xfrm>
            <a:off x="533400" y="0"/>
            <a:ext cx="27432" cy="68580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09600"/>
            <a:ext cx="8961120" cy="27432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70560" y="713232"/>
            <a:ext cx="822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09600" y="228601"/>
            <a:ext cx="853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May 10, 2011</a:t>
            </a:r>
          </a:p>
        </p:txBody>
      </p:sp>
      <p:sp>
        <p:nvSpPr>
          <p:cNvPr id="22" name="Date Placeholder 6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8A69F56E-8C0A-49B5-8D69-CFA4F8DB94AE}" type="datetime1">
              <a:rPr lang="en-US" smtClean="0">
                <a:solidFill>
                  <a:prstClr val="black"/>
                </a:solidFill>
              </a:rPr>
              <a:pPr/>
              <a:t>3/30/2012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762000"/>
            <a:ext cx="8153400" cy="5486399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FA4703A4-EBA7-4906-929B-27679FDF90AC}" type="datetime1">
              <a:rPr lang="en-US" smtClean="0">
                <a:solidFill>
                  <a:prstClr val="black"/>
                </a:solidFill>
              </a:rPr>
              <a:pPr/>
              <a:t>3/30/2012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7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996412" y="761999"/>
            <a:ext cx="1918987" cy="5592761"/>
          </a:xfrm>
        </p:spPr>
        <p:txBody>
          <a:bodyPr vert="eaVert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762000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D8F4F1D6-2660-49E6-AC4A-40B96FA50C4E}" type="datetime1">
              <a:rPr lang="en-US" smtClean="0">
                <a:solidFill>
                  <a:prstClr val="black"/>
                </a:solidFill>
              </a:rPr>
              <a:pPr/>
              <a:t>3/30/2012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34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23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53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5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20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10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76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3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91440" y="6400800"/>
            <a:ext cx="365760" cy="365125"/>
          </a:xfrm>
        </p:spPr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284E0866-D84D-47E3-BB55-6058B92FDDEF}" type="datetime1">
              <a:rPr lang="en-US" smtClean="0">
                <a:solidFill>
                  <a:prstClr val="black"/>
                </a:solidFill>
              </a:rPr>
              <a:pPr/>
              <a:t>3/30/2012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83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36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31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>
            <p:custDataLst>
              <p:tags r:id="rId1"/>
            </p:custDataLst>
          </p:nvPr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0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09600"/>
            <a:ext cx="5334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3" descr="J:\IUSD-Logos\iusd-bluLogo (Small)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5777"/>
            <a:ext cx="533400" cy="553823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 userDrawn="1"/>
        </p:nvSpPr>
        <p:spPr>
          <a:xfrm>
            <a:off x="533400" y="0"/>
            <a:ext cx="27432" cy="68580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09600"/>
            <a:ext cx="8961120" cy="27432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70560" y="713232"/>
            <a:ext cx="822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Date Placeholder 6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8A69F56E-8C0A-49B5-8D69-CFA4F8DB94AE}" type="datetime1">
              <a:rPr lang="en-US" smtClean="0">
                <a:solidFill>
                  <a:prstClr val="black"/>
                </a:solidFill>
              </a:rPr>
              <a:pPr/>
              <a:t>3/30/2012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09600" y="228600"/>
            <a:ext cx="830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March 13, 2012</a:t>
            </a:r>
          </a:p>
        </p:txBody>
      </p:sp>
    </p:spTree>
    <p:extLst>
      <p:ext uri="{BB962C8B-B14F-4D97-AF65-F5344CB8AC3E}">
        <p14:creationId xmlns:p14="http://schemas.microsoft.com/office/powerpoint/2010/main" val="269269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91440" y="6400800"/>
            <a:ext cx="365760" cy="365125"/>
          </a:xfrm>
        </p:spPr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33399" y="0"/>
            <a:ext cx="7379835" cy="609600"/>
          </a:xfrm>
        </p:spPr>
        <p:txBody>
          <a:bodyPr rtlCol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34984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hevron 6"/>
          <p:cNvSpPr/>
          <p:nvPr>
            <p:custDataLst>
              <p:tags r:id="rId5"/>
            </p:custDataLst>
          </p:nvPr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>
            <p:custDataLst>
              <p:tags r:id="rId6"/>
            </p:custDataLst>
          </p:nvPr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AAD211C2-349B-4F82-8C5C-BFD0BC532E17}" type="datetime1">
              <a:rPr lang="en-US" smtClean="0">
                <a:solidFill>
                  <a:prstClr val="white"/>
                </a:solidFill>
              </a:rPr>
              <a:pPr/>
              <a:t>3/30/2012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72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91004C0A-06A7-477D-8599-FE3824BD9807}" type="datetime1">
              <a:rPr lang="en-US" smtClean="0">
                <a:solidFill>
                  <a:prstClr val="white"/>
                </a:solidFill>
              </a:rPr>
              <a:pPr/>
              <a:t>3/30/2012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4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9600"/>
            <a:ext cx="5334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0"/>
            <a:ext cx="8229600" cy="6096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47244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  <p:custDataLst>
              <p:tags r:id="rId3"/>
            </p:custDataLst>
          </p:nvPr>
        </p:nvSpPr>
        <p:spPr>
          <a:xfrm>
            <a:off x="4876800" y="47244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609600" y="762000"/>
            <a:ext cx="403860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876800" y="76200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DE94C906-9127-4B81-89A5-E4A29C4D69FA}" type="datetime1">
              <a:rPr lang="en-US" smtClean="0">
                <a:solidFill>
                  <a:prstClr val="black"/>
                </a:solidFill>
              </a:rPr>
              <a:pPr/>
              <a:t>3/30/2012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3" descr="J:\IUSD-Logos\iusd-bluLogo (Small)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5777"/>
            <a:ext cx="533400" cy="55382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533400" y="0"/>
            <a:ext cx="27432" cy="68580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09600"/>
            <a:ext cx="8961120" cy="27432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70560" y="713232"/>
            <a:ext cx="822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609600" y="228601"/>
            <a:ext cx="853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May 10, 2011</a:t>
            </a:r>
          </a:p>
        </p:txBody>
      </p:sp>
    </p:spTree>
    <p:extLst>
      <p:ext uri="{BB962C8B-B14F-4D97-AF65-F5344CB8AC3E}">
        <p14:creationId xmlns:p14="http://schemas.microsoft.com/office/powerpoint/2010/main" val="495250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91CA0874-E0E6-4FF5-B8CA-42CB6AF4BCEB}" type="datetime1">
              <a:rPr lang="en-US" smtClean="0">
                <a:solidFill>
                  <a:prstClr val="white"/>
                </a:solidFill>
              </a:rPr>
              <a:pPr/>
              <a:t>3/30/2012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8908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B72F1861-28E8-4210-8131-3B95214CD041}" type="datetime1">
              <a:rPr lang="en-US" smtClean="0">
                <a:solidFill>
                  <a:prstClr val="black"/>
                </a:solidFill>
              </a:rPr>
              <a:pPr/>
              <a:t>3/30/2012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93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"/>
            <a:ext cx="5334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5334000"/>
            <a:ext cx="8229600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4267200" y="5791200"/>
            <a:ext cx="4648200" cy="6096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85800" y="762000"/>
            <a:ext cx="8229600" cy="45720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91F08718-4E24-41DD-A78C-F24C3172D3B5}" type="datetime1">
              <a:rPr lang="en-US" smtClean="0">
                <a:solidFill>
                  <a:prstClr val="black"/>
                </a:solidFill>
              </a:rPr>
              <a:pPr/>
              <a:t>3/30/2012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3" descr="J:\IUSD-Logos\iusd-bluLogo (Small)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5777"/>
            <a:ext cx="533400" cy="55382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533400" y="0"/>
            <a:ext cx="27432" cy="68580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09600"/>
            <a:ext cx="8961120" cy="27432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70560" y="713232"/>
            <a:ext cx="822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609600" y="228601"/>
            <a:ext cx="853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May 10, 2011</a:t>
            </a:r>
          </a:p>
        </p:txBody>
      </p:sp>
      <p:sp>
        <p:nvSpPr>
          <p:cNvPr id="14" name="Title 1"/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33400" y="0"/>
            <a:ext cx="8229600" cy="6096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edit Master title style</a:t>
            </a:r>
            <a:endParaRPr lang="en-US" sz="2400" b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16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hevron 6"/>
          <p:cNvSpPr/>
          <p:nvPr>
            <p:custDataLst>
              <p:tags r:id="rId5"/>
            </p:custDataLst>
          </p:nvPr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>
            <p:custDataLst>
              <p:tags r:id="rId6"/>
            </p:custDataLst>
          </p:nvPr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AAD211C2-349B-4F82-8C5C-BFD0BC532E17}" type="datetime1">
              <a:rPr lang="en-US" smtClean="0">
                <a:solidFill>
                  <a:prstClr val="white"/>
                </a:solidFill>
              </a:rPr>
              <a:pPr/>
              <a:t>3/30/2012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80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1"/>
            </p:custDataLst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0841F7-C3DB-42A8-A39A-E7E887D33706}" type="datetime1">
              <a:rPr lang="en-US" smtClean="0">
                <a:solidFill>
                  <a:prstClr val="white"/>
                </a:solidFill>
              </a:rPr>
              <a:pPr/>
              <a:t>3/30/2012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642266-1ED8-4902-A9AF-98884C4AF5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Chevron 11"/>
          <p:cNvSpPr/>
          <p:nvPr>
            <p:custDataLst>
              <p:tags r:id="rId7"/>
            </p:custDataLst>
          </p:nvPr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>
            <p:custDataLst>
              <p:tags r:id="rId8"/>
            </p:custDataLst>
          </p:nvPr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3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762000"/>
            <a:ext cx="8153400" cy="5486399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FA4703A4-EBA7-4906-929B-27679FDF90AC}" type="datetime1">
              <a:rPr lang="en-US" smtClean="0">
                <a:solidFill>
                  <a:prstClr val="black"/>
                </a:solidFill>
              </a:rPr>
              <a:pPr/>
              <a:t>3/30/2012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3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996412" y="761999"/>
            <a:ext cx="1918987" cy="5592761"/>
          </a:xfrm>
        </p:spPr>
        <p:txBody>
          <a:bodyPr vert="eaVert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762000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D8F4F1D6-2660-49E6-AC4A-40B96FA50C4E}" type="datetime1">
              <a:rPr lang="en-US" smtClean="0">
                <a:solidFill>
                  <a:prstClr val="black"/>
                </a:solidFill>
              </a:rPr>
              <a:pPr/>
              <a:t>3/30/2012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105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2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03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11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07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06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62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9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91004C0A-06A7-477D-8599-FE3824BD9807}" type="datetime1">
              <a:rPr lang="en-US" smtClean="0">
                <a:solidFill>
                  <a:prstClr val="white"/>
                </a:solidFill>
              </a:rPr>
              <a:pPr/>
              <a:t>3/30/2012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89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962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14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92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838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80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338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330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001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197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9600"/>
            <a:ext cx="5334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0"/>
            <a:ext cx="8229600" cy="6096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47244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  <p:custDataLst>
              <p:tags r:id="rId3"/>
            </p:custDataLst>
          </p:nvPr>
        </p:nvSpPr>
        <p:spPr>
          <a:xfrm>
            <a:off x="4876800" y="47244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609600" y="762000"/>
            <a:ext cx="403860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876800" y="76200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DE94C906-9127-4B81-89A5-E4A29C4D69FA}" type="datetime1">
              <a:rPr lang="en-US" smtClean="0">
                <a:solidFill>
                  <a:prstClr val="black"/>
                </a:solidFill>
              </a:rPr>
              <a:pPr/>
              <a:t>3/30/2012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3" descr="J:\IUSD-Logos\iusd-bluLogo (Small)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5777"/>
            <a:ext cx="533400" cy="55382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533400" y="0"/>
            <a:ext cx="27432" cy="68580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09600"/>
            <a:ext cx="8961120" cy="27432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70560" y="713232"/>
            <a:ext cx="822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609600" y="228601"/>
            <a:ext cx="853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May 10, 2011</a:t>
            </a:r>
          </a:p>
        </p:txBody>
      </p:sp>
    </p:spTree>
    <p:extLst>
      <p:ext uri="{BB962C8B-B14F-4D97-AF65-F5344CB8AC3E}">
        <p14:creationId xmlns:p14="http://schemas.microsoft.com/office/powerpoint/2010/main" val="3525959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62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072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731B1840-33A1-4D15-8517-9C99A023E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54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48938" y="649287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/>
            </a:lvl1pPr>
          </a:lstStyle>
          <a:p>
            <a:fld id="{2B6A9A45-B91A-4FD0-B245-44D266BD83E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3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48938" y="6492877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/>
            </a:lvl1pPr>
          </a:lstStyle>
          <a:p>
            <a:fld id="{2B6A9A45-B91A-4FD0-B245-44D266BD83E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248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48938" y="6492877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/>
            </a:lvl1pPr>
          </a:lstStyle>
          <a:p>
            <a:fld id="{2B6A9A45-B91A-4FD0-B245-44D266BD83E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2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0" y="1073152"/>
            <a:ext cx="9144000" cy="4708525"/>
          </a:xfrm>
          <a:prstGeom prst="rect">
            <a:avLst/>
          </a:prstGeom>
          <a:solidFill>
            <a:srgbClr val="8AA21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48938" y="6492877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/>
            </a:lvl1pPr>
          </a:lstStyle>
          <a:p>
            <a:fld id="{2B6A9A45-B91A-4FD0-B245-44D266BD83E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09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91CA0874-E0E6-4FF5-B8CA-42CB6AF4BCEB}" type="datetime1">
              <a:rPr lang="en-US" smtClean="0">
                <a:solidFill>
                  <a:prstClr val="white"/>
                </a:solidFill>
              </a:rPr>
              <a:pPr/>
              <a:t>3/30/2012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1697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B72F1861-28E8-4210-8131-3B95214CD041}" type="datetime1">
              <a:rPr lang="en-US" smtClean="0">
                <a:solidFill>
                  <a:prstClr val="black"/>
                </a:solidFill>
              </a:rPr>
              <a:pPr/>
              <a:t>3/30/2012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6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"/>
            <a:ext cx="5334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5334000"/>
            <a:ext cx="8229600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4267200" y="5791200"/>
            <a:ext cx="4648200" cy="6096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85800" y="762000"/>
            <a:ext cx="8229600" cy="45720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91F08718-4E24-41DD-A78C-F24C3172D3B5}" type="datetime1">
              <a:rPr lang="en-US" smtClean="0">
                <a:solidFill>
                  <a:prstClr val="black"/>
                </a:solidFill>
              </a:rPr>
              <a:pPr/>
              <a:t>3/30/2012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3" descr="J:\IUSD-Logos\iusd-bluLogo (Small)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5777"/>
            <a:ext cx="533400" cy="55382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533400" y="0"/>
            <a:ext cx="27432" cy="68580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09600"/>
            <a:ext cx="8961120" cy="27432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70560" y="713232"/>
            <a:ext cx="822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609600" y="228601"/>
            <a:ext cx="853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May 10, 2011</a:t>
            </a:r>
          </a:p>
        </p:txBody>
      </p:sp>
      <p:sp>
        <p:nvSpPr>
          <p:cNvPr id="14" name="Title 1"/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33400" y="0"/>
            <a:ext cx="8229600" cy="6096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edit Master title style</a:t>
            </a:r>
            <a:endParaRPr lang="en-US" sz="2400" b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47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1"/>
            </p:custDataLst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0841F7-C3DB-42A8-A39A-E7E887D33706}" type="datetime1">
              <a:rPr lang="en-US" smtClean="0">
                <a:solidFill>
                  <a:prstClr val="white"/>
                </a:solidFill>
              </a:rPr>
              <a:pPr/>
              <a:t>3/30/2012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642266-1ED8-4902-A9AF-98884C4AF5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Chevron 11"/>
          <p:cNvSpPr/>
          <p:nvPr>
            <p:custDataLst>
              <p:tags r:id="rId7"/>
            </p:custDataLst>
          </p:nvPr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>
            <p:custDataLst>
              <p:tags r:id="rId8"/>
            </p:custDataLst>
          </p:nvPr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62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tags" Target="../tags/tag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34" Type="http://schemas.openxmlformats.org/officeDocument/2006/relationships/tags" Target="../tags/tag71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tags" Target="../tags/tag70.xml"/><Relationship Id="rId38" Type="http://schemas.openxmlformats.org/officeDocument/2006/relationships/image" Target="../media/image2.jpeg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theme" Target="../theme/theme2.xml"/><Relationship Id="rId37" Type="http://schemas.openxmlformats.org/officeDocument/2006/relationships/tags" Target="../tags/tag74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tags" Target="../tags/tag73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tags" Target="../tags/tag7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09600"/>
            <a:ext cx="5334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33400" y="0"/>
            <a:ext cx="8229600" cy="6096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609600" y="762000"/>
            <a:ext cx="8305800" cy="5486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3" descr="J:\IUSD-Logos\iusd-bluLogo (Small)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0" y="55777"/>
            <a:ext cx="533400" cy="553823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533400" y="0"/>
            <a:ext cx="27432" cy="68580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09600"/>
            <a:ext cx="8961120" cy="27432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70560" y="713232"/>
            <a:ext cx="822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Date Placeholder 6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DD13A604-865F-4A7D-9BFC-3522EAE439F5}" type="datetime1">
              <a:rPr lang="en-US" smtClean="0">
                <a:solidFill>
                  <a:prstClr val="black"/>
                </a:solidFill>
              </a:rPr>
              <a:pPr/>
              <a:t>3/30/2012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91440" y="641667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1">
                <a:solidFill>
                  <a:schemeClr val="tx1"/>
                </a:solidFill>
              </a:defRPr>
            </a:lvl1pPr>
          </a:lstStyle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6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09600"/>
            <a:ext cx="5334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  <p:custDataLst>
              <p:tags r:id="rId33"/>
            </p:custDataLst>
          </p:nvPr>
        </p:nvSpPr>
        <p:spPr>
          <a:xfrm>
            <a:off x="533400" y="0"/>
            <a:ext cx="8229600" cy="6096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  <p:custDataLst>
              <p:tags r:id="rId34"/>
            </p:custDataLst>
          </p:nvPr>
        </p:nvSpPr>
        <p:spPr>
          <a:xfrm>
            <a:off x="609600" y="762000"/>
            <a:ext cx="8305800" cy="5486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  <p:custDataLst>
              <p:tags r:id="rId35"/>
            </p:custDataLst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3" descr="J:\IUSD-Logos\iusd-bluLogo (Small).jp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0" y="55777"/>
            <a:ext cx="533400" cy="553823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533400" y="0"/>
            <a:ext cx="27432" cy="68580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09600"/>
            <a:ext cx="8961120" cy="27432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70560" y="713232"/>
            <a:ext cx="822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Date Placeholder 6"/>
          <p:cNvSpPr>
            <a:spLocks noGrp="1"/>
          </p:cNvSpPr>
          <p:nvPr>
            <p:ph type="dt" sz="half" idx="2"/>
            <p:custDataLst>
              <p:tags r:id="rId36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DD13A604-865F-4A7D-9BFC-3522EAE439F5}" type="datetime1">
              <a:rPr lang="en-US" smtClean="0">
                <a:solidFill>
                  <a:prstClr val="black"/>
                </a:solidFill>
              </a:rPr>
              <a:pPr/>
              <a:t>3/30/2012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  <p:custDataLst>
              <p:tags r:id="rId37"/>
            </p:custDataLst>
          </p:nvPr>
        </p:nvSpPr>
        <p:spPr>
          <a:xfrm>
            <a:off x="91440" y="641667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1">
                <a:solidFill>
                  <a:schemeClr val="tx1"/>
                </a:solidFill>
              </a:defRPr>
            </a:lvl1pPr>
          </a:lstStyle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069CA">
              <a:alpha val="6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0" y="189382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1" dirty="0" smtClean="0">
                <a:solidFill>
                  <a:prstClr val="white"/>
                </a:solidFill>
              </a:rPr>
              <a:t>	       IRVINE USD      </a:t>
            </a:r>
            <a:r>
              <a:rPr lang="en-US" b="1" spc="300" dirty="0" smtClean="0">
                <a:solidFill>
                  <a:prstClr val="white"/>
                </a:solidFill>
              </a:rPr>
              <a:t>Comprehensive Facilities Master Plan</a:t>
            </a:r>
            <a:endParaRPr lang="en-US" b="1" spc="300" dirty="0">
              <a:solidFill>
                <a:prstClr val="white"/>
              </a:solidFill>
            </a:endParaRPr>
          </a:p>
        </p:txBody>
      </p:sp>
      <p:pic>
        <p:nvPicPr>
          <p:cNvPr id="7" name="Picture 6" descr="IUSDLOGO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80464"/>
            <a:ext cx="916081" cy="882604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8358188" y="193721"/>
            <a:ext cx="862013" cy="323161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 type="none" w="med" len="sm"/>
          </a:ln>
        </p:spPr>
        <p:txBody>
          <a:bodyPr wrap="square" lIns="91436" tIns="45718" rIns="91436" bIns="45718">
            <a:spAutoFit/>
          </a:bodyPr>
          <a:lstStyle/>
          <a:p>
            <a:pPr algn="r" eaLnBrk="0" hangingPunct="0"/>
            <a:r>
              <a:rPr lang="en-US" sz="1500" dirty="0">
                <a:solidFill>
                  <a:srgbClr val="800000"/>
                </a:solidFill>
                <a:latin typeface="LPA Logo" pitchFamily="34" charset="0"/>
              </a:rPr>
              <a:t>LPA</a:t>
            </a:r>
          </a:p>
        </p:txBody>
      </p:sp>
    </p:spTree>
    <p:extLst>
      <p:ext uri="{BB962C8B-B14F-4D97-AF65-F5344CB8AC3E}">
        <p14:creationId xmlns:p14="http://schemas.microsoft.com/office/powerpoint/2010/main" val="199099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30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466"/>
            <a:ext cx="9144000" cy="687831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76" b="25362"/>
          <a:stretch/>
        </p:blipFill>
        <p:spPr>
          <a:xfrm>
            <a:off x="-499143" y="6904"/>
            <a:ext cx="9643143" cy="6851096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75" y="5298578"/>
            <a:ext cx="2822515" cy="1842558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-641930"/>
            <a:ext cx="7772400" cy="1829761"/>
          </a:xfrm>
        </p:spPr>
        <p:txBody>
          <a:bodyPr/>
          <a:lstStyle/>
          <a:p>
            <a:r>
              <a:rPr lang="en-US" dirty="0" smtClean="0"/>
              <a:t>Facilities Advisory Committee</a:t>
            </a:r>
            <a:endParaRPr lang="en-US" sz="2000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685800" y="-2466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March 29, 2012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" y="0"/>
            <a:ext cx="1115550" cy="687584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25" y="2466185"/>
            <a:ext cx="6771095" cy="3113495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6350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val="989872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b="1" u="sng" dirty="0" smtClean="0"/>
              <a:t>Site</a:t>
            </a:r>
            <a:r>
              <a:rPr lang="en-US" dirty="0" smtClean="0"/>
              <a:t>						</a:t>
            </a:r>
            <a:r>
              <a:rPr lang="en-US" b="1" u="sng" dirty="0" smtClean="0"/>
              <a:t>Year Eligible</a:t>
            </a:r>
          </a:p>
          <a:p>
            <a:pPr marL="109728" indent="0">
              <a:buNone/>
            </a:pPr>
            <a:r>
              <a:rPr lang="en-US" dirty="0" smtClean="0"/>
              <a:t>Irvine HS Bldgs. AB/AC			2012</a:t>
            </a:r>
          </a:p>
          <a:p>
            <a:pPr marL="109728" indent="0">
              <a:buNone/>
            </a:pPr>
            <a:r>
              <a:rPr lang="en-US" dirty="0" smtClean="0"/>
              <a:t>Woodbridge HS Bldgs. M,C,E, J		</a:t>
            </a:r>
            <a:r>
              <a:rPr lang="en-US" dirty="0" smtClean="0"/>
              <a:t>2012</a:t>
            </a:r>
          </a:p>
          <a:p>
            <a:pPr marL="109728" indent="0">
              <a:buNone/>
            </a:pPr>
            <a:r>
              <a:rPr lang="en-US" dirty="0" smtClean="0"/>
              <a:t>Meadow Park Elementary			2012</a:t>
            </a:r>
            <a:endParaRPr lang="en-US" dirty="0" smtClean="0"/>
          </a:p>
          <a:p>
            <a:pPr marL="109728" indent="0">
              <a:buNone/>
            </a:pPr>
            <a:r>
              <a:rPr lang="en-US" dirty="0" err="1" smtClean="0"/>
              <a:t>Brywood</a:t>
            </a:r>
            <a:r>
              <a:rPr lang="en-US" dirty="0" smtClean="0"/>
              <a:t> Elementary			2013</a:t>
            </a:r>
          </a:p>
          <a:p>
            <a:pPr marL="109728" indent="0">
              <a:buNone/>
            </a:pPr>
            <a:r>
              <a:rPr lang="en-US" dirty="0" err="1" smtClean="0"/>
              <a:t>Springbrook</a:t>
            </a:r>
            <a:r>
              <a:rPr lang="en-US" dirty="0" smtClean="0"/>
              <a:t> Elementary			2014</a:t>
            </a:r>
          </a:p>
          <a:p>
            <a:pPr marL="109728" indent="0">
              <a:buNone/>
            </a:pPr>
            <a:r>
              <a:rPr lang="en-US" dirty="0" err="1" smtClean="0"/>
              <a:t>Westpark</a:t>
            </a:r>
            <a:r>
              <a:rPr lang="en-US" dirty="0" smtClean="0"/>
              <a:t> Elementary			2014</a:t>
            </a:r>
          </a:p>
          <a:p>
            <a:pPr marL="109728" indent="0">
              <a:buNone/>
            </a:pPr>
            <a:r>
              <a:rPr lang="en-US" dirty="0" smtClean="0"/>
              <a:t>Woodbridge HS Bldg. K			2014</a:t>
            </a:r>
          </a:p>
          <a:p>
            <a:pPr marL="109728" indent="0">
              <a:buNone/>
            </a:pPr>
            <a:r>
              <a:rPr lang="en-US" dirty="0" smtClean="0"/>
              <a:t>University HS Gym/Theater/Science	2017</a:t>
            </a:r>
          </a:p>
          <a:p>
            <a:pPr marL="109728" indent="0">
              <a:buNone/>
            </a:pPr>
            <a:r>
              <a:rPr lang="en-US" dirty="0" smtClean="0"/>
              <a:t>South Lake Middle				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Modernization Eligibility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Turtle Rock ES Ed Spec Enhancements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48" y="762000"/>
            <a:ext cx="8558452" cy="552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RSJMS Ed Spec Enhancements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8382000" cy="541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Irvine HS Ed Spec Enhancements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28886"/>
            <a:ext cx="8204200" cy="612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As </a:t>
            </a:r>
            <a:r>
              <a:rPr lang="en-US" dirty="0"/>
              <a:t>dollars become available to implement the Comprehensive Long Range Facilities Master Plan </a:t>
            </a:r>
            <a:r>
              <a:rPr lang="en-US" dirty="0" smtClean="0"/>
              <a:t>recommendations, </a:t>
            </a:r>
            <a:r>
              <a:rPr lang="en-US" dirty="0"/>
              <a:t>the Irvine Unified School District will evaluate future </a:t>
            </a:r>
            <a:r>
              <a:rPr lang="en-US" dirty="0" smtClean="0"/>
              <a:t>projects </a:t>
            </a:r>
            <a:r>
              <a:rPr lang="en-US" dirty="0"/>
              <a:t>and future project scope budgets, on a case by case basis.  This prioritization evaluation may  be based upon consideration of the following criteria: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•	Total Funding Available</a:t>
            </a:r>
          </a:p>
          <a:p>
            <a:pPr marL="109728" indent="0">
              <a:buNone/>
            </a:pPr>
            <a:r>
              <a:rPr lang="en-US" dirty="0"/>
              <a:t>•	Opportunity to </a:t>
            </a:r>
            <a:r>
              <a:rPr lang="en-US" dirty="0" err="1" smtClean="0"/>
              <a:t>Aquire</a:t>
            </a:r>
            <a:r>
              <a:rPr lang="en-US" dirty="0" smtClean="0"/>
              <a:t> </a:t>
            </a:r>
            <a:r>
              <a:rPr lang="en-US" dirty="0"/>
              <a:t>State Funding</a:t>
            </a:r>
          </a:p>
          <a:p>
            <a:pPr marL="109728" indent="0">
              <a:buNone/>
            </a:pPr>
            <a:r>
              <a:rPr lang="en-US" dirty="0"/>
              <a:t>•	Developer Mitigation Agreements</a:t>
            </a:r>
          </a:p>
          <a:p>
            <a:pPr marL="109728" indent="0">
              <a:buNone/>
            </a:pPr>
            <a:r>
              <a:rPr lang="en-US" dirty="0"/>
              <a:t>•	Equalization of Educational Opportunities</a:t>
            </a:r>
          </a:p>
          <a:p>
            <a:pPr marL="109728" indent="0">
              <a:buNone/>
            </a:pPr>
            <a:r>
              <a:rPr lang="en-US" dirty="0"/>
              <a:t>•	District Educational &amp; Support Programs Priorities</a:t>
            </a:r>
          </a:p>
          <a:p>
            <a:pPr marL="109728" indent="0">
              <a:buNone/>
            </a:pPr>
            <a:r>
              <a:rPr lang="en-US" dirty="0"/>
              <a:t>•	Facilities &amp; Utilities Infrastructure Systems Condition &amp; Age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Projects will be brought forward to the Irvine Unified School District Board of Education for review, discussion and approval prior to proceeding.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Prioritization Definition -  Master Planning as a Living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en-US" sz="6000" dirty="0" smtClean="0"/>
          </a:p>
          <a:p>
            <a:pPr marL="109728" indent="0" algn="ctr">
              <a:buNone/>
            </a:pPr>
            <a:endParaRPr lang="en-US" sz="6000" dirty="0"/>
          </a:p>
          <a:p>
            <a:pPr marL="109728" indent="0" algn="ctr">
              <a:buNone/>
            </a:pPr>
            <a:r>
              <a:rPr lang="en-US" sz="6000" dirty="0" smtClean="0"/>
              <a:t>Questions </a:t>
            </a:r>
            <a:r>
              <a:rPr lang="en-US" sz="6000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4000" dirty="0" smtClean="0"/>
          </a:p>
          <a:p>
            <a:pPr marL="109728" indent="0" algn="ctr">
              <a:buNone/>
            </a:pPr>
            <a:endParaRPr lang="en-US" sz="4000" dirty="0" smtClean="0"/>
          </a:p>
          <a:p>
            <a:pPr marL="109728" indent="0" algn="ctr">
              <a:buNone/>
            </a:pPr>
            <a:r>
              <a:rPr lang="en-US" sz="6000" dirty="0" smtClean="0"/>
              <a:t>Thank you for your participation!</a:t>
            </a: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r>
              <a:rPr lang="en-US" sz="2800" dirty="0"/>
              <a:t>Where do we go from </a:t>
            </a:r>
            <a:r>
              <a:rPr lang="en-US" sz="2800" dirty="0" smtClean="0"/>
              <a:t>here?</a:t>
            </a:r>
          </a:p>
          <a:p>
            <a:pPr marL="109728" lvl="0" indent="0">
              <a:buNone/>
            </a:pPr>
            <a:endParaRPr lang="en-US" dirty="0"/>
          </a:p>
          <a:p>
            <a:pPr lvl="1"/>
            <a:r>
              <a:rPr lang="en-US" sz="2400" dirty="0" smtClean="0"/>
              <a:t>Timeline </a:t>
            </a:r>
            <a:r>
              <a:rPr lang="en-US" sz="2400" dirty="0"/>
              <a:t>for Future </a:t>
            </a:r>
            <a:r>
              <a:rPr lang="en-US" sz="2400" dirty="0" smtClean="0"/>
              <a:t>New Schools/Expansions</a:t>
            </a:r>
          </a:p>
          <a:p>
            <a:pPr marL="393192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Schools Eligible for Modernization </a:t>
            </a:r>
          </a:p>
          <a:p>
            <a:pPr marL="393192" lvl="1" indent="0">
              <a:buNone/>
            </a:pPr>
            <a:endParaRPr lang="en-US" sz="2400" dirty="0"/>
          </a:p>
          <a:p>
            <a:pPr lvl="1"/>
            <a:r>
              <a:rPr lang="en-US" sz="2400" dirty="0" smtClean="0"/>
              <a:t>Education Specification Enhancements on Existing Schools (sample sites)</a:t>
            </a:r>
          </a:p>
          <a:p>
            <a:pPr marL="393192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Prioritization </a:t>
            </a:r>
            <a:r>
              <a:rPr lang="en-US" sz="2400" dirty="0"/>
              <a:t>Process Description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Into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2266-1ED8-4902-A9AF-98884C4AF57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New Residential Development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5143034" cy="4648200"/>
          </a:xfrm>
          <a:prstGeom prst="rect">
            <a:avLst/>
          </a:prstGeom>
          <a:effectLst>
            <a:softEdge rad="203200"/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1861820" y="3810000"/>
            <a:ext cx="957580" cy="0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56740" y="5181600"/>
            <a:ext cx="1186180" cy="0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1861820" y="3314700"/>
            <a:ext cx="1567180" cy="190500"/>
          </a:xfrm>
          <a:prstGeom prst="bentConnector3">
            <a:avLst/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029200" y="5334000"/>
            <a:ext cx="2209800" cy="0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257800" y="5029200"/>
            <a:ext cx="1981200" cy="0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876800" y="4495800"/>
            <a:ext cx="2362200" cy="0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562600" y="3810000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057900" y="3535680"/>
            <a:ext cx="1181100" cy="0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>
            <a:off x="1861820" y="3009899"/>
            <a:ext cx="2971800" cy="647701"/>
          </a:xfrm>
          <a:prstGeom prst="bentConnector3">
            <a:avLst>
              <a:gd name="adj1" fmla="val 71197"/>
            </a:avLst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861820" y="2286000"/>
            <a:ext cx="3152140" cy="0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0800000" flipV="1">
            <a:off x="5069840" y="2590800"/>
            <a:ext cx="2169160" cy="838200"/>
          </a:xfrm>
          <a:prstGeom prst="bentConnector3">
            <a:avLst>
              <a:gd name="adj1" fmla="val 75293"/>
            </a:avLst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5257800" y="2057399"/>
            <a:ext cx="1981200" cy="1066799"/>
          </a:xfrm>
          <a:prstGeom prst="bentConnector3">
            <a:avLst>
              <a:gd name="adj1" fmla="val 91026"/>
            </a:avLst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>
            <a:off x="1861820" y="2590798"/>
            <a:ext cx="3141980" cy="323851"/>
          </a:xfrm>
          <a:prstGeom prst="bentConnector3">
            <a:avLst>
              <a:gd name="adj1" fmla="val 71989"/>
            </a:avLst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flipV="1">
            <a:off x="1861820" y="3924300"/>
            <a:ext cx="2329180" cy="2667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 flipV="1">
            <a:off x="1861820" y="4478020"/>
            <a:ext cx="1838960" cy="2667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8" name="Rectangle 2077"/>
          <p:cNvSpPr/>
          <p:nvPr/>
        </p:nvSpPr>
        <p:spPr>
          <a:xfrm>
            <a:off x="861225" y="2166630"/>
            <a:ext cx="10005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>
                <a:latin typeface="Arial" pitchFamily="34" charset="0"/>
                <a:cs typeface="Arial" pitchFamily="34" charset="0"/>
              </a:rPr>
              <a:t>Orchard Hills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276403" y="2459993"/>
            <a:ext cx="5854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PA 5B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85801" y="2879094"/>
            <a:ext cx="11760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Cypress Village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33400" y="3183888"/>
            <a:ext cx="13233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Columbus Grove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38481" y="3662690"/>
            <a:ext cx="13233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IBC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38481" y="4057650"/>
            <a:ext cx="13233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Alderwood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Project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33400" y="4495800"/>
            <a:ext cx="13233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Vista Verde Project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38481" y="5050795"/>
            <a:ext cx="13233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UCI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239000" y="5203195"/>
            <a:ext cx="1676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Laguna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Altura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239000" y="4898395"/>
            <a:ext cx="1676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PA 39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239000" y="4364995"/>
            <a:ext cx="1676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Spectrum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239000" y="3679195"/>
            <a:ext cx="1676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Heritage Fields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239000" y="3404875"/>
            <a:ext cx="1676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Portola Springs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239000" y="2459994"/>
            <a:ext cx="1676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Woodbury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239000" y="1906293"/>
            <a:ext cx="1676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Stonegate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5810250" y="3194048"/>
            <a:ext cx="1428750" cy="0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7239000" y="3063243"/>
            <a:ext cx="1676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Lambert Ranch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19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009686" y="3886808"/>
            <a:ext cx="2791273" cy="27188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81000">
                <a:schemeClr val="bg1"/>
              </a:gs>
              <a:gs pos="65000">
                <a:schemeClr val="accent3">
                  <a:alpha val="7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009686" y="4333604"/>
            <a:ext cx="3905019" cy="271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0000">
                <a:schemeClr val="accent1">
                  <a:tint val="44500"/>
                  <a:satMod val="160000"/>
                </a:schemeClr>
              </a:gs>
              <a:gs pos="75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009686" y="4773175"/>
            <a:ext cx="5064899" cy="271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0000">
                <a:schemeClr val="accent1">
                  <a:tint val="44500"/>
                  <a:satMod val="160000"/>
                </a:schemeClr>
              </a:gs>
              <a:gs pos="75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997396" y="5195630"/>
            <a:ext cx="5660790" cy="271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0000">
                <a:schemeClr val="accent1">
                  <a:tint val="44500"/>
                  <a:satMod val="160000"/>
                </a:schemeClr>
              </a:gs>
              <a:gs pos="75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26347" y="3429000"/>
            <a:ext cx="2736208" cy="27188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81000">
                <a:schemeClr val="bg1"/>
              </a:gs>
              <a:gs pos="65000">
                <a:schemeClr val="accent3">
                  <a:alpha val="7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997395" y="3003493"/>
            <a:ext cx="1651415" cy="27188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81000">
                <a:schemeClr val="bg1"/>
              </a:gs>
              <a:gs pos="65000">
                <a:schemeClr val="accent3">
                  <a:alpha val="7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297285" y="2392065"/>
            <a:ext cx="0" cy="365760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721210" y="2396490"/>
            <a:ext cx="0" cy="365760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69060" y="2388890"/>
            <a:ext cx="0" cy="365760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45135" y="2388889"/>
            <a:ext cx="0" cy="365760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64760" y="2396490"/>
            <a:ext cx="0" cy="365760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996336"/>
              </p:ext>
            </p:extLst>
          </p:nvPr>
        </p:nvGraphicFramePr>
        <p:xfrm>
          <a:off x="685800" y="7620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Grade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K-6 Projection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15,420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16,150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20,893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23,291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Capacity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18,483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18,483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20,933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20,933*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Open Seats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3,063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2,333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2,739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K-6 </a:t>
            </a:r>
            <a:r>
              <a:rPr lang="en-US" dirty="0">
                <a:solidFill>
                  <a:prstClr val="black"/>
                </a:solidFill>
              </a:rPr>
              <a:t>Enrollment Projections Summary (Moderate)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688685" y="2396490"/>
            <a:ext cx="0" cy="365760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40835" y="2393315"/>
            <a:ext cx="0" cy="365760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16910" y="2393315"/>
            <a:ext cx="0" cy="365760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92985" y="2392065"/>
            <a:ext cx="0" cy="365760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4635" y="2392065"/>
            <a:ext cx="0" cy="3657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539071"/>
              </p:ext>
            </p:extLst>
          </p:nvPr>
        </p:nvGraphicFramePr>
        <p:xfrm>
          <a:off x="3112610" y="2383790"/>
          <a:ext cx="5759450" cy="46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45"/>
                <a:gridCol w="575945"/>
                <a:gridCol w="575945"/>
                <a:gridCol w="575945"/>
                <a:gridCol w="575945"/>
                <a:gridCol w="575945"/>
                <a:gridCol w="575945"/>
                <a:gridCol w="575945"/>
                <a:gridCol w="575945"/>
                <a:gridCol w="575945"/>
              </a:tblGrid>
              <a:tr h="46634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906115"/>
              </p:ext>
            </p:extLst>
          </p:nvPr>
        </p:nvGraphicFramePr>
        <p:xfrm>
          <a:off x="685800" y="2387600"/>
          <a:ext cx="2438400" cy="309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305"/>
                <a:gridCol w="818095"/>
              </a:tblGrid>
              <a:tr h="46796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School Name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Projected Opening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847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PA 40 Elementary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847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Heritage Fields K-8 #1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847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Portola Springs Elementary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847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PA 1 or 5B Elementary*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847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Portola Springs #2 or PA 39 Elementary*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847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Heritage Fields K-8 #2*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3" name="Flowchart: Merge 32"/>
          <p:cNvSpPr/>
          <p:nvPr/>
        </p:nvSpPr>
        <p:spPr>
          <a:xfrm>
            <a:off x="4572000" y="3003493"/>
            <a:ext cx="153620" cy="153620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Merge 33"/>
          <p:cNvSpPr/>
          <p:nvPr/>
        </p:nvSpPr>
        <p:spPr>
          <a:xfrm>
            <a:off x="5685745" y="3429000"/>
            <a:ext cx="153620" cy="153620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Merge 34"/>
          <p:cNvSpPr/>
          <p:nvPr/>
        </p:nvSpPr>
        <p:spPr>
          <a:xfrm>
            <a:off x="5724150" y="3886808"/>
            <a:ext cx="153620" cy="153620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Merge 35"/>
          <p:cNvSpPr/>
          <p:nvPr/>
        </p:nvSpPr>
        <p:spPr>
          <a:xfrm>
            <a:off x="6837895" y="4333806"/>
            <a:ext cx="153620" cy="153620"/>
          </a:xfrm>
          <a:prstGeom prst="flowChartMerg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Merge 36"/>
          <p:cNvSpPr/>
          <p:nvPr/>
        </p:nvSpPr>
        <p:spPr>
          <a:xfrm>
            <a:off x="7990045" y="4773175"/>
            <a:ext cx="153620" cy="153620"/>
          </a:xfrm>
          <a:prstGeom prst="flowChartMerg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erge 37"/>
          <p:cNvSpPr/>
          <p:nvPr/>
        </p:nvSpPr>
        <p:spPr>
          <a:xfrm>
            <a:off x="8566120" y="5195630"/>
            <a:ext cx="153620" cy="153620"/>
          </a:xfrm>
          <a:prstGeom prst="flowChartMerg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93094" y="6232565"/>
            <a:ext cx="5184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* Capacity not included in Total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3557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 40 Elementary School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5" y="795531"/>
            <a:ext cx="8258880" cy="58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6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997396" y="3848403"/>
            <a:ext cx="5660790" cy="271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0000">
                <a:schemeClr val="accent1">
                  <a:tint val="44500"/>
                  <a:satMod val="160000"/>
                </a:schemeClr>
              </a:gs>
              <a:gs pos="75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Merge 27"/>
          <p:cNvSpPr/>
          <p:nvPr/>
        </p:nvSpPr>
        <p:spPr>
          <a:xfrm>
            <a:off x="8566120" y="3848403"/>
            <a:ext cx="153620" cy="153620"/>
          </a:xfrm>
          <a:prstGeom prst="flowChartMerg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476855"/>
              </p:ext>
            </p:extLst>
          </p:nvPr>
        </p:nvGraphicFramePr>
        <p:xfrm>
          <a:off x="693094" y="762000"/>
          <a:ext cx="822230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461"/>
                <a:gridCol w="1644461"/>
                <a:gridCol w="1644461"/>
                <a:gridCol w="1644461"/>
                <a:gridCol w="1644461"/>
              </a:tblGrid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Grade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7-8  Projection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3,861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4,125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5,144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5,687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Capacity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4,435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4,435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5,285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5,285*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Open Seats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574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310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-402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7-8 </a:t>
            </a:r>
            <a:r>
              <a:rPr lang="en-US" dirty="0">
                <a:solidFill>
                  <a:prstClr val="black"/>
                </a:solidFill>
              </a:rPr>
              <a:t>Enrollment Projections Summary (Moderate)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26347" y="3429000"/>
            <a:ext cx="2736208" cy="27188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81000">
                <a:schemeClr val="bg1"/>
              </a:gs>
              <a:gs pos="65000">
                <a:schemeClr val="accent3">
                  <a:alpha val="7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21320" y="3003493"/>
            <a:ext cx="1651415" cy="27188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81000">
                <a:schemeClr val="bg1"/>
              </a:gs>
              <a:gs pos="65000">
                <a:schemeClr val="accent3">
                  <a:alpha val="7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8297285" y="2392065"/>
            <a:ext cx="0" cy="237744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721210" y="2396490"/>
            <a:ext cx="0" cy="237744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69060" y="2388890"/>
            <a:ext cx="0" cy="237744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45135" y="2388889"/>
            <a:ext cx="0" cy="237744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64760" y="2396490"/>
            <a:ext cx="0" cy="237744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88685" y="2396490"/>
            <a:ext cx="0" cy="237744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40835" y="2393315"/>
            <a:ext cx="0" cy="237744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16910" y="2393315"/>
            <a:ext cx="0" cy="237744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92985" y="2392065"/>
            <a:ext cx="0" cy="237744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04635" y="2392065"/>
            <a:ext cx="0" cy="23774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328160"/>
              </p:ext>
            </p:extLst>
          </p:nvPr>
        </p:nvGraphicFramePr>
        <p:xfrm>
          <a:off x="3112610" y="2383790"/>
          <a:ext cx="5759450" cy="46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45"/>
                <a:gridCol w="575945"/>
                <a:gridCol w="575945"/>
                <a:gridCol w="575945"/>
                <a:gridCol w="575945"/>
                <a:gridCol w="575945"/>
                <a:gridCol w="575945"/>
                <a:gridCol w="575945"/>
                <a:gridCol w="575945"/>
                <a:gridCol w="575945"/>
              </a:tblGrid>
              <a:tr h="46634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632515"/>
              </p:ext>
            </p:extLst>
          </p:nvPr>
        </p:nvGraphicFramePr>
        <p:xfrm>
          <a:off x="685800" y="2387600"/>
          <a:ext cx="2438400" cy="178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305"/>
                <a:gridCol w="818095"/>
              </a:tblGrid>
              <a:tr h="46796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School Name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Projected Opening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847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Jeffrey Trail Middle School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847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Heritage Fields K-8 #1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847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Heritage Fields K-8 #2*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5" name="Flowchart: Merge 24"/>
          <p:cNvSpPr/>
          <p:nvPr/>
        </p:nvSpPr>
        <p:spPr>
          <a:xfrm>
            <a:off x="3995925" y="3003493"/>
            <a:ext cx="153620" cy="153620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Merge 25"/>
          <p:cNvSpPr/>
          <p:nvPr/>
        </p:nvSpPr>
        <p:spPr>
          <a:xfrm>
            <a:off x="5685745" y="3429000"/>
            <a:ext cx="153620" cy="153620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3094" y="6232565"/>
            <a:ext cx="5184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* Capacity not included in Total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2176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858405"/>
              </p:ext>
            </p:extLst>
          </p:nvPr>
        </p:nvGraphicFramePr>
        <p:xfrm>
          <a:off x="693095" y="762000"/>
          <a:ext cx="822230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461"/>
                <a:gridCol w="1644461"/>
                <a:gridCol w="1644461"/>
                <a:gridCol w="1644461"/>
                <a:gridCol w="1644461"/>
              </a:tblGrid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Grade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9-12 Projection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8,722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8,890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10,840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13,730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Capacity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9,618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9,618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12,325*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13,325**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Open Seats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896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728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1,485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-405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9-12 </a:t>
            </a:r>
            <a:r>
              <a:rPr lang="en-US" dirty="0">
                <a:solidFill>
                  <a:prstClr val="black"/>
                </a:solidFill>
              </a:rPr>
              <a:t>Enrollment Projections Summary (Moderate)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09686" y="3886808"/>
            <a:ext cx="2215199" cy="27188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81000">
                <a:schemeClr val="bg1"/>
              </a:gs>
              <a:gs pos="65000">
                <a:schemeClr val="accent3">
                  <a:alpha val="7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09686" y="4333604"/>
            <a:ext cx="2215199" cy="27188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81000">
                <a:schemeClr val="bg1"/>
              </a:gs>
              <a:gs pos="65000">
                <a:schemeClr val="accent3">
                  <a:alpha val="7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09686" y="4773175"/>
            <a:ext cx="2752869" cy="27188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81000">
                <a:schemeClr val="bg1"/>
              </a:gs>
              <a:gs pos="65000">
                <a:schemeClr val="accent3">
                  <a:alpha val="7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26347" y="3429000"/>
            <a:ext cx="1622463" cy="27188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81000">
                <a:schemeClr val="bg1"/>
              </a:gs>
              <a:gs pos="65000">
                <a:schemeClr val="accent3">
                  <a:alpha val="7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97395" y="3003493"/>
            <a:ext cx="1113745" cy="27188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81000">
                <a:schemeClr val="bg1"/>
              </a:gs>
              <a:gs pos="65000">
                <a:schemeClr val="accent3">
                  <a:alpha val="7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297285" y="2392065"/>
            <a:ext cx="0" cy="320040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21210" y="2396490"/>
            <a:ext cx="0" cy="320040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69060" y="2388890"/>
            <a:ext cx="0" cy="320040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45135" y="2388889"/>
            <a:ext cx="0" cy="320040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64760" y="2396490"/>
            <a:ext cx="0" cy="320040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88685" y="2396490"/>
            <a:ext cx="0" cy="320040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40835" y="2393315"/>
            <a:ext cx="0" cy="320040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16910" y="2393315"/>
            <a:ext cx="0" cy="320040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92985" y="2392065"/>
            <a:ext cx="0" cy="3200400"/>
          </a:xfrm>
          <a:prstGeom prst="line">
            <a:avLst/>
          </a:prstGeom>
          <a:ln>
            <a:solidFill>
              <a:schemeClr val="accent1">
                <a:alpha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04635" y="2392065"/>
            <a:ext cx="0" cy="3200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366716"/>
              </p:ext>
            </p:extLst>
          </p:nvPr>
        </p:nvGraphicFramePr>
        <p:xfrm>
          <a:off x="3112610" y="2383790"/>
          <a:ext cx="5759450" cy="46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45"/>
                <a:gridCol w="575945"/>
                <a:gridCol w="575945"/>
                <a:gridCol w="575945"/>
                <a:gridCol w="575945"/>
                <a:gridCol w="575945"/>
                <a:gridCol w="575945"/>
                <a:gridCol w="575945"/>
                <a:gridCol w="575945"/>
                <a:gridCol w="575945"/>
              </a:tblGrid>
              <a:tr h="46634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429822"/>
              </p:ext>
            </p:extLst>
          </p:nvPr>
        </p:nvGraphicFramePr>
        <p:xfrm>
          <a:off x="685800" y="2387600"/>
          <a:ext cx="2438400" cy="2660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305"/>
                <a:gridCol w="818095"/>
              </a:tblGrid>
              <a:tr h="46796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School Name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Projected Opening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847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Woodbridge HS </a:t>
                      </a:r>
                      <a:r>
                        <a:rPr lang="en-US" sz="1000" b="1" dirty="0" err="1" smtClean="0">
                          <a:latin typeface="Arial" pitchFamily="34" charset="0"/>
                          <a:cs typeface="Arial" pitchFamily="34" charset="0"/>
                        </a:rPr>
                        <a:t>Relocatable</a:t>
                      </a:r>
                      <a:r>
                        <a:rPr lang="en-US" sz="1000" b="1" baseline="0" dirty="0" smtClean="0">
                          <a:latin typeface="Arial" pitchFamily="34" charset="0"/>
                          <a:cs typeface="Arial" pitchFamily="34" charset="0"/>
                        </a:rPr>
                        <a:t> Expansion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847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Northwood HS Classroom Expansion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847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Irvine HS Classroom &amp; </a:t>
                      </a:r>
                      <a:r>
                        <a:rPr lang="en-US" sz="1000" b="1" dirty="0" err="1" smtClean="0">
                          <a:latin typeface="Arial" pitchFamily="34" charset="0"/>
                          <a:cs typeface="Arial" pitchFamily="34" charset="0"/>
                        </a:rPr>
                        <a:t>Relocatable</a:t>
                      </a:r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 Expansion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847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Northwood HS </a:t>
                      </a:r>
                      <a:r>
                        <a:rPr lang="en-US" sz="1000" b="1" dirty="0" err="1" smtClean="0">
                          <a:latin typeface="Arial" pitchFamily="34" charset="0"/>
                          <a:cs typeface="Arial" pitchFamily="34" charset="0"/>
                        </a:rPr>
                        <a:t>Relocatable</a:t>
                      </a:r>
                      <a:r>
                        <a:rPr lang="en-US" sz="1000" b="1" baseline="0" dirty="0" smtClean="0">
                          <a:latin typeface="Arial" pitchFamily="34" charset="0"/>
                          <a:cs typeface="Arial" pitchFamily="34" charset="0"/>
                        </a:rPr>
                        <a:t> Expansion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847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New High School #5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6" name="Flowchart: Merge 25"/>
          <p:cNvSpPr/>
          <p:nvPr/>
        </p:nvSpPr>
        <p:spPr>
          <a:xfrm>
            <a:off x="4034330" y="3003493"/>
            <a:ext cx="153621" cy="153620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Merge 26"/>
          <p:cNvSpPr/>
          <p:nvPr/>
        </p:nvSpPr>
        <p:spPr>
          <a:xfrm>
            <a:off x="4572000" y="3429000"/>
            <a:ext cx="153620" cy="153620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Merge 27"/>
          <p:cNvSpPr/>
          <p:nvPr/>
        </p:nvSpPr>
        <p:spPr>
          <a:xfrm>
            <a:off x="5148075" y="3886808"/>
            <a:ext cx="153620" cy="153620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Merge 28"/>
          <p:cNvSpPr/>
          <p:nvPr/>
        </p:nvSpPr>
        <p:spPr>
          <a:xfrm>
            <a:off x="5148075" y="4333806"/>
            <a:ext cx="153620" cy="153620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Merge 29"/>
          <p:cNvSpPr/>
          <p:nvPr/>
        </p:nvSpPr>
        <p:spPr>
          <a:xfrm>
            <a:off x="5685745" y="4773175"/>
            <a:ext cx="153620" cy="153620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12297" y="6001732"/>
            <a:ext cx="812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* Capacity includes Expansions for Permanent Capacity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** Capacity includes Expansions for Permanent Capacity and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Relocatable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Expansions for Peak Enrollment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1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Irvine HS Site Plan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09" y="779055"/>
            <a:ext cx="8026645" cy="6019984"/>
          </a:xfrm>
        </p:spPr>
      </p:pic>
    </p:spTree>
    <p:extLst>
      <p:ext uri="{BB962C8B-B14F-4D97-AF65-F5344CB8AC3E}">
        <p14:creationId xmlns:p14="http://schemas.microsoft.com/office/powerpoint/2010/main" val="22663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05" y="779315"/>
            <a:ext cx="8039100" cy="60293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2266-1ED8-4902-A9AF-98884C4AF57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Northwood HS Site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fETWh7Kv5qxsBtLvYP9Z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0j0pyW6b7uQfjMwhFMh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SVYLHS05tpdz0KbdOhsN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CCbfpddNdyygOulth6b8j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0j0pyW6b7uQfjMwhFMh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jbfQKwagEbLsbWoNFR6n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Xe2GLOwl1Ail0O9Ibz0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uQBzTR7q9uewd0O3LlJi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aaQVzEWFxmAWiKb5bVFeB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O6tB8U7NE7wwkGLDjcaKB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EAVgCYAq44xImJsYv2xJH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MpukxBs4QPGrTFRh9de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066NvUv2167OOUk4Frx9j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Cj1bkH8dSpb98R7E2OB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FhziEKnvtpYONaimhLVD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hfJxZ9vbqrsgJEKC22nPn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bj4WlGxP44Vo1PLEASj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x4wyKeIyNAktxdVc9vTB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NfIMhoMX3TPFM0qNVi7v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3yixJoIO9l7kggPYXkL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DRrUMlzAuSWrb9tJFoe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A0ahdPLx5deO7pT7fY2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xrJ9YXkMKpPCUq5OBmez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8bmykH8hp8f3594GBYlc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oP4FueFnCiHaj0bCnCgI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wCzf3EQMR0aCi3T4it66n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VK65DYZCi87RdvqqzPAK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x1Why58aBKJ5DvWzdNSn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acGyR2whM3epc48lqTt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JoCf1kXVWzijO29GG6pQ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XL9sXwCtAtHnF4OiWzbH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cF7vmrQSFQ9YFuSRZpk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6FtCROsgbS1LzulsaaCI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RdHpkq5AMmiumzs1Jz2p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zQfVBKWbXO0TWDLGASvm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WUUovxe9tZ1fsLdxonGp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IgcUTqqBAipdWKvp2z2yc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kkZgw2E2IfKeDItC6Ny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C1v0I7mNDRjTLSATaUyWf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bwRHyXVKEVNIiufNUie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rlRQSIWSZXrV3jtQqNPI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YaipU6ED0CAKbZRGeZR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r4RarxfM0j2xz9WncE16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c4GwAuK0jkV7MnK9dGo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0j0pyW6b7uQfjMwhFMh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lntPiodtgxBSE5L0Eigj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D290rvNpOTGeIj3KbmM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cpmsXU6TxS8fwggN7An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3PPN31TxHvf2w4HHcah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vYAzC4Tq3aeEMGjhVf7Z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0uUp18A5s2vHrMSlPdt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BKzXvclfHpRBA5IERht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0j0pyW6b7uQfjMwhFMh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gZSv2TiMj9F5S9Q4DoJ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6QPcNDalc0C8Ztz509rXU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2WTGhZDeifpZ8TIA4myy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Hiq2HUaOtZyTxjRwN0Q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b08AEbMSydLoboRWVk7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0j0pyW6b7uQfjMwhFM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lqfqh8WOTD9iIFHWBu0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A0ahdPLx5deO7pT7fY2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l797tFQ5wVTWbq8qnYX7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9mhr2N48okzeS09K9Usz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SVYLHS05tpdz0KbdOhs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CCbfpddNdyygOulth6b8j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0j0pyW6b7uQfjMwhFMh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jbfQKwagEbLsbWoNFR6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Xe2GLOwl1Ail0O9Ibz0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uQBzTR7q9uewd0O3LlJi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aaQVzEWFxmAWiKb5bVFe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0j0pyW6b7uQfjMwhFMh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O6tB8U7NE7wwkGLDjcaKB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EAVgCYAq44xImJsYv2xJH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MpukxBs4QPGrTFRh9de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Cj1bkH8dSpb98R7E2OB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FhziEKnvtpYONaimhLV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hfJxZ9vbqrsgJEKC22nP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bj4WlGxP44Vo1PLEASj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x4wyKeIyNAktxdVc9vTB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NfIMhoMX3TPFM0qNVi7v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3yixJoIO9l7kggPYXkL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njeAeRtNLpUaNFRZ7ppY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DRrUMlzAuSWrb9tJFoe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A0ahdPLx5deO7pT7fY2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xrJ9YXkMKpPCUq5OBmez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oP4FueFnCiHaj0bCnCgI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wCzf3EQMR0aCi3T4it66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VK65DYZCi87RdvqqzPAK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x1Why58aBKJ5DvWzdNS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acGyR2whM3epc48lqTt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JoCf1kXVWzijO29GG6pQ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XL9sXwCtAtHnF4OiWzb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22xoMDKSISudY3WcHT4l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cF7vmrQSFQ9YFuSRZpk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6FtCROsgbS1LzulsaaCI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RdHpkq5AMmiumzs1Jz2p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WUUovxe9tZ1fsLdxonGp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IgcUTqqBAipdWKvp2z2yc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kkZgw2E2IfKeDItC6Ny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C1v0I7mNDRjTLSATaUyWf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bwRHyXVKEVNIiufNUie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rlRQSIWSZXrV3jtQqNPI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YaipU6ED0CAKbZRGeZR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nyS15BmAVKolgGbreIU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fETWh7Kv5qxsBtLvYP9Zb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3PPN31TxHvf2w4HHcahX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lqfqh8WOTD9iIFHWBu0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0j0pyW6b7uQfjMwhFMh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njeAeRtNLpUaNFRZ7ppY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22xoMDKSISudY3WcHT4l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nyS15BmAVKolgGbreIU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qXPCVNqvkDSai9QUBFhli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3cfRcvtodYl4xHYbVdAy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0j0pyW6b7uQfjMwhFMh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qXPCVNqvkDSai9QUBFhli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066NvUv2167OOUk4Frx9j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8bmykH8hp8f3594GBYlc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r4RarxfM0j2xz9WncE16c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c4GwAuK0jkV7MnK9dGo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lntPiodtgxBSE5L0Eigj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D290rvNpOTGeIj3KbmM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cpmsXU6TxS8fwggN7AnH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vYAzC4Tq3aeEMGjhVf7ZM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0uUp18A5s2vHrMSlPdt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BKzXvclfHpRBA5IERht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3cfRcvtodYl4xHYbVdAy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0j0pyW6b7uQfjMwhFMh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gZSv2TiMj9F5S9Q4DoJc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6QPcNDalc0C8Ztz509rXU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2WTGhZDeifpZ8TIA4myy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Hiq2HUaOtZyTxjRwN0Q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b08AEbMSydLoboRWVk7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0j0pyW6b7uQfjMwhFMh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A0ahdPLx5deO7pT7fY2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l797tFQ5wVTWbq8qnYX7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9mhr2N48okzeS09K9Usz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>
            <a:alpha val="70000"/>
          </a:srgbClr>
        </a:solidFill>
        <a:ln>
          <a:noFill/>
          <a:bevel/>
        </a:ln>
      </a:spPr>
      <a:bodyPr anchor="ctr"/>
      <a:lstStyle>
        <a:defPPr algn="ctr" eaLnBrk="0" hangingPunct="0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>
            <a:alpha val="70000"/>
          </a:srgbClr>
        </a:solidFill>
        <a:ln>
          <a:noFill/>
          <a:bevel/>
        </a:ln>
      </a:spPr>
      <a:bodyPr anchor="ctr"/>
      <a:lstStyle>
        <a:defPPr algn="ctr" eaLnBrk="0" hangingPunct="0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510</Words>
  <Application>Microsoft Office PowerPoint</Application>
  <PresentationFormat>On-screen Show (4:3)</PresentationFormat>
  <Paragraphs>222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Concourse</vt:lpstr>
      <vt:lpstr>1_Concourse</vt:lpstr>
      <vt:lpstr>1_Office Theme</vt:lpstr>
      <vt:lpstr>2_Office Theme</vt:lpstr>
      <vt:lpstr>Facilities Advisory Committee</vt:lpstr>
      <vt:lpstr>A Look Into the Future</vt:lpstr>
      <vt:lpstr>New Residential Development</vt:lpstr>
      <vt:lpstr>K-6 Enrollment Projections Summary (Moderate)</vt:lpstr>
      <vt:lpstr>PA 40 Elementary School</vt:lpstr>
      <vt:lpstr>7-8 Enrollment Projections Summary (Moderate)</vt:lpstr>
      <vt:lpstr>9-12 Enrollment Projections Summary (Moderate)</vt:lpstr>
      <vt:lpstr>Irvine HS Site Plan</vt:lpstr>
      <vt:lpstr>Northwood HS Site Plan</vt:lpstr>
      <vt:lpstr>State Modernization Eligibility</vt:lpstr>
      <vt:lpstr>Turtle Rock ES Ed Spec Enhancements</vt:lpstr>
      <vt:lpstr>RSJMS Ed Spec Enhancements</vt:lpstr>
      <vt:lpstr>Irvine HS Ed Spec Enhancements</vt:lpstr>
      <vt:lpstr>Prioritization Definition -  Master Planning as a Living Process</vt:lpstr>
      <vt:lpstr>PowerPoint Presentation</vt:lpstr>
      <vt:lpstr>PowerPoint Presentation</vt:lpstr>
    </vt:vector>
  </TitlesOfParts>
  <Company>Irvine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Lorrie Ruiz</dc:creator>
  <cp:lastModifiedBy>Lorrie Ruiz</cp:lastModifiedBy>
  <cp:revision>102</cp:revision>
  <cp:lastPrinted>2012-03-13T15:59:15Z</cp:lastPrinted>
  <dcterms:created xsi:type="dcterms:W3CDTF">2012-03-28T03:19:51Z</dcterms:created>
  <dcterms:modified xsi:type="dcterms:W3CDTF">2012-03-30T21:01:58Z</dcterms:modified>
</cp:coreProperties>
</file>