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6" r:id="rId1"/>
  </p:sldMasterIdLst>
  <p:notesMasterIdLst>
    <p:notesMasterId r:id="rId27"/>
  </p:notesMasterIdLst>
  <p:handoutMasterIdLst>
    <p:handoutMasterId r:id="rId28"/>
  </p:handoutMasterIdLst>
  <p:sldIdLst>
    <p:sldId id="256" r:id="rId2"/>
    <p:sldId id="262" r:id="rId3"/>
    <p:sldId id="408" r:id="rId4"/>
    <p:sldId id="412" r:id="rId5"/>
    <p:sldId id="425" r:id="rId6"/>
    <p:sldId id="427" r:id="rId7"/>
    <p:sldId id="416" r:id="rId8"/>
    <p:sldId id="417" r:id="rId9"/>
    <p:sldId id="591" r:id="rId10"/>
    <p:sldId id="429" r:id="rId11"/>
    <p:sldId id="418" r:id="rId12"/>
    <p:sldId id="419" r:id="rId13"/>
    <p:sldId id="420" r:id="rId14"/>
    <p:sldId id="422" r:id="rId15"/>
    <p:sldId id="423" r:id="rId16"/>
    <p:sldId id="424" r:id="rId17"/>
    <p:sldId id="430" r:id="rId18"/>
    <p:sldId id="428" r:id="rId19"/>
    <p:sldId id="589" r:id="rId20"/>
    <p:sldId id="590" r:id="rId21"/>
    <p:sldId id="363" r:id="rId22"/>
    <p:sldId id="586" r:id="rId23"/>
    <p:sldId id="368" r:id="rId24"/>
    <p:sldId id="588" r:id="rId25"/>
    <p:sldId id="260"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1" d="100"/>
          <a:sy n="111" d="100"/>
        </p:scale>
        <p:origin x="594" y="96"/>
      </p:cViewPr>
      <p:guideLst/>
    </p:cSldViewPr>
  </p:slideViewPr>
  <p:notesTextViewPr>
    <p:cViewPr>
      <p:scale>
        <a:sx n="1" d="1"/>
        <a:sy n="1" d="1"/>
      </p:scale>
      <p:origin x="0" y="0"/>
    </p:cViewPr>
  </p:notesTextViewPr>
  <p:notesViewPr>
    <p:cSldViewPr snapToGrid="0">
      <p:cViewPr varScale="1">
        <p:scale>
          <a:sx n="65" d="100"/>
          <a:sy n="65" d="100"/>
        </p:scale>
        <p:origin x="3154" y="4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3C8675E-84C2-4154-98B2-C206C348BE3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CD522B2F-B142-4D96-9223-6369B2AF697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D4D17C9-A0D7-4F72-A97A-570516BDC283}" type="datetimeFigureOut">
              <a:rPr lang="en-US" smtClean="0"/>
              <a:t>11/25/2025</a:t>
            </a:fld>
            <a:endParaRPr lang="en-US"/>
          </a:p>
        </p:txBody>
      </p:sp>
      <p:sp>
        <p:nvSpPr>
          <p:cNvPr id="4" name="Footer Placeholder 3">
            <a:extLst>
              <a:ext uri="{FF2B5EF4-FFF2-40B4-BE49-F238E27FC236}">
                <a16:creationId xmlns:a16="http://schemas.microsoft.com/office/drawing/2014/main" id="{2F04995E-556C-4000-9A90-24D4E7FA031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3C79ACAF-E5F6-42F8-9936-AAC8D590F71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B2E2116-DD5F-4A48-973A-2F0443D53F51}" type="slidenum">
              <a:rPr lang="en-US" smtClean="0"/>
              <a:t>‹#›</a:t>
            </a:fld>
            <a:endParaRPr lang="en-US"/>
          </a:p>
        </p:txBody>
      </p:sp>
    </p:spTree>
    <p:extLst>
      <p:ext uri="{BB962C8B-B14F-4D97-AF65-F5344CB8AC3E}">
        <p14:creationId xmlns:p14="http://schemas.microsoft.com/office/powerpoint/2010/main" val="17811322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DD5921-C85B-4259-96B5-75B501CD3790}" type="datetimeFigureOut">
              <a:rPr lang="en-US" smtClean="0"/>
              <a:t>11/25/2025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9904E79-2234-4C97-B2EF-C20255057C30}" type="slidenum">
              <a:rPr lang="en-US" smtClean="0"/>
              <a:t>‹#›</a:t>
            </a:fld>
            <a:endParaRPr lang="en-US"/>
          </a:p>
        </p:txBody>
      </p:sp>
    </p:spTree>
    <p:extLst>
      <p:ext uri="{BB962C8B-B14F-4D97-AF65-F5344CB8AC3E}">
        <p14:creationId xmlns:p14="http://schemas.microsoft.com/office/powerpoint/2010/main" val="7353795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3" Type="http://schemas.openxmlformats.org/officeDocument/2006/relationships/hyperlink" Target="https://1.next.westlaw.com/Link/Document/FullText?findType=L&amp;originatingContext=document&amp;transitionType=DocumentItem&amp;pubNum=1000228&amp;refType=LQ&amp;originatingDoc=I480340001a4c11e9b5428c649854027b&amp;cite=CAWIS4677" TargetMode="External"/><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1.next.westlaw.com/Link/Document/FullText?findType=L&amp;originatingContext=document&amp;transitionType=DocumentItem&amp;pubNum=1000228&amp;refType=LQ&amp;originatingDoc=Iebb5c580857c11ecaa3e88ec9fe57ada&amp;cite=CAWIS4640.7"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youtube.com/watch?v=y77y7XW8GtE"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9904E79-2234-4C97-B2EF-C20255057C30}" type="slidenum">
              <a:rPr lang="en-US" smtClean="0"/>
              <a:t>1</a:t>
            </a:fld>
            <a:endParaRPr lang="en-US"/>
          </a:p>
        </p:txBody>
      </p:sp>
    </p:spTree>
    <p:extLst>
      <p:ext uri="{BB962C8B-B14F-4D97-AF65-F5344CB8AC3E}">
        <p14:creationId xmlns:p14="http://schemas.microsoft.com/office/powerpoint/2010/main" val="40787688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altLang="en-US" sz="1200" dirty="0"/>
              <a:t>READ OUT LOUD</a:t>
            </a:r>
          </a:p>
          <a:p>
            <a:pPr eaLnBrk="1" hangingPunct="1">
              <a:spcBef>
                <a:spcPct val="0"/>
              </a:spcBef>
            </a:pPr>
            <a:endParaRPr lang="en-US" altLang="en-US" sz="1200" dirty="0"/>
          </a:p>
          <a:p>
            <a:pPr eaLnBrk="1" hangingPunct="1">
              <a:spcBef>
                <a:spcPct val="0"/>
              </a:spcBef>
            </a:pPr>
            <a:r>
              <a:rPr lang="en-US" altLang="en-US" sz="1200" dirty="0"/>
              <a:t>Alongside the above Welfare and Institutions Code regarding services/supports, I want to share a couple others that really stand out in the law and really help us understand what the Lanterman Act and, in turn, the regional centers must provide to support families and persons with developmental disabilities. </a:t>
            </a:r>
          </a:p>
          <a:p>
            <a:pPr eaLnBrk="1" hangingPunct="1">
              <a:spcBef>
                <a:spcPct val="0"/>
              </a:spcBef>
            </a:pPr>
            <a:endParaRPr lang="en-US" altLang="en-US" sz="1200" dirty="0"/>
          </a:p>
          <a:p>
            <a:pPr eaLnBrk="1" hangingPunct="1">
              <a:spcBef>
                <a:spcPct val="0"/>
              </a:spcBef>
            </a:pPr>
            <a:r>
              <a:rPr lang="en-US" altLang="en-US" sz="1200" dirty="0"/>
              <a:t>As mentioned earlier WIC 4501 states that </a:t>
            </a:r>
          </a:p>
          <a:p>
            <a:pPr eaLnBrk="1" hangingPunct="1">
              <a:spcBef>
                <a:spcPct val="0"/>
              </a:spcBef>
            </a:pPr>
            <a:r>
              <a:rPr lang="en-US" altLang="en-US" sz="1200" dirty="0"/>
              <a:t>“An array of services and supports should be established which is </a:t>
            </a:r>
            <a:r>
              <a:rPr lang="en-US" altLang="en-US" sz="1200" u="sng" dirty="0"/>
              <a:t>sufficiently complete </a:t>
            </a:r>
            <a:r>
              <a:rPr lang="en-US" altLang="en-US" sz="1200" dirty="0"/>
              <a:t>to meet the needs and choices of each person with developmental disabilities, regardless of age or degree of disability, and at each stage of life and to support their integration into the mainstream life of the community.”  </a:t>
            </a:r>
          </a:p>
          <a:p>
            <a:endParaRPr lang="en-US" dirty="0"/>
          </a:p>
        </p:txBody>
      </p:sp>
      <p:sp>
        <p:nvSpPr>
          <p:cNvPr id="4" name="Slide Number Placeholder 3"/>
          <p:cNvSpPr>
            <a:spLocks noGrp="1"/>
          </p:cNvSpPr>
          <p:nvPr>
            <p:ph type="sldNum" sz="quarter" idx="5"/>
          </p:nvPr>
        </p:nvSpPr>
        <p:spPr/>
        <p:txBody>
          <a:bodyPr/>
          <a:lstStyle/>
          <a:p>
            <a:fld id="{19904E79-2234-4C97-B2EF-C20255057C30}" type="slidenum">
              <a:rPr lang="en-US" smtClean="0"/>
              <a:t>11</a:t>
            </a:fld>
            <a:endParaRPr lang="en-US"/>
          </a:p>
        </p:txBody>
      </p:sp>
    </p:spTree>
    <p:extLst>
      <p:ext uri="{BB962C8B-B14F-4D97-AF65-F5344CB8AC3E}">
        <p14:creationId xmlns:p14="http://schemas.microsoft.com/office/powerpoint/2010/main" val="13978556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defRPr/>
            </a:pPr>
            <a:r>
              <a:rPr lang="en-US" dirty="0"/>
              <a:t>Each regional center develops its own Purchase of Service Guidelines based on its guiding principles, and in accordance with the  Lanterman Developmental Disabilities Services Act and Early Intervention Services Act. The Department of Developmental Services reviews and approves the POS Guidelines and it is then adopted by the regional center’s Board of Directors.  The  regional center staff use the POS Guidelines when authorizing service requests from consumers and families.</a:t>
            </a:r>
          </a:p>
          <a:p>
            <a:pPr eaLnBrk="1" hangingPunct="1">
              <a:spcBef>
                <a:spcPct val="0"/>
              </a:spcBef>
              <a:defRPr/>
            </a:pPr>
            <a:endParaRPr lang="en-US" dirty="0"/>
          </a:p>
          <a:p>
            <a:pPr eaLnBrk="1" hangingPunct="1">
              <a:spcBef>
                <a:spcPct val="0"/>
              </a:spcBef>
              <a:defRPr/>
            </a:pPr>
            <a:r>
              <a:rPr lang="en-US" dirty="0"/>
              <a:t>The list is not comprehensive and does not include all the services and supports the regional center offers.  It is merely a guideline of commonly utilized services.  Just because the service is not listed does not mean that it does not exist – talk to your service coordinator about your child, or adult child’s, needs, and the needs of your family if the consumer resides in the family home.  All regional center services should be individually tailored to meet the individual’s unique needs.  There is no “one size fits all” regarding services, the type of service, amount of service, and frequency of the service all vary depending on the needs. </a:t>
            </a:r>
          </a:p>
          <a:p>
            <a:pPr eaLnBrk="1" hangingPunct="1">
              <a:spcBef>
                <a:spcPct val="0"/>
              </a:spcBef>
              <a:defRPr/>
            </a:pPr>
            <a:endParaRPr lang="en-US" dirty="0"/>
          </a:p>
          <a:p>
            <a:pPr>
              <a:defRPr/>
            </a:pPr>
            <a:r>
              <a:rPr lang="en-US" dirty="0"/>
              <a:t>Basically, if you are seeking services and supports from your local regional center, the POS Guidelines will …</a:t>
            </a:r>
          </a:p>
          <a:p>
            <a:pPr lvl="2">
              <a:buFont typeface="Wingdings" pitchFamily="2" charset="2"/>
              <a:buChar char="v"/>
              <a:defRPr/>
            </a:pPr>
            <a:r>
              <a:rPr lang="en-US" dirty="0"/>
              <a:t>show you some services available through the regional center</a:t>
            </a:r>
          </a:p>
          <a:p>
            <a:pPr lvl="2">
              <a:buFont typeface="Wingdings" pitchFamily="2" charset="2"/>
              <a:buChar char="v"/>
              <a:defRPr/>
            </a:pPr>
            <a:r>
              <a:rPr lang="en-US" dirty="0"/>
              <a:t>show you the criteria used to determine family/consumer eligibility for each service</a:t>
            </a:r>
          </a:p>
          <a:p>
            <a:pPr lvl="2">
              <a:buFont typeface="Wingdings" pitchFamily="2" charset="2"/>
              <a:buChar char="v"/>
              <a:defRPr/>
            </a:pPr>
            <a:r>
              <a:rPr lang="en-US" dirty="0"/>
              <a:t> help you understand your eligibility for a service</a:t>
            </a:r>
          </a:p>
          <a:p>
            <a:pPr lvl="2">
              <a:buFont typeface="Wingdings" pitchFamily="2" charset="2"/>
              <a:buChar char="v"/>
              <a:defRPr/>
            </a:pPr>
            <a:r>
              <a:rPr lang="en-US" dirty="0"/>
              <a:t> help you understand level of service and how long the service contract lasts</a:t>
            </a:r>
          </a:p>
          <a:p>
            <a:pPr lvl="2">
              <a:buFont typeface="Wingdings" pitchFamily="2" charset="2"/>
              <a:buChar char="v"/>
              <a:defRPr/>
            </a:pPr>
            <a:r>
              <a:rPr lang="en-US" dirty="0"/>
              <a:t> identify regional center’s guiding principles</a:t>
            </a:r>
          </a:p>
          <a:p>
            <a:pPr lvl="2">
              <a:buFont typeface="Wingdings" pitchFamily="2" charset="2"/>
              <a:buChar char="v"/>
              <a:defRPr/>
            </a:pPr>
            <a:r>
              <a:rPr lang="en-US" dirty="0"/>
              <a:t> help everyone in working together through disagreements and exception situations</a:t>
            </a:r>
          </a:p>
          <a:p>
            <a:pPr lvl="2">
              <a:buFont typeface="Wingdings" pitchFamily="2" charset="2"/>
              <a:buChar char="v"/>
              <a:defRPr/>
            </a:pPr>
            <a:r>
              <a:rPr lang="en-US" dirty="0"/>
              <a:t> serve as a reference document for you to keep and use</a:t>
            </a:r>
          </a:p>
          <a:p>
            <a:pPr eaLnBrk="1" hangingPunct="1">
              <a:spcBef>
                <a:spcPct val="0"/>
              </a:spcBef>
              <a:defRPr/>
            </a:pPr>
            <a:endParaRPr lang="en-US" dirty="0"/>
          </a:p>
          <a:p>
            <a:pPr eaLnBrk="1" hangingPunct="1">
              <a:spcBef>
                <a:spcPct val="0"/>
              </a:spcBef>
              <a:defRPr/>
            </a:pPr>
            <a:r>
              <a:rPr lang="en-US" dirty="0"/>
              <a:t> Please note that the POS Guidelines  is periodically revised to remain current with legal changes and community needs</a:t>
            </a:r>
          </a:p>
          <a:p>
            <a:pPr eaLnBrk="1" hangingPunct="1">
              <a:spcBef>
                <a:spcPct val="0"/>
              </a:spcBef>
              <a:defRPr/>
            </a:pPr>
            <a:endParaRPr lang="en-US" sz="1300" dirty="0"/>
          </a:p>
          <a:p>
            <a:endParaRPr lang="en-US" dirty="0"/>
          </a:p>
        </p:txBody>
      </p:sp>
      <p:sp>
        <p:nvSpPr>
          <p:cNvPr id="4" name="Slide Number Placeholder 3"/>
          <p:cNvSpPr>
            <a:spLocks noGrp="1"/>
          </p:cNvSpPr>
          <p:nvPr>
            <p:ph type="sldNum" sz="quarter" idx="5"/>
          </p:nvPr>
        </p:nvSpPr>
        <p:spPr/>
        <p:txBody>
          <a:bodyPr/>
          <a:lstStyle/>
          <a:p>
            <a:fld id="{19904E79-2234-4C97-B2EF-C20255057C30}" type="slidenum">
              <a:rPr lang="en-US" smtClean="0"/>
              <a:t>12</a:t>
            </a:fld>
            <a:endParaRPr lang="en-US"/>
          </a:p>
        </p:txBody>
      </p:sp>
    </p:spTree>
    <p:extLst>
      <p:ext uri="{BB962C8B-B14F-4D97-AF65-F5344CB8AC3E}">
        <p14:creationId xmlns:p14="http://schemas.microsoft.com/office/powerpoint/2010/main" val="13148748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altLang="en-US" sz="1200" dirty="0"/>
              <a:t>Again, the list is not comprehensive.  Each family/person with a DD should work very closely with your regional center to develop the most appropriate service plan for the consumer and family with a minor child living at home. </a:t>
            </a:r>
          </a:p>
          <a:p>
            <a:pPr eaLnBrk="1" hangingPunct="1">
              <a:spcBef>
                <a:spcPct val="0"/>
              </a:spcBef>
            </a:pPr>
            <a:endParaRPr lang="en-US" altLang="en-US" sz="1200" dirty="0"/>
          </a:p>
          <a:p>
            <a:pPr eaLnBrk="1" hangingPunct="1">
              <a:spcBef>
                <a:spcPct val="0"/>
              </a:spcBef>
            </a:pPr>
            <a:r>
              <a:rPr lang="en-US" altLang="en-US" sz="1200" dirty="0"/>
              <a:t>You need to make your needs known.  We strongly encourage open lines of communication as there are customized and creative methods to help support the consumer and family in difficult situations.  </a:t>
            </a:r>
          </a:p>
          <a:p>
            <a:pPr eaLnBrk="1" hangingPunct="1">
              <a:spcBef>
                <a:spcPct val="0"/>
              </a:spcBef>
            </a:pPr>
            <a:endParaRPr lang="en-US" altLang="en-US" sz="1200" dirty="0"/>
          </a:p>
          <a:p>
            <a:pPr eaLnBrk="1" hangingPunct="1">
              <a:spcBef>
                <a:spcPct val="0"/>
              </a:spcBef>
            </a:pPr>
            <a:r>
              <a:rPr lang="en-US" altLang="en-US" sz="1200" dirty="0"/>
              <a:t>If you don’t communicate your need or concern with your regional center service coordinator, how are they supposed to know that you are in need of additional support. </a:t>
            </a:r>
          </a:p>
          <a:p>
            <a:pPr eaLnBrk="1" hangingPunct="1">
              <a:spcBef>
                <a:spcPct val="0"/>
              </a:spcBef>
            </a:pPr>
            <a:endParaRPr lang="en-US" altLang="en-US" sz="1200" dirty="0"/>
          </a:p>
          <a:p>
            <a:pPr eaLnBrk="1" hangingPunct="1">
              <a:spcBef>
                <a:spcPct val="0"/>
              </a:spcBef>
            </a:pPr>
            <a:r>
              <a:rPr lang="en-US" altLang="en-US" sz="1200" dirty="0"/>
              <a:t>I can’t emphasize enough that there are always exceptions to the POS Guidelines, made on a case-by-case basis. </a:t>
            </a:r>
          </a:p>
          <a:p>
            <a:endParaRPr lang="en-US" dirty="0"/>
          </a:p>
        </p:txBody>
      </p:sp>
      <p:sp>
        <p:nvSpPr>
          <p:cNvPr id="4" name="Slide Number Placeholder 3"/>
          <p:cNvSpPr>
            <a:spLocks noGrp="1"/>
          </p:cNvSpPr>
          <p:nvPr>
            <p:ph type="sldNum" sz="quarter" idx="5"/>
          </p:nvPr>
        </p:nvSpPr>
        <p:spPr/>
        <p:txBody>
          <a:bodyPr/>
          <a:lstStyle/>
          <a:p>
            <a:fld id="{19904E79-2234-4C97-B2EF-C20255057C30}" type="slidenum">
              <a:rPr lang="en-US" smtClean="0"/>
              <a:t>13</a:t>
            </a:fld>
            <a:endParaRPr lang="en-US"/>
          </a:p>
        </p:txBody>
      </p:sp>
    </p:spTree>
    <p:extLst>
      <p:ext uri="{BB962C8B-B14F-4D97-AF65-F5344CB8AC3E}">
        <p14:creationId xmlns:p14="http://schemas.microsoft.com/office/powerpoint/2010/main" val="16561337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altLang="en-US" sz="1200" dirty="0"/>
              <a:t>That being said, the law does dictate that families and persons with developmental disabilities access generic resources first, as the regional center is considered the payor of last resort.  The easiest example of this is for an adult who needs health insurance, Medi-Cal would be the generic resource.  For a child who has orthopedic needs and requires some durable medical equipment, such a wheelchair, walker, or gait trainer, California Children’s Services would be the generic resource. </a:t>
            </a:r>
          </a:p>
          <a:p>
            <a:pPr eaLnBrk="1" hangingPunct="1">
              <a:spcBef>
                <a:spcPct val="0"/>
              </a:spcBef>
            </a:pPr>
            <a:endParaRPr lang="en-US" altLang="en-US" sz="1200" dirty="0"/>
          </a:p>
          <a:p>
            <a:pPr eaLnBrk="1" hangingPunct="1">
              <a:spcBef>
                <a:spcPct val="0"/>
              </a:spcBef>
            </a:pPr>
            <a:r>
              <a:rPr lang="en-US" altLang="en-US" sz="1200" dirty="0"/>
              <a:t>So essentially, families and consumers need to first try to access the necessary service from the generic resource.  If, however, the generic resource denies your request, then go back to your regional center with the denial letter and present your request again. They are the payor of last resort so at such point that you exhaust the other public service agencies, you should re-present your needs, requests, and denial letters to the regional center for their funding.</a:t>
            </a:r>
          </a:p>
          <a:p>
            <a:pPr eaLnBrk="1" hangingPunct="1">
              <a:spcBef>
                <a:spcPct val="0"/>
              </a:spcBef>
            </a:pPr>
            <a:endParaRPr lang="en-US" altLang="en-US" sz="1200" dirty="0"/>
          </a:p>
          <a:p>
            <a:endParaRPr lang="en-US" dirty="0"/>
          </a:p>
        </p:txBody>
      </p:sp>
      <p:sp>
        <p:nvSpPr>
          <p:cNvPr id="4" name="Slide Number Placeholder 3"/>
          <p:cNvSpPr>
            <a:spLocks noGrp="1"/>
          </p:cNvSpPr>
          <p:nvPr>
            <p:ph type="sldNum" sz="quarter" idx="5"/>
          </p:nvPr>
        </p:nvSpPr>
        <p:spPr/>
        <p:txBody>
          <a:bodyPr/>
          <a:lstStyle/>
          <a:p>
            <a:fld id="{19904E79-2234-4C97-B2EF-C20255057C30}" type="slidenum">
              <a:rPr lang="en-US" smtClean="0"/>
              <a:t>14</a:t>
            </a:fld>
            <a:endParaRPr lang="en-US"/>
          </a:p>
        </p:txBody>
      </p:sp>
    </p:spTree>
    <p:extLst>
      <p:ext uri="{BB962C8B-B14F-4D97-AF65-F5344CB8AC3E}">
        <p14:creationId xmlns:p14="http://schemas.microsoft.com/office/powerpoint/2010/main" val="32251491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9904E79-2234-4C97-B2EF-C20255057C30}" type="slidenum">
              <a:rPr lang="en-US" smtClean="0"/>
              <a:t>15</a:t>
            </a:fld>
            <a:endParaRPr lang="en-US"/>
          </a:p>
        </p:txBody>
      </p:sp>
    </p:spTree>
    <p:extLst>
      <p:ext uri="{BB962C8B-B14F-4D97-AF65-F5344CB8AC3E}">
        <p14:creationId xmlns:p14="http://schemas.microsoft.com/office/powerpoint/2010/main" val="24907008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9904E79-2234-4C97-B2EF-C20255057C30}" type="slidenum">
              <a:rPr lang="en-US" smtClean="0"/>
              <a:t>16</a:t>
            </a:fld>
            <a:endParaRPr lang="en-US"/>
          </a:p>
        </p:txBody>
      </p:sp>
    </p:spTree>
    <p:extLst>
      <p:ext uri="{BB962C8B-B14F-4D97-AF65-F5344CB8AC3E}">
        <p14:creationId xmlns:p14="http://schemas.microsoft.com/office/powerpoint/2010/main" val="137676652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Point 3</a:t>
            </a:r>
          </a:p>
          <a:p>
            <a:r>
              <a:rPr lang="en-US" dirty="0"/>
              <a:t>(e) If necessary to expand the availability of needed services of good quality, a regional center may take actions that include, but are not limited to, the following:</a:t>
            </a:r>
          </a:p>
          <a:p>
            <a:r>
              <a:rPr lang="en-US" dirty="0"/>
              <a:t>(1) Soliciting an individual or agency by requests for proposals or other means, to provide needed services or supports not presently available.</a:t>
            </a:r>
          </a:p>
          <a:p>
            <a:r>
              <a:rPr lang="en-US" dirty="0"/>
              <a:t>(2) Requesting funds from the Program Development Fund, pursuant to </a:t>
            </a:r>
            <a:r>
              <a:rPr lang="en-US" dirty="0">
                <a:hlinkClick r:id="rId3" tooltip="Section 4677"/>
              </a:rPr>
              <a:t>Section 4677</a:t>
            </a:r>
            <a:r>
              <a:rPr lang="en-US" dirty="0"/>
              <a:t> , or community placement plan funds designated from that fund, to reimburse the startup costs needed to initiate a new program of services and supports.</a:t>
            </a:r>
          </a:p>
          <a:p>
            <a:r>
              <a:rPr lang="en-US" dirty="0"/>
              <a:t>(3) Using creative and innovative service delivery models, including, but not limited to, natural supports.</a:t>
            </a:r>
          </a:p>
          <a:p>
            <a:endParaRPr lang="en-US" dirty="0"/>
          </a:p>
        </p:txBody>
      </p:sp>
      <p:sp>
        <p:nvSpPr>
          <p:cNvPr id="4" name="Slide Number Placeholder 3"/>
          <p:cNvSpPr>
            <a:spLocks noGrp="1"/>
          </p:cNvSpPr>
          <p:nvPr>
            <p:ph type="sldNum" sz="quarter" idx="5"/>
          </p:nvPr>
        </p:nvSpPr>
        <p:spPr/>
        <p:txBody>
          <a:bodyPr/>
          <a:lstStyle/>
          <a:p>
            <a:fld id="{19904E79-2234-4C97-B2EF-C20255057C30}" type="slidenum">
              <a:rPr lang="en-US" smtClean="0"/>
              <a:t>17</a:t>
            </a:fld>
            <a:endParaRPr lang="en-US"/>
          </a:p>
        </p:txBody>
      </p:sp>
    </p:spTree>
    <p:extLst>
      <p:ext uri="{BB962C8B-B14F-4D97-AF65-F5344CB8AC3E}">
        <p14:creationId xmlns:p14="http://schemas.microsoft.com/office/powerpoint/2010/main" val="39596082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63500" marR="0">
              <a:spcBef>
                <a:spcPts val="10"/>
              </a:spcBef>
              <a:spcAft>
                <a:spcPts val="0"/>
              </a:spcAft>
            </a:pPr>
            <a:r>
              <a:rPr lang="en-US" spc="-20" dirty="0">
                <a:latin typeface="Arial" panose="020B0604020202020204" pitchFamily="34" charset="0"/>
                <a:ea typeface="Calibri" panose="020F0502020204030204" pitchFamily="34" charset="0"/>
                <a:cs typeface="Calibri" panose="020F0502020204030204" pitchFamily="34" charset="0"/>
              </a:rPr>
              <a:t>Traditional</a:t>
            </a:r>
            <a:r>
              <a:rPr lang="en-US" spc="-110" dirty="0">
                <a:latin typeface="Arial" panose="020B0604020202020204" pitchFamily="34" charset="0"/>
                <a:ea typeface="Calibri" panose="020F0502020204030204" pitchFamily="34" charset="0"/>
                <a:cs typeface="Calibri" panose="020F0502020204030204" pitchFamily="34" charset="0"/>
              </a:rPr>
              <a:t> </a:t>
            </a:r>
            <a:r>
              <a:rPr lang="en-US" spc="-20" dirty="0">
                <a:latin typeface="Arial" panose="020B0604020202020204" pitchFamily="34" charset="0"/>
                <a:ea typeface="Calibri" panose="020F0502020204030204" pitchFamily="34" charset="0"/>
                <a:cs typeface="Calibri" panose="020F0502020204030204" pitchFamily="34" charset="0"/>
              </a:rPr>
              <a:t>Vendored</a:t>
            </a:r>
            <a:r>
              <a:rPr lang="en-US" spc="-115" dirty="0">
                <a:latin typeface="Arial" panose="020B0604020202020204" pitchFamily="34" charset="0"/>
                <a:ea typeface="Calibri" panose="020F0502020204030204" pitchFamily="34" charset="0"/>
                <a:cs typeface="Calibri" panose="020F0502020204030204" pitchFamily="34" charset="0"/>
              </a:rPr>
              <a:t> </a:t>
            </a:r>
            <a:r>
              <a:rPr lang="en-US" spc="-20" dirty="0">
                <a:latin typeface="Arial" panose="020B0604020202020204" pitchFamily="34" charset="0"/>
                <a:ea typeface="Calibri" panose="020F0502020204030204" pitchFamily="34" charset="0"/>
                <a:cs typeface="Calibri" panose="020F0502020204030204" pitchFamily="34" charset="0"/>
              </a:rPr>
              <a:t>Services</a:t>
            </a:r>
            <a:endParaRPr lang="en-US" sz="1100" dirty="0">
              <a:effectLst/>
              <a:latin typeface="Calibri" panose="020F0502020204030204" pitchFamily="34" charset="0"/>
              <a:ea typeface="Calibri" panose="020F0502020204030204" pitchFamily="34" charset="0"/>
            </a:endParaRPr>
          </a:p>
          <a:p>
            <a:pPr marL="342900" marR="0" lvl="0" indent="-342900">
              <a:spcBef>
                <a:spcPts val="130"/>
              </a:spcBef>
              <a:spcAft>
                <a:spcPts val="0"/>
              </a:spcAft>
              <a:buSzPts val="1300"/>
              <a:buFont typeface="Arial" panose="020B0604020202020204" pitchFamily="34" charset="0"/>
              <a:buChar char="•"/>
              <a:tabLst>
                <a:tab pos="247650" algn="l"/>
              </a:tabLst>
            </a:pPr>
            <a:r>
              <a:rPr lang="en-US" dirty="0">
                <a:latin typeface="Arial" panose="020B0604020202020204" pitchFamily="34" charset="0"/>
                <a:ea typeface="Arial" panose="020B0604020202020204" pitchFamily="34" charset="0"/>
                <a:cs typeface="Calibri" panose="020F0502020204030204" pitchFamily="34" charset="0"/>
              </a:rPr>
              <a:t>How</a:t>
            </a:r>
            <a:r>
              <a:rPr lang="en-US" spc="-90"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most</a:t>
            </a:r>
            <a:r>
              <a:rPr lang="en-US" spc="-75"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individuals</a:t>
            </a:r>
            <a:r>
              <a:rPr lang="en-US" spc="-80"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receive</a:t>
            </a:r>
            <a:r>
              <a:rPr lang="en-US" spc="-80"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services</a:t>
            </a:r>
            <a:r>
              <a:rPr lang="en-US" spc="-80" dirty="0">
                <a:latin typeface="Arial" panose="020B0604020202020204" pitchFamily="34" charset="0"/>
                <a:ea typeface="Arial" panose="020B0604020202020204" pitchFamily="34" charset="0"/>
                <a:cs typeface="Calibri" panose="020F0502020204030204" pitchFamily="34" charset="0"/>
              </a:rPr>
              <a:t> </a:t>
            </a:r>
            <a:r>
              <a:rPr lang="en-US" spc="-20" dirty="0">
                <a:latin typeface="Arial" panose="020B0604020202020204" pitchFamily="34" charset="0"/>
                <a:ea typeface="Arial" panose="020B0604020202020204" pitchFamily="34" charset="0"/>
                <a:cs typeface="Calibri" panose="020F0502020204030204" pitchFamily="34" charset="0"/>
              </a:rPr>
              <a:t>today</a:t>
            </a:r>
            <a:endParaRPr lang="en-US" sz="1100" dirty="0">
              <a:effectLst/>
              <a:latin typeface="Calibri" panose="020F0502020204030204" pitchFamily="34" charset="0"/>
              <a:ea typeface="Arial" panose="020B0604020202020204" pitchFamily="34" charset="0"/>
            </a:endParaRPr>
          </a:p>
          <a:p>
            <a:pPr marL="342900" marR="0" lvl="0" indent="-342900">
              <a:spcBef>
                <a:spcPts val="15"/>
              </a:spcBef>
              <a:spcAft>
                <a:spcPts val="0"/>
              </a:spcAft>
              <a:buSzPts val="1300"/>
              <a:buFont typeface="Arial" panose="020B0604020202020204" pitchFamily="34" charset="0"/>
              <a:buChar char="•"/>
              <a:tabLst>
                <a:tab pos="247650" algn="l"/>
              </a:tabLst>
            </a:pPr>
            <a:r>
              <a:rPr lang="en-US" dirty="0">
                <a:latin typeface="Arial" panose="020B0604020202020204" pitchFamily="34" charset="0"/>
                <a:ea typeface="Arial" panose="020B0604020202020204" pitchFamily="34" charset="0"/>
                <a:cs typeface="Calibri" panose="020F0502020204030204" pitchFamily="34" charset="0"/>
              </a:rPr>
              <a:t>RC</a:t>
            </a:r>
            <a:r>
              <a:rPr lang="en-US" spc="-80"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works</a:t>
            </a:r>
            <a:r>
              <a:rPr lang="en-US" spc="-60"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with</a:t>
            </a:r>
            <a:r>
              <a:rPr lang="en-US" spc="-60"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the</a:t>
            </a:r>
            <a:r>
              <a:rPr lang="en-US" spc="-65"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family,</a:t>
            </a:r>
            <a:r>
              <a:rPr lang="en-US" spc="-50"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individual</a:t>
            </a:r>
            <a:r>
              <a:rPr lang="en-US" spc="-60"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and</a:t>
            </a:r>
            <a:r>
              <a:rPr lang="en-US" spc="-65"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IPP</a:t>
            </a:r>
            <a:r>
              <a:rPr lang="en-US" spc="-80"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team</a:t>
            </a:r>
            <a:r>
              <a:rPr lang="en-US" spc="-65"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to</a:t>
            </a:r>
            <a:r>
              <a:rPr lang="en-US" spc="-65"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identify</a:t>
            </a:r>
            <a:r>
              <a:rPr lang="en-US" spc="-55" dirty="0">
                <a:latin typeface="Arial" panose="020B0604020202020204" pitchFamily="34" charset="0"/>
                <a:ea typeface="Arial" panose="020B0604020202020204" pitchFamily="34" charset="0"/>
                <a:cs typeface="Calibri" panose="020F0502020204030204" pitchFamily="34" charset="0"/>
              </a:rPr>
              <a:t> </a:t>
            </a:r>
            <a:r>
              <a:rPr lang="en-US" spc="-10" dirty="0">
                <a:latin typeface="Arial" panose="020B0604020202020204" pitchFamily="34" charset="0"/>
                <a:ea typeface="Arial" panose="020B0604020202020204" pitchFamily="34" charset="0"/>
                <a:cs typeface="Calibri" panose="020F0502020204030204" pitchFamily="34" charset="0"/>
              </a:rPr>
              <a:t>services</a:t>
            </a:r>
            <a:endParaRPr lang="en-US" sz="1100" dirty="0">
              <a:effectLst/>
              <a:latin typeface="Calibri" panose="020F0502020204030204" pitchFamily="34" charset="0"/>
              <a:ea typeface="Arial" panose="020B0604020202020204" pitchFamily="34" charset="0"/>
            </a:endParaRPr>
          </a:p>
          <a:p>
            <a:pPr marL="342900" marR="0" lvl="0" indent="-342900">
              <a:spcBef>
                <a:spcPts val="115"/>
              </a:spcBef>
              <a:spcAft>
                <a:spcPts val="0"/>
              </a:spcAft>
              <a:buSzPts val="1300"/>
              <a:buFont typeface="Arial" panose="020B0604020202020204" pitchFamily="34" charset="0"/>
              <a:buChar char="•"/>
              <a:tabLst>
                <a:tab pos="247650" algn="l"/>
              </a:tabLst>
            </a:pPr>
            <a:r>
              <a:rPr lang="en-US" dirty="0">
                <a:latin typeface="Arial" panose="020B0604020202020204" pitchFamily="34" charset="0"/>
                <a:ea typeface="Arial" panose="020B0604020202020204" pitchFamily="34" charset="0"/>
                <a:cs typeface="Calibri" panose="020F0502020204030204" pitchFamily="34" charset="0"/>
              </a:rPr>
              <a:t>RC</a:t>
            </a:r>
            <a:r>
              <a:rPr lang="en-US" spc="-90"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helps</a:t>
            </a:r>
            <a:r>
              <a:rPr lang="en-US" spc="-65"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the</a:t>
            </a:r>
            <a:r>
              <a:rPr lang="en-US" spc="-70"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family</a:t>
            </a:r>
            <a:r>
              <a:rPr lang="en-US" spc="-70"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and</a:t>
            </a:r>
            <a:r>
              <a:rPr lang="en-US" spc="-70"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individual</a:t>
            </a:r>
            <a:r>
              <a:rPr lang="en-US" spc="-65"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identify</a:t>
            </a:r>
            <a:r>
              <a:rPr lang="en-US" spc="-70"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vendored</a:t>
            </a:r>
            <a:r>
              <a:rPr lang="en-US" spc="-70"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service</a:t>
            </a:r>
            <a:r>
              <a:rPr lang="en-US" spc="-70" dirty="0">
                <a:latin typeface="Arial" panose="020B0604020202020204" pitchFamily="34" charset="0"/>
                <a:ea typeface="Arial" panose="020B0604020202020204" pitchFamily="34" charset="0"/>
                <a:cs typeface="Calibri" panose="020F0502020204030204" pitchFamily="34" charset="0"/>
              </a:rPr>
              <a:t> </a:t>
            </a:r>
            <a:r>
              <a:rPr lang="en-US" spc="-10" dirty="0">
                <a:latin typeface="Arial" panose="020B0604020202020204" pitchFamily="34" charset="0"/>
                <a:ea typeface="Arial" panose="020B0604020202020204" pitchFamily="34" charset="0"/>
                <a:cs typeface="Calibri" panose="020F0502020204030204" pitchFamily="34" charset="0"/>
              </a:rPr>
              <a:t>providers</a:t>
            </a:r>
            <a:endParaRPr lang="en-US" sz="1100" dirty="0">
              <a:effectLst/>
              <a:latin typeface="Calibri" panose="020F0502020204030204" pitchFamily="34" charset="0"/>
              <a:ea typeface="Arial" panose="020B0604020202020204" pitchFamily="34" charset="0"/>
            </a:endParaRPr>
          </a:p>
          <a:p>
            <a:endParaRPr lang="en-US" dirty="0"/>
          </a:p>
          <a:p>
            <a:pPr marL="63500" marR="0">
              <a:spcBef>
                <a:spcPts val="0"/>
              </a:spcBef>
              <a:spcAft>
                <a:spcPts val="0"/>
              </a:spcAft>
            </a:pPr>
            <a:r>
              <a:rPr lang="en-US" spc="-10" dirty="0">
                <a:latin typeface="Arial" panose="020B0604020202020204" pitchFamily="34" charset="0"/>
                <a:ea typeface="Calibri" panose="020F0502020204030204" pitchFamily="34" charset="0"/>
                <a:cs typeface="Calibri" panose="020F0502020204030204" pitchFamily="34" charset="0"/>
              </a:rPr>
              <a:t>Participant-Directed</a:t>
            </a:r>
            <a:r>
              <a:rPr lang="en-US" spc="-110" dirty="0">
                <a:latin typeface="Arial" panose="020B0604020202020204" pitchFamily="34" charset="0"/>
                <a:ea typeface="Calibri" panose="020F0502020204030204" pitchFamily="34" charset="0"/>
                <a:cs typeface="Calibri" panose="020F0502020204030204" pitchFamily="34" charset="0"/>
              </a:rPr>
              <a:t> </a:t>
            </a:r>
            <a:r>
              <a:rPr lang="en-US" spc="-10" dirty="0">
                <a:latin typeface="Arial" panose="020B0604020202020204" pitchFamily="34" charset="0"/>
                <a:ea typeface="Calibri" panose="020F0502020204030204" pitchFamily="34" charset="0"/>
                <a:cs typeface="Calibri" panose="020F0502020204030204" pitchFamily="34" charset="0"/>
              </a:rPr>
              <a:t>Services</a:t>
            </a:r>
            <a:r>
              <a:rPr lang="en-US" spc="-105" dirty="0">
                <a:latin typeface="Arial" panose="020B0604020202020204" pitchFamily="34" charset="0"/>
                <a:ea typeface="Calibri" panose="020F0502020204030204" pitchFamily="34" charset="0"/>
                <a:cs typeface="Calibri" panose="020F0502020204030204" pitchFamily="34" charset="0"/>
              </a:rPr>
              <a:t> </a:t>
            </a:r>
            <a:r>
              <a:rPr lang="en-US" spc="-10" dirty="0">
                <a:latin typeface="Arial" panose="020B0604020202020204" pitchFamily="34" charset="0"/>
                <a:ea typeface="Calibri" panose="020F0502020204030204" pitchFamily="34" charset="0"/>
                <a:cs typeface="Calibri" panose="020F0502020204030204" pitchFamily="34" charset="0"/>
              </a:rPr>
              <a:t>(PDS)</a:t>
            </a:r>
            <a:r>
              <a:rPr lang="en-US" spc="-100" dirty="0">
                <a:latin typeface="Arial" panose="020B0604020202020204" pitchFamily="34" charset="0"/>
                <a:ea typeface="Calibri" panose="020F0502020204030204" pitchFamily="34" charset="0"/>
                <a:cs typeface="Calibri" panose="020F0502020204030204" pitchFamily="34" charset="0"/>
              </a:rPr>
              <a:t> </a:t>
            </a:r>
            <a:r>
              <a:rPr lang="en-US" spc="-50" dirty="0">
                <a:latin typeface="Arial" panose="020B0604020202020204" pitchFamily="34" charset="0"/>
                <a:ea typeface="Calibri" panose="020F0502020204030204" pitchFamily="34" charset="0"/>
                <a:cs typeface="Calibri" panose="020F0502020204030204" pitchFamily="34" charset="0"/>
              </a:rPr>
              <a:t>–</a:t>
            </a:r>
            <a:r>
              <a:rPr lang="en-US" sz="1100" spc="-50" dirty="0">
                <a:latin typeface="Calibri" panose="020F0502020204030204" pitchFamily="34" charset="0"/>
                <a:ea typeface="Calibri" panose="020F0502020204030204" pitchFamily="34" charset="0"/>
              </a:rPr>
              <a:t> </a:t>
            </a:r>
            <a:r>
              <a:rPr lang="en-US" i="1" dirty="0">
                <a:latin typeface="Arial" panose="020B0604020202020204" pitchFamily="34" charset="0"/>
                <a:ea typeface="Calibri" panose="020F0502020204030204" pitchFamily="34" charset="0"/>
                <a:cs typeface="Calibri" panose="020F0502020204030204" pitchFamily="34" charset="0"/>
              </a:rPr>
              <a:t>allows</a:t>
            </a:r>
            <a:r>
              <a:rPr lang="en-US" i="1" spc="-170" dirty="0">
                <a:latin typeface="Arial" panose="020B0604020202020204" pitchFamily="34" charset="0"/>
                <a:ea typeface="Calibri" panose="020F0502020204030204" pitchFamily="34" charset="0"/>
                <a:cs typeface="Calibri" panose="020F0502020204030204" pitchFamily="34" charset="0"/>
              </a:rPr>
              <a:t> </a:t>
            </a:r>
            <a:r>
              <a:rPr lang="en-US" i="1" dirty="0">
                <a:latin typeface="Arial" panose="020B0604020202020204" pitchFamily="34" charset="0"/>
                <a:ea typeface="Calibri" panose="020F0502020204030204" pitchFamily="34" charset="0"/>
                <a:cs typeface="Calibri" panose="020F0502020204030204" pitchFamily="34" charset="0"/>
              </a:rPr>
              <a:t>consumers</a:t>
            </a:r>
            <a:r>
              <a:rPr lang="en-US" i="1" spc="-160" dirty="0">
                <a:latin typeface="Arial" panose="020B0604020202020204" pitchFamily="34" charset="0"/>
                <a:ea typeface="Calibri" panose="020F0502020204030204" pitchFamily="34" charset="0"/>
                <a:cs typeface="Calibri" panose="020F0502020204030204" pitchFamily="34" charset="0"/>
              </a:rPr>
              <a:t> </a:t>
            </a:r>
            <a:r>
              <a:rPr lang="en-US" i="1" dirty="0">
                <a:latin typeface="Arial" panose="020B0604020202020204" pitchFamily="34" charset="0"/>
                <a:ea typeface="Calibri" panose="020F0502020204030204" pitchFamily="34" charset="0"/>
                <a:cs typeface="Calibri" panose="020F0502020204030204" pitchFamily="34" charset="0"/>
              </a:rPr>
              <a:t>employer</a:t>
            </a:r>
            <a:r>
              <a:rPr lang="en-US" i="1" spc="-150" dirty="0">
                <a:latin typeface="Arial" panose="020B0604020202020204" pitchFamily="34" charset="0"/>
                <a:ea typeface="Calibri" panose="020F0502020204030204" pitchFamily="34" charset="0"/>
                <a:cs typeface="Calibri" panose="020F0502020204030204" pitchFamily="34" charset="0"/>
              </a:rPr>
              <a:t> </a:t>
            </a:r>
            <a:r>
              <a:rPr lang="en-US" i="1" spc="-10" dirty="0">
                <a:latin typeface="Arial" panose="020B0604020202020204" pitchFamily="34" charset="0"/>
                <a:ea typeface="Calibri" panose="020F0502020204030204" pitchFamily="34" charset="0"/>
                <a:cs typeface="Calibri" panose="020F0502020204030204" pitchFamily="34" charset="0"/>
              </a:rPr>
              <a:t>authority</a:t>
            </a:r>
            <a:endParaRPr lang="en-US" sz="1100" dirty="0">
              <a:effectLst/>
              <a:latin typeface="Calibri" panose="020F0502020204030204" pitchFamily="34" charset="0"/>
              <a:ea typeface="Calibri" panose="020F0502020204030204" pitchFamily="34" charset="0"/>
            </a:endParaRPr>
          </a:p>
          <a:p>
            <a:pPr marL="342900" marR="589280" lvl="0" indent="-342900">
              <a:lnSpc>
                <a:spcPct val="100000"/>
              </a:lnSpc>
              <a:spcBef>
                <a:spcPts val="125"/>
              </a:spcBef>
              <a:spcAft>
                <a:spcPts val="0"/>
              </a:spcAft>
              <a:buSzPts val="1300"/>
              <a:buFont typeface="Arial" panose="020B0604020202020204" pitchFamily="34" charset="0"/>
              <a:buChar char="•"/>
              <a:tabLst>
                <a:tab pos="247650" algn="l"/>
              </a:tabLst>
            </a:pPr>
            <a:r>
              <a:rPr lang="en-US" dirty="0">
                <a:latin typeface="Arial" panose="020B0604020202020204" pitchFamily="34" charset="0"/>
                <a:ea typeface="Arial" panose="020B0604020202020204" pitchFamily="34" charset="0"/>
                <a:cs typeface="Calibri" panose="020F0502020204030204" pitchFamily="34" charset="0"/>
              </a:rPr>
              <a:t>Gives</a:t>
            </a:r>
            <a:r>
              <a:rPr lang="en-US" spc="-75"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individuals</a:t>
            </a:r>
            <a:r>
              <a:rPr lang="en-US" spc="-75"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and</a:t>
            </a:r>
            <a:r>
              <a:rPr lang="en-US" spc="-80"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families</a:t>
            </a:r>
            <a:r>
              <a:rPr lang="en-US" spc="-75"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more</a:t>
            </a:r>
            <a:r>
              <a:rPr lang="en-US" spc="-80"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control</a:t>
            </a:r>
            <a:r>
              <a:rPr lang="en-US" spc="-75"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over</a:t>
            </a:r>
            <a:r>
              <a:rPr lang="en-US" spc="-75"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how</a:t>
            </a:r>
            <a:r>
              <a:rPr lang="en-US" spc="-80"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and</a:t>
            </a:r>
            <a:r>
              <a:rPr lang="en-US" spc="-80"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by</a:t>
            </a:r>
            <a:r>
              <a:rPr lang="en-US" spc="-75"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who</a:t>
            </a:r>
            <a:r>
              <a:rPr lang="en-US" spc="-80"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IPP services are provided</a:t>
            </a:r>
            <a:endParaRPr lang="en-US" sz="1100" dirty="0">
              <a:effectLst/>
              <a:latin typeface="Calibri" panose="020F0502020204030204" pitchFamily="34" charset="0"/>
              <a:ea typeface="Arial" panose="020B0604020202020204" pitchFamily="34" charset="0"/>
            </a:endParaRPr>
          </a:p>
          <a:p>
            <a:pPr marL="342900" marR="93980" lvl="0" indent="-342900">
              <a:lnSpc>
                <a:spcPct val="107000"/>
              </a:lnSpc>
              <a:spcBef>
                <a:spcPts val="0"/>
              </a:spcBef>
              <a:spcAft>
                <a:spcPts val="0"/>
              </a:spcAft>
              <a:buSzPts val="1300"/>
              <a:buFont typeface="Arial" panose="020B0604020202020204" pitchFamily="34" charset="0"/>
              <a:buChar char="•"/>
              <a:tabLst>
                <a:tab pos="247650" algn="l"/>
              </a:tabLst>
            </a:pPr>
            <a:r>
              <a:rPr lang="en-US" dirty="0">
                <a:latin typeface="Arial" panose="020B0604020202020204" pitchFamily="34" charset="0"/>
                <a:ea typeface="Arial" panose="020B0604020202020204" pitchFamily="34" charset="0"/>
                <a:cs typeface="Calibri" panose="020F0502020204030204" pitchFamily="34" charset="0"/>
              </a:rPr>
              <a:t>You</a:t>
            </a:r>
            <a:r>
              <a:rPr lang="en-US" spc="-90"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choose</a:t>
            </a:r>
            <a:r>
              <a:rPr lang="en-US" spc="-90"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who</a:t>
            </a:r>
            <a:r>
              <a:rPr lang="en-US" spc="-90"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to</a:t>
            </a:r>
            <a:r>
              <a:rPr lang="en-US" spc="-90"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hire,</a:t>
            </a:r>
            <a:r>
              <a:rPr lang="en-US" spc="-80"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schedule</a:t>
            </a:r>
            <a:r>
              <a:rPr lang="en-US" spc="-90"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when</a:t>
            </a:r>
            <a:r>
              <a:rPr lang="en-US" spc="-90"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the</a:t>
            </a:r>
            <a:r>
              <a:rPr lang="en-US" spc="-90"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person</a:t>
            </a:r>
            <a:r>
              <a:rPr lang="en-US" spc="-90"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works</a:t>
            </a:r>
            <a:r>
              <a:rPr lang="en-US" spc="-85"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and</a:t>
            </a:r>
            <a:r>
              <a:rPr lang="en-US" spc="-90"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supervise</a:t>
            </a:r>
            <a:r>
              <a:rPr lang="en-US" spc="-90"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the </a:t>
            </a:r>
            <a:r>
              <a:rPr lang="en-US" spc="-20" dirty="0">
                <a:latin typeface="Arial" panose="020B0604020202020204" pitchFamily="34" charset="0"/>
                <a:ea typeface="Arial" panose="020B0604020202020204" pitchFamily="34" charset="0"/>
                <a:cs typeface="Calibri" panose="020F0502020204030204" pitchFamily="34" charset="0"/>
              </a:rPr>
              <a:t>work</a:t>
            </a:r>
            <a:endParaRPr lang="en-US" sz="1100" dirty="0">
              <a:effectLst/>
              <a:latin typeface="Calibri" panose="020F0502020204030204" pitchFamily="34" charset="0"/>
              <a:ea typeface="Arial" panose="020B0604020202020204" pitchFamily="34" charset="0"/>
            </a:endParaRPr>
          </a:p>
          <a:p>
            <a:pPr marL="342900" marR="0" lvl="0" indent="-342900">
              <a:lnSpc>
                <a:spcPts val="1360"/>
              </a:lnSpc>
              <a:spcBef>
                <a:spcPts val="0"/>
              </a:spcBef>
              <a:spcAft>
                <a:spcPts val="0"/>
              </a:spcAft>
              <a:buSzPts val="1300"/>
              <a:buFont typeface="Arial" panose="020B0604020202020204" pitchFamily="34" charset="0"/>
              <a:buChar char="•"/>
              <a:tabLst>
                <a:tab pos="247650" algn="l"/>
              </a:tabLst>
            </a:pPr>
            <a:r>
              <a:rPr lang="en-US" dirty="0">
                <a:latin typeface="Arial" panose="020B0604020202020204" pitchFamily="34" charset="0"/>
                <a:ea typeface="Arial" panose="020B0604020202020204" pitchFamily="34" charset="0"/>
                <a:cs typeface="Calibri" panose="020F0502020204030204" pitchFamily="34" charset="0"/>
              </a:rPr>
              <a:t>Must</a:t>
            </a:r>
            <a:r>
              <a:rPr lang="en-US" spc="-65"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use</a:t>
            </a:r>
            <a:r>
              <a:rPr lang="en-US" spc="-70"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a</a:t>
            </a:r>
            <a:r>
              <a:rPr lang="en-US" spc="-65"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Financial</a:t>
            </a:r>
            <a:r>
              <a:rPr lang="en-US" spc="-65"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Management</a:t>
            </a:r>
            <a:r>
              <a:rPr lang="en-US" spc="-55"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Service</a:t>
            </a:r>
            <a:r>
              <a:rPr lang="en-US" spc="-70"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(FMS)</a:t>
            </a:r>
            <a:r>
              <a:rPr lang="en-US" spc="-60"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agency</a:t>
            </a:r>
            <a:r>
              <a:rPr lang="en-US" spc="-65"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to</a:t>
            </a:r>
            <a:r>
              <a:rPr lang="en-US" spc="-65"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help</a:t>
            </a:r>
            <a:r>
              <a:rPr lang="en-US" spc="-70"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hire,</a:t>
            </a:r>
            <a:r>
              <a:rPr lang="en-US" spc="-55" dirty="0">
                <a:latin typeface="Arial" panose="020B0604020202020204" pitchFamily="34" charset="0"/>
                <a:ea typeface="Arial" panose="020B0604020202020204" pitchFamily="34" charset="0"/>
                <a:cs typeface="Calibri" panose="020F0502020204030204" pitchFamily="34" charset="0"/>
              </a:rPr>
              <a:t> </a:t>
            </a:r>
            <a:r>
              <a:rPr lang="en-US" spc="-25" dirty="0">
                <a:latin typeface="Arial" panose="020B0604020202020204" pitchFamily="34" charset="0"/>
                <a:ea typeface="Arial" panose="020B0604020202020204" pitchFamily="34" charset="0"/>
                <a:cs typeface="Calibri" panose="020F0502020204030204" pitchFamily="34" charset="0"/>
              </a:rPr>
              <a:t>pay</a:t>
            </a:r>
            <a:endParaRPr lang="en-US" sz="1100" dirty="0">
              <a:effectLst/>
              <a:latin typeface="Calibri" panose="020F0502020204030204" pitchFamily="34" charset="0"/>
              <a:ea typeface="Arial" panose="020B0604020202020204" pitchFamily="34" charset="0"/>
            </a:endParaRPr>
          </a:p>
          <a:p>
            <a:pPr marL="247015" marR="0">
              <a:spcBef>
                <a:spcPts val="95"/>
              </a:spcBef>
              <a:spcAft>
                <a:spcPts val="0"/>
              </a:spcAft>
            </a:pPr>
            <a:r>
              <a:rPr lang="en-US" dirty="0">
                <a:latin typeface="Arial" panose="020B0604020202020204" pitchFamily="34" charset="0"/>
                <a:ea typeface="Calibri" panose="020F0502020204030204" pitchFamily="34" charset="0"/>
                <a:cs typeface="Calibri" panose="020F0502020204030204" pitchFamily="34" charset="0"/>
              </a:rPr>
              <a:t>and</a:t>
            </a:r>
            <a:r>
              <a:rPr lang="en-US" spc="-65" dirty="0">
                <a:latin typeface="Arial" panose="020B0604020202020204" pitchFamily="34" charset="0"/>
                <a:ea typeface="Calibri" panose="020F0502020204030204" pitchFamily="34" charset="0"/>
                <a:cs typeface="Calibri" panose="020F0502020204030204" pitchFamily="34" charset="0"/>
              </a:rPr>
              <a:t> </a:t>
            </a:r>
            <a:r>
              <a:rPr lang="en-US" dirty="0">
                <a:latin typeface="Arial" panose="020B0604020202020204" pitchFamily="34" charset="0"/>
                <a:ea typeface="Calibri" panose="020F0502020204030204" pitchFamily="34" charset="0"/>
                <a:cs typeface="Calibri" panose="020F0502020204030204" pitchFamily="34" charset="0"/>
              </a:rPr>
              <a:t>verify</a:t>
            </a:r>
            <a:r>
              <a:rPr lang="en-US" spc="-50" dirty="0">
                <a:latin typeface="Arial" panose="020B0604020202020204" pitchFamily="34" charset="0"/>
                <a:ea typeface="Calibri" panose="020F0502020204030204" pitchFamily="34" charset="0"/>
                <a:cs typeface="Calibri" panose="020F0502020204030204" pitchFamily="34" charset="0"/>
              </a:rPr>
              <a:t> </a:t>
            </a:r>
            <a:r>
              <a:rPr lang="en-US" dirty="0">
                <a:latin typeface="Arial" panose="020B0604020202020204" pitchFamily="34" charset="0"/>
                <a:ea typeface="Calibri" panose="020F0502020204030204" pitchFamily="34" charset="0"/>
                <a:cs typeface="Calibri" panose="020F0502020204030204" pitchFamily="34" charset="0"/>
              </a:rPr>
              <a:t>skills</a:t>
            </a:r>
            <a:r>
              <a:rPr lang="en-US" spc="-50" dirty="0">
                <a:latin typeface="Arial" panose="020B0604020202020204" pitchFamily="34" charset="0"/>
                <a:ea typeface="Calibri" panose="020F0502020204030204" pitchFamily="34" charset="0"/>
                <a:cs typeface="Calibri" panose="020F0502020204030204" pitchFamily="34" charset="0"/>
              </a:rPr>
              <a:t> </a:t>
            </a:r>
            <a:r>
              <a:rPr lang="en-US" dirty="0">
                <a:latin typeface="Arial" panose="020B0604020202020204" pitchFamily="34" charset="0"/>
                <a:ea typeface="Calibri" panose="020F0502020204030204" pitchFamily="34" charset="0"/>
                <a:cs typeface="Calibri" panose="020F0502020204030204" pitchFamily="34" charset="0"/>
              </a:rPr>
              <a:t>of</a:t>
            </a:r>
            <a:r>
              <a:rPr lang="en-US" spc="-45" dirty="0">
                <a:latin typeface="Arial" panose="020B0604020202020204" pitchFamily="34" charset="0"/>
                <a:ea typeface="Calibri" panose="020F0502020204030204" pitchFamily="34" charset="0"/>
                <a:cs typeface="Calibri" panose="020F0502020204030204" pitchFamily="34" charset="0"/>
              </a:rPr>
              <a:t> </a:t>
            </a:r>
            <a:r>
              <a:rPr lang="en-US" spc="-10" dirty="0">
                <a:latin typeface="Arial" panose="020B0604020202020204" pitchFamily="34" charset="0"/>
                <a:ea typeface="Calibri" panose="020F0502020204030204" pitchFamily="34" charset="0"/>
                <a:cs typeface="Calibri" panose="020F0502020204030204" pitchFamily="34" charset="0"/>
              </a:rPr>
              <a:t>staff</a:t>
            </a:r>
          </a:p>
          <a:p>
            <a:pPr marL="247015" marR="0">
              <a:spcBef>
                <a:spcPts val="95"/>
              </a:spcBef>
              <a:spcAft>
                <a:spcPts val="0"/>
              </a:spcAft>
            </a:pPr>
            <a:r>
              <a:rPr lang="en-US" sz="1400" dirty="0">
                <a:solidFill>
                  <a:srgbClr val="FF0000"/>
                </a:solidFill>
              </a:rPr>
              <a:t>Currently, consumers can coordinate respite, day care, transportation, nursing, and day services through participant-directed services.</a:t>
            </a:r>
            <a:endParaRPr lang="en-US" sz="1300" dirty="0">
              <a:solidFill>
                <a:srgbClr val="FF0000"/>
              </a:solidFill>
              <a:effectLst/>
              <a:latin typeface="Calibri" panose="020F0502020204030204" pitchFamily="34" charset="0"/>
              <a:ea typeface="Calibri" panose="020F0502020204030204" pitchFamily="34" charset="0"/>
            </a:endParaRPr>
          </a:p>
          <a:p>
            <a:pPr>
              <a:spcBef>
                <a:spcPts val="95"/>
              </a:spcBef>
            </a:pPr>
            <a:r>
              <a:rPr lang="en-US" spc="-10" dirty="0">
                <a:latin typeface="Arial" panose="020B0604020202020204" pitchFamily="34" charset="0"/>
                <a:ea typeface="Calibri" panose="020F0502020204030204" pitchFamily="34" charset="0"/>
                <a:cs typeface="Calibri" panose="020F0502020204030204" pitchFamily="34" charset="0"/>
              </a:rPr>
              <a:t> </a:t>
            </a:r>
            <a:endParaRPr lang="en-US" sz="1300" dirty="0">
              <a:effectLst/>
              <a:latin typeface="Calibri" panose="020F0502020204030204" pitchFamily="34" charset="0"/>
              <a:ea typeface="Calibri" panose="020F0502020204030204" pitchFamily="34" charset="0"/>
            </a:endParaRPr>
          </a:p>
          <a:p>
            <a:pPr marR="136525">
              <a:lnSpc>
                <a:spcPct val="101000"/>
              </a:lnSpc>
              <a:spcBef>
                <a:spcPts val="415"/>
              </a:spcBef>
            </a:pPr>
            <a:r>
              <a:rPr lang="en-US" dirty="0">
                <a:latin typeface="Arial" panose="020B0604020202020204" pitchFamily="34" charset="0"/>
                <a:ea typeface="Calibri" panose="020F0502020204030204" pitchFamily="34" charset="0"/>
                <a:cs typeface="Calibri" panose="020F0502020204030204" pitchFamily="34" charset="0"/>
              </a:rPr>
              <a:t>The Self-Determination Program (SDP) – </a:t>
            </a:r>
            <a:r>
              <a:rPr lang="en-US" i="1" dirty="0">
                <a:latin typeface="Arial" panose="020B0604020202020204" pitchFamily="34" charset="0"/>
                <a:ea typeface="Calibri" panose="020F0502020204030204" pitchFamily="34" charset="0"/>
                <a:cs typeface="Calibri" panose="020F0502020204030204" pitchFamily="34" charset="0"/>
              </a:rPr>
              <a:t>allows participants both employer</a:t>
            </a:r>
            <a:r>
              <a:rPr lang="en-US" i="1" spc="-185" dirty="0">
                <a:latin typeface="Arial" panose="020B0604020202020204" pitchFamily="34" charset="0"/>
                <a:ea typeface="Calibri" panose="020F0502020204030204" pitchFamily="34" charset="0"/>
                <a:cs typeface="Calibri" panose="020F0502020204030204" pitchFamily="34" charset="0"/>
              </a:rPr>
              <a:t> </a:t>
            </a:r>
            <a:r>
              <a:rPr lang="en-US" i="1" dirty="0">
                <a:latin typeface="Arial" panose="020B0604020202020204" pitchFamily="34" charset="0"/>
                <a:ea typeface="Calibri" panose="020F0502020204030204" pitchFamily="34" charset="0"/>
                <a:cs typeface="Calibri" panose="020F0502020204030204" pitchFamily="34" charset="0"/>
              </a:rPr>
              <a:t>and</a:t>
            </a:r>
            <a:r>
              <a:rPr lang="en-US" i="1" spc="-180" dirty="0">
                <a:latin typeface="Arial" panose="020B0604020202020204" pitchFamily="34" charset="0"/>
                <a:ea typeface="Calibri" panose="020F0502020204030204" pitchFamily="34" charset="0"/>
                <a:cs typeface="Calibri" panose="020F0502020204030204" pitchFamily="34" charset="0"/>
              </a:rPr>
              <a:t> </a:t>
            </a:r>
            <a:r>
              <a:rPr lang="en-US" i="1" dirty="0">
                <a:latin typeface="Arial" panose="020B0604020202020204" pitchFamily="34" charset="0"/>
                <a:ea typeface="Calibri" panose="020F0502020204030204" pitchFamily="34" charset="0"/>
                <a:cs typeface="Calibri" panose="020F0502020204030204" pitchFamily="34" charset="0"/>
              </a:rPr>
              <a:t>budget</a:t>
            </a:r>
            <a:r>
              <a:rPr lang="en-US" i="1" spc="-180" dirty="0">
                <a:latin typeface="Arial" panose="020B0604020202020204" pitchFamily="34" charset="0"/>
                <a:ea typeface="Calibri" panose="020F0502020204030204" pitchFamily="34" charset="0"/>
                <a:cs typeface="Calibri" panose="020F0502020204030204" pitchFamily="34" charset="0"/>
              </a:rPr>
              <a:t> </a:t>
            </a:r>
            <a:r>
              <a:rPr lang="en-US" i="1" dirty="0">
                <a:latin typeface="Arial" panose="020B0604020202020204" pitchFamily="34" charset="0"/>
                <a:ea typeface="Calibri" panose="020F0502020204030204" pitchFamily="34" charset="0"/>
                <a:cs typeface="Calibri" panose="020F0502020204030204" pitchFamily="34" charset="0"/>
              </a:rPr>
              <a:t>authority</a:t>
            </a:r>
            <a:r>
              <a:rPr lang="en-US" i="1" spc="-180" dirty="0">
                <a:latin typeface="Arial" panose="020B0604020202020204" pitchFamily="34" charset="0"/>
                <a:ea typeface="Calibri" panose="020F0502020204030204" pitchFamily="34" charset="0"/>
                <a:cs typeface="Calibri" panose="020F0502020204030204" pitchFamily="34" charset="0"/>
              </a:rPr>
              <a:t> </a:t>
            </a:r>
            <a:r>
              <a:rPr lang="en-US" dirty="0">
                <a:latin typeface="Arial" panose="020B0604020202020204" pitchFamily="34" charset="0"/>
                <a:ea typeface="Calibri" panose="020F0502020204030204" pitchFamily="34" charset="0"/>
                <a:cs typeface="Calibri" panose="020F0502020204030204" pitchFamily="34" charset="0"/>
              </a:rPr>
              <a:t>(W&amp;I Code 4685.8)</a:t>
            </a:r>
            <a:endParaRPr lang="en-US" sz="1100" dirty="0">
              <a:effectLst/>
              <a:latin typeface="Calibri" panose="020F0502020204030204" pitchFamily="34" charset="0"/>
              <a:ea typeface="Calibri" panose="020F0502020204030204" pitchFamily="34" charset="0"/>
            </a:endParaRPr>
          </a:p>
          <a:p>
            <a:pPr marL="342900" marR="0" lvl="0" indent="-342900">
              <a:spcBef>
                <a:spcPts val="35"/>
              </a:spcBef>
              <a:spcAft>
                <a:spcPts val="0"/>
              </a:spcAft>
              <a:buSzPts val="1300"/>
              <a:buFont typeface="Arial" panose="020B0604020202020204" pitchFamily="34" charset="0"/>
              <a:buChar char="•"/>
              <a:tabLst>
                <a:tab pos="247650" algn="l"/>
              </a:tabLst>
            </a:pPr>
            <a:r>
              <a:rPr lang="en-US" dirty="0">
                <a:latin typeface="Arial" panose="020B0604020202020204" pitchFamily="34" charset="0"/>
                <a:ea typeface="Arial" panose="020B0604020202020204" pitchFamily="34" charset="0"/>
                <a:cs typeface="Calibri" panose="020F0502020204030204" pitchFamily="34" charset="0"/>
              </a:rPr>
              <a:t>Offers</a:t>
            </a:r>
            <a:r>
              <a:rPr lang="en-US" spc="-85"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flexibility</a:t>
            </a:r>
            <a:r>
              <a:rPr lang="en-US" spc="-75"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and</a:t>
            </a:r>
            <a:r>
              <a:rPr lang="en-US" spc="-85"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choice</a:t>
            </a:r>
            <a:r>
              <a:rPr lang="en-US" spc="-85"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along</a:t>
            </a:r>
            <a:r>
              <a:rPr lang="en-US" spc="-80"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with</a:t>
            </a:r>
            <a:r>
              <a:rPr lang="en-US" spc="-85"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increased</a:t>
            </a:r>
            <a:r>
              <a:rPr lang="en-US" spc="-80" dirty="0">
                <a:latin typeface="Arial" panose="020B0604020202020204" pitchFamily="34" charset="0"/>
                <a:ea typeface="Arial" panose="020B0604020202020204" pitchFamily="34" charset="0"/>
                <a:cs typeface="Calibri" panose="020F0502020204030204" pitchFamily="34" charset="0"/>
              </a:rPr>
              <a:t> </a:t>
            </a:r>
            <a:r>
              <a:rPr lang="en-US" spc="-10" dirty="0">
                <a:latin typeface="Arial" panose="020B0604020202020204" pitchFamily="34" charset="0"/>
                <a:ea typeface="Arial" panose="020B0604020202020204" pitchFamily="34" charset="0"/>
                <a:cs typeface="Calibri" panose="020F0502020204030204" pitchFamily="34" charset="0"/>
              </a:rPr>
              <a:t>responsibility</a:t>
            </a:r>
            <a:endParaRPr lang="en-US" sz="1100" dirty="0">
              <a:effectLst/>
              <a:latin typeface="Calibri" panose="020F0502020204030204" pitchFamily="34" charset="0"/>
              <a:ea typeface="Arial" panose="020B0604020202020204" pitchFamily="34" charset="0"/>
            </a:endParaRPr>
          </a:p>
          <a:p>
            <a:pPr marL="342900" marR="657860" lvl="0" indent="-342900">
              <a:lnSpc>
                <a:spcPct val="100000"/>
              </a:lnSpc>
              <a:spcBef>
                <a:spcPts val="90"/>
              </a:spcBef>
              <a:spcAft>
                <a:spcPts val="0"/>
              </a:spcAft>
              <a:buSzPts val="1300"/>
              <a:buFont typeface="Arial" panose="020B0604020202020204" pitchFamily="34" charset="0"/>
              <a:buChar char="•"/>
              <a:tabLst>
                <a:tab pos="247650" algn="l"/>
              </a:tabLst>
            </a:pPr>
            <a:r>
              <a:rPr lang="en-US" dirty="0">
                <a:latin typeface="Arial" panose="020B0604020202020204" pitchFamily="34" charset="0"/>
                <a:ea typeface="Arial" panose="020B0604020202020204" pitchFamily="34" charset="0"/>
                <a:cs typeface="Calibri" panose="020F0502020204030204" pitchFamily="34" charset="0"/>
              </a:rPr>
              <a:t>IPP</a:t>
            </a:r>
            <a:r>
              <a:rPr lang="en-US" spc="-95"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and</a:t>
            </a:r>
            <a:r>
              <a:rPr lang="en-US" spc="-85"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SDP</a:t>
            </a:r>
            <a:r>
              <a:rPr lang="en-US" spc="-90"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team</a:t>
            </a:r>
            <a:r>
              <a:rPr lang="en-US" spc="-80"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develop</a:t>
            </a:r>
            <a:r>
              <a:rPr lang="en-US" spc="-80"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a</a:t>
            </a:r>
            <a:r>
              <a:rPr lang="en-US" spc="-80"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budget</a:t>
            </a:r>
            <a:r>
              <a:rPr lang="en-US" spc="-70"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used</a:t>
            </a:r>
            <a:r>
              <a:rPr lang="en-US" spc="-80"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to</a:t>
            </a:r>
            <a:r>
              <a:rPr lang="en-US" spc="-80"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purchase</a:t>
            </a:r>
            <a:r>
              <a:rPr lang="en-US" spc="-80"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services</a:t>
            </a:r>
            <a:r>
              <a:rPr lang="en-US" spc="-70"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and supports needed</a:t>
            </a:r>
            <a:endParaRPr lang="en-US" sz="1100" dirty="0">
              <a:effectLst/>
              <a:latin typeface="Calibri" panose="020F0502020204030204" pitchFamily="34" charset="0"/>
              <a:ea typeface="Arial" panose="020B0604020202020204" pitchFamily="34" charset="0"/>
            </a:endParaRPr>
          </a:p>
          <a:p>
            <a:pPr marL="342900" marR="0" lvl="0" indent="-342900">
              <a:spcBef>
                <a:spcPts val="80"/>
              </a:spcBef>
              <a:spcAft>
                <a:spcPts val="0"/>
              </a:spcAft>
              <a:buSzPts val="1300"/>
              <a:buFont typeface="Arial" panose="020B0604020202020204" pitchFamily="34" charset="0"/>
              <a:buChar char="•"/>
              <a:tabLst>
                <a:tab pos="247650" algn="l"/>
              </a:tabLst>
            </a:pPr>
            <a:r>
              <a:rPr lang="en-US" dirty="0">
                <a:latin typeface="Arial" panose="020B0604020202020204" pitchFamily="34" charset="0"/>
                <a:ea typeface="Arial" panose="020B0604020202020204" pitchFamily="34" charset="0"/>
                <a:cs typeface="Calibri" panose="020F0502020204030204" pitchFamily="34" charset="0"/>
              </a:rPr>
              <a:t>Can</a:t>
            </a:r>
            <a:r>
              <a:rPr lang="en-US" spc="-85"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purchase</a:t>
            </a:r>
            <a:r>
              <a:rPr lang="en-US" spc="-70"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some</a:t>
            </a:r>
            <a:r>
              <a:rPr lang="en-US" spc="-70"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services</a:t>
            </a:r>
            <a:r>
              <a:rPr lang="en-US" spc="-70"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that</a:t>
            </a:r>
            <a:r>
              <a:rPr lang="en-US" spc="-55"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others</a:t>
            </a:r>
            <a:r>
              <a:rPr lang="en-US" spc="-70"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cannot</a:t>
            </a:r>
            <a:r>
              <a:rPr lang="en-US" spc="-55" dirty="0">
                <a:latin typeface="Arial" panose="020B0604020202020204" pitchFamily="34" charset="0"/>
                <a:ea typeface="Arial" panose="020B0604020202020204" pitchFamily="34" charset="0"/>
                <a:cs typeface="Calibri" panose="020F0502020204030204" pitchFamily="34" charset="0"/>
              </a:rPr>
              <a:t> </a:t>
            </a:r>
            <a:r>
              <a:rPr lang="en-US" spc="-10" dirty="0">
                <a:latin typeface="Arial" panose="020B0604020202020204" pitchFamily="34" charset="0"/>
                <a:ea typeface="Arial" panose="020B0604020202020204" pitchFamily="34" charset="0"/>
                <a:cs typeface="Calibri" panose="020F0502020204030204" pitchFamily="34" charset="0"/>
              </a:rPr>
              <a:t>access</a:t>
            </a:r>
            <a:endParaRPr lang="en-US" sz="1100" dirty="0">
              <a:effectLst/>
              <a:latin typeface="Calibri" panose="020F0502020204030204" pitchFamily="34" charset="0"/>
              <a:ea typeface="Arial" panose="020B0604020202020204" pitchFamily="34" charset="0"/>
            </a:endParaRPr>
          </a:p>
          <a:p>
            <a:pPr marL="342900" marR="278765" lvl="0" indent="-342900">
              <a:spcBef>
                <a:spcPts val="15"/>
              </a:spcBef>
              <a:spcAft>
                <a:spcPts val="0"/>
              </a:spcAft>
              <a:buSzPts val="1300"/>
              <a:buFont typeface="Arial" panose="020B0604020202020204" pitchFamily="34" charset="0"/>
              <a:buChar char="•"/>
              <a:tabLst>
                <a:tab pos="247650" algn="l"/>
              </a:tabLst>
            </a:pPr>
            <a:r>
              <a:rPr lang="en-US" dirty="0">
                <a:latin typeface="Arial" panose="020B0604020202020204" pitchFamily="34" charset="0"/>
                <a:ea typeface="Arial" panose="020B0604020202020204" pitchFamily="34" charset="0"/>
                <a:cs typeface="Calibri" panose="020F0502020204030204" pitchFamily="34" charset="0"/>
              </a:rPr>
              <a:t>Must</a:t>
            </a:r>
            <a:r>
              <a:rPr lang="en-US" spc="-60"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use</a:t>
            </a:r>
            <a:r>
              <a:rPr lang="en-US" spc="-70"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an</a:t>
            </a:r>
            <a:r>
              <a:rPr lang="en-US" spc="-70"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FMS</a:t>
            </a:r>
            <a:r>
              <a:rPr lang="en-US" spc="-70"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to</a:t>
            </a:r>
            <a:r>
              <a:rPr lang="en-US" spc="-70"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help</a:t>
            </a:r>
            <a:r>
              <a:rPr lang="en-US" spc="-70"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manage</a:t>
            </a:r>
            <a:r>
              <a:rPr lang="en-US" spc="-70"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budgets,</a:t>
            </a:r>
            <a:r>
              <a:rPr lang="en-US" spc="-60"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hire</a:t>
            </a:r>
            <a:r>
              <a:rPr lang="en-US" spc="-70"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and</a:t>
            </a:r>
            <a:r>
              <a:rPr lang="en-US" spc="-70"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pay</a:t>
            </a:r>
            <a:r>
              <a:rPr lang="en-US" spc="-65"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staff</a:t>
            </a:r>
            <a:r>
              <a:rPr lang="en-US" spc="-60"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and</a:t>
            </a:r>
            <a:r>
              <a:rPr lang="en-US" spc="-70" dirty="0">
                <a:latin typeface="Arial" panose="020B0604020202020204" pitchFamily="34" charset="0"/>
                <a:ea typeface="Arial" panose="020B0604020202020204" pitchFamily="34" charset="0"/>
                <a:cs typeface="Calibri" panose="020F0502020204030204" pitchFamily="34" charset="0"/>
              </a:rPr>
              <a:t> </a:t>
            </a:r>
            <a:r>
              <a:rPr lang="en-US" dirty="0">
                <a:latin typeface="Arial" panose="020B0604020202020204" pitchFamily="34" charset="0"/>
                <a:ea typeface="Arial" panose="020B0604020202020204" pitchFamily="34" charset="0"/>
                <a:cs typeface="Calibri" panose="020F0502020204030204" pitchFamily="34" charset="0"/>
              </a:rPr>
              <a:t>comply with employment laws</a:t>
            </a:r>
            <a:endParaRPr lang="en-US" sz="1100" dirty="0">
              <a:effectLst/>
              <a:latin typeface="Calibri" panose="020F0502020204030204" pitchFamily="34" charset="0"/>
              <a:ea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19904E79-2234-4C97-B2EF-C20255057C30}" type="slidenum">
              <a:rPr lang="en-US" smtClean="0"/>
              <a:t>18</a:t>
            </a:fld>
            <a:endParaRPr lang="en-US"/>
          </a:p>
        </p:txBody>
      </p:sp>
    </p:spTree>
    <p:extLst>
      <p:ext uri="{BB962C8B-B14F-4D97-AF65-F5344CB8AC3E}">
        <p14:creationId xmlns:p14="http://schemas.microsoft.com/office/powerpoint/2010/main" val="107993018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Disability Rights California published a fantastic publication entitled “Rights Under the Lanterman Act” (commonly referred to as the RULA). It is a comprehensive, easy to read, publication that explains a persons rights under the Lanterman Act -  it explains </a:t>
            </a:r>
            <a:r>
              <a:rPr lang="en-US" sz="1200" b="0" i="0" kern="1200" dirty="0">
                <a:solidFill>
                  <a:schemeClr val="tx1"/>
                </a:solidFill>
                <a:effectLst/>
                <a:latin typeface="+mn-lt"/>
                <a:ea typeface="+mn-ea"/>
                <a:cs typeface="+mn-cs"/>
              </a:rPr>
              <a:t>regional center services and how to get those services, as well as the process for handling disagreements.  This and the next 2 slides are a direct cut/paste from this publication that lists some of the services and supports that the regional centers provide. As an independent facilitator that maybe assisting your client, or even a parent assisting your child, this list is noncomprehensive, but it helps you identify services that can be obtained from the regional center.  It may also give you for ideas to look into that may help round support or provide a more wholistic approach. </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To ensure accessibility for all users, I will read through the services/supports on this slide and the next two. </a:t>
            </a:r>
          </a:p>
          <a:p>
            <a:endParaRPr lang="en-US" dirty="0"/>
          </a:p>
        </p:txBody>
      </p:sp>
      <p:sp>
        <p:nvSpPr>
          <p:cNvPr id="4" name="Slide Number Placeholder 3"/>
          <p:cNvSpPr>
            <a:spLocks noGrp="1"/>
          </p:cNvSpPr>
          <p:nvPr>
            <p:ph type="sldNum" sz="quarter" idx="5"/>
          </p:nvPr>
        </p:nvSpPr>
        <p:spPr/>
        <p:txBody>
          <a:bodyPr/>
          <a:lstStyle/>
          <a:p>
            <a:fld id="{EE1F953A-D53D-4D39-8F38-0B457BE0EDD0}" type="slidenum">
              <a:rPr lang="en-US" smtClean="0"/>
              <a:t>21</a:t>
            </a:fld>
            <a:endParaRPr lang="en-US" dirty="0"/>
          </a:p>
        </p:txBody>
      </p:sp>
    </p:spTree>
    <p:extLst>
      <p:ext uri="{BB962C8B-B14F-4D97-AF65-F5344CB8AC3E}">
        <p14:creationId xmlns:p14="http://schemas.microsoft.com/office/powerpoint/2010/main" val="277139249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9904E79-2234-4C97-B2EF-C20255057C30}" type="slidenum">
              <a:rPr lang="en-US" smtClean="0"/>
              <a:t>22</a:t>
            </a:fld>
            <a:endParaRPr lang="en-US"/>
          </a:p>
        </p:txBody>
      </p:sp>
    </p:spTree>
    <p:extLst>
      <p:ext uri="{BB962C8B-B14F-4D97-AF65-F5344CB8AC3E}">
        <p14:creationId xmlns:p14="http://schemas.microsoft.com/office/powerpoint/2010/main" val="18680389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9904E79-2234-4C97-B2EF-C20255057C30}" type="slidenum">
              <a:rPr lang="en-US" smtClean="0"/>
              <a:t>2</a:t>
            </a:fld>
            <a:endParaRPr lang="en-US"/>
          </a:p>
        </p:txBody>
      </p:sp>
    </p:spTree>
    <p:extLst>
      <p:ext uri="{BB962C8B-B14F-4D97-AF65-F5344CB8AC3E}">
        <p14:creationId xmlns:p14="http://schemas.microsoft.com/office/powerpoint/2010/main" val="219074633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9904E79-2234-4C97-B2EF-C20255057C30}" type="slidenum">
              <a:rPr lang="en-US" smtClean="0"/>
              <a:t>23</a:t>
            </a:fld>
            <a:endParaRPr lang="en-US"/>
          </a:p>
        </p:txBody>
      </p:sp>
    </p:spTree>
    <p:extLst>
      <p:ext uri="{BB962C8B-B14F-4D97-AF65-F5344CB8AC3E}">
        <p14:creationId xmlns:p14="http://schemas.microsoft.com/office/powerpoint/2010/main" val="306181246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9904E79-2234-4C97-B2EF-C20255057C30}" type="slidenum">
              <a:rPr lang="en-US" smtClean="0"/>
              <a:t>24</a:t>
            </a:fld>
            <a:endParaRPr lang="en-US"/>
          </a:p>
        </p:txBody>
      </p:sp>
    </p:spTree>
    <p:extLst>
      <p:ext uri="{BB962C8B-B14F-4D97-AF65-F5344CB8AC3E}">
        <p14:creationId xmlns:p14="http://schemas.microsoft.com/office/powerpoint/2010/main" val="391109070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9904E79-2234-4C97-B2EF-C20255057C30}" type="slidenum">
              <a:rPr lang="en-US" smtClean="0"/>
              <a:t>25</a:t>
            </a:fld>
            <a:endParaRPr lang="en-US"/>
          </a:p>
        </p:txBody>
      </p:sp>
    </p:spTree>
    <p:extLst>
      <p:ext uri="{BB962C8B-B14F-4D97-AF65-F5344CB8AC3E}">
        <p14:creationId xmlns:p14="http://schemas.microsoft.com/office/powerpoint/2010/main" val="1552224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9904E79-2234-4C97-B2EF-C20255057C30}" type="slidenum">
              <a:rPr lang="en-US" smtClean="0"/>
              <a:t>3</a:t>
            </a:fld>
            <a:endParaRPr lang="en-US"/>
          </a:p>
        </p:txBody>
      </p:sp>
    </p:spTree>
    <p:extLst>
      <p:ext uri="{BB962C8B-B14F-4D97-AF65-F5344CB8AC3E}">
        <p14:creationId xmlns:p14="http://schemas.microsoft.com/office/powerpoint/2010/main" val="32522007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9904E79-2234-4C97-B2EF-C20255057C30}" type="slidenum">
              <a:rPr lang="en-US" smtClean="0"/>
              <a:t>4</a:t>
            </a:fld>
            <a:endParaRPr lang="en-US"/>
          </a:p>
        </p:txBody>
      </p:sp>
    </p:spTree>
    <p:extLst>
      <p:ext uri="{BB962C8B-B14F-4D97-AF65-F5344CB8AC3E}">
        <p14:creationId xmlns:p14="http://schemas.microsoft.com/office/powerpoint/2010/main" val="13755476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altLang="en-US" dirty="0"/>
              <a:t>The Individual Program Plan (IPP) is also known as a Person Centered Plan (PCP) and is for regional center consumer’s age 3 and older.  For those in early start (infant to the day before the third birthday), the meeting is typically referred to as an Individual Family Service Plan or IFSP.</a:t>
            </a:r>
          </a:p>
          <a:p>
            <a:pPr>
              <a:spcBef>
                <a:spcPct val="0"/>
              </a:spcBef>
            </a:pPr>
            <a:endParaRPr lang="en-US" altLang="en-US" dirty="0"/>
          </a:p>
          <a:p>
            <a:pPr>
              <a:spcBef>
                <a:spcPct val="0"/>
              </a:spcBef>
            </a:pPr>
            <a:r>
              <a:rPr lang="en-US" altLang="en-US" dirty="0"/>
              <a:t>The intent of the IPP is to help people with DD and their families obtain the services and supports needed to build capabilities.  The IPP meeting and the subsequent document generated from the meeting is a collaborative process involving parents, the person with the DD, the regional center, service providers, and members of the consumer's circle of support.  In the next few slides, we will talk about the members of the IPP Team.  The IPP is supposed to describe the needs, preferences, and choices of the consumer and/or family.  It is also supposed to include measurable desirable outcomes and the plan on how to achieve those goals.  </a:t>
            </a:r>
          </a:p>
          <a:p>
            <a:endParaRPr lang="en-US" dirty="0"/>
          </a:p>
        </p:txBody>
      </p:sp>
      <p:sp>
        <p:nvSpPr>
          <p:cNvPr id="4" name="Slide Number Placeholder 3"/>
          <p:cNvSpPr>
            <a:spLocks noGrp="1"/>
          </p:cNvSpPr>
          <p:nvPr>
            <p:ph type="sldNum" sz="quarter" idx="5"/>
          </p:nvPr>
        </p:nvSpPr>
        <p:spPr/>
        <p:txBody>
          <a:bodyPr/>
          <a:lstStyle/>
          <a:p>
            <a:fld id="{19904E79-2234-4C97-B2EF-C20255057C30}" type="slidenum">
              <a:rPr lang="en-US" smtClean="0"/>
              <a:t>5</a:t>
            </a:fld>
            <a:endParaRPr lang="en-US"/>
          </a:p>
        </p:txBody>
      </p:sp>
    </p:spTree>
    <p:extLst>
      <p:ext uri="{BB962C8B-B14F-4D97-AF65-F5344CB8AC3E}">
        <p14:creationId xmlns:p14="http://schemas.microsoft.com/office/powerpoint/2010/main" val="7713425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defRPr/>
            </a:pPr>
            <a:r>
              <a:rPr lang="en-US" dirty="0"/>
              <a:t>This IPP Team discusses and develops the content for the IPP document.  The regional center service coordinator will take notes during the meeting and document in an IPP what took place.  </a:t>
            </a:r>
          </a:p>
          <a:p>
            <a:pPr>
              <a:spcBef>
                <a:spcPct val="0"/>
              </a:spcBef>
              <a:defRPr/>
            </a:pPr>
            <a:endParaRPr lang="en-US" dirty="0"/>
          </a:p>
          <a:p>
            <a:pPr>
              <a:spcBef>
                <a:spcPct val="0"/>
              </a:spcBef>
              <a:defRPr/>
            </a:pPr>
            <a:r>
              <a:rPr lang="en-US" dirty="0"/>
              <a:t>Your input is important!  You have a right to review the document and make changes, additions, and corrections in order to make certain that it is accurate reflection of the regional center consumer. It is so important that when you receive the document, typically within 45 days following the meeting, that you take the time to read it and make sure what you said is incorporated in the report.  This is a legal document!  You may have said it at the meeting, but if it is not captured in the report, then it leaves it open to people’s memory and recollection of a meeting that took place 3 months ago or 1 year ago.  Make sure that what is important to you is captured in the document! </a:t>
            </a:r>
          </a:p>
          <a:p>
            <a:pPr>
              <a:spcBef>
                <a:spcPct val="0"/>
              </a:spcBef>
              <a:defRPr/>
            </a:pPr>
            <a:endParaRPr lang="en-US" dirty="0"/>
          </a:p>
          <a:p>
            <a:pPr>
              <a:spcBef>
                <a:spcPct val="0"/>
              </a:spcBef>
              <a:defRPr/>
            </a:pPr>
            <a:r>
              <a:rPr lang="en-US" dirty="0"/>
              <a:t>As this is a legal document that is utilized during disagreements and through the appeal process, do not sign that you are in agreement with the IPP document until you have a copy of it!  You are welcome to sign in attendance, but you really should not sign in agreement until you have reviewed the actual IPP document itself.</a:t>
            </a:r>
          </a:p>
          <a:p>
            <a:pPr>
              <a:spcBef>
                <a:spcPct val="0"/>
              </a:spcBef>
              <a:defRPr/>
            </a:pPr>
            <a:endParaRPr lang="en-US" dirty="0"/>
          </a:p>
          <a:p>
            <a:pPr marL="0" marR="0"/>
            <a:r>
              <a:rPr lang="en-US" dirty="0"/>
              <a:t>The law states that the SC is responsible for “implementing, overseeing, and monitoring each individual program plan,” so hence the reason why it is so important to document what you want the SC to oversee and monitor. </a:t>
            </a:r>
            <a:r>
              <a:rPr lang="en-US" dirty="0">
                <a:solidFill>
                  <a:srgbClr val="666666"/>
                </a:solidFill>
                <a:effectLst/>
                <a:latin typeface="Roboto" panose="02000000000000000000" pitchFamily="2" charset="0"/>
                <a:ea typeface="Calibri" panose="020F0502020204030204" pitchFamily="34" charset="0"/>
              </a:rPr>
              <a:t>(a) Pursuant to </a:t>
            </a:r>
            <a:r>
              <a:rPr lang="en-US" u="sng" dirty="0">
                <a:solidFill>
                  <a:srgbClr val="005DA2"/>
                </a:solidFill>
                <a:effectLst/>
                <a:latin typeface="Roboto" panose="02000000000000000000" pitchFamily="2" charset="0"/>
                <a:ea typeface="Calibri" panose="020F0502020204030204" pitchFamily="34" charset="0"/>
                <a:hlinkClick r:id="rId3" tooltip="Section 4640.7"/>
              </a:rPr>
              <a:t>Section 4640.7</a:t>
            </a:r>
            <a:r>
              <a:rPr lang="en-US" dirty="0">
                <a:solidFill>
                  <a:srgbClr val="666666"/>
                </a:solidFill>
                <a:effectLst/>
                <a:latin typeface="Roboto" panose="02000000000000000000" pitchFamily="2" charset="0"/>
                <a:ea typeface="Calibri" panose="020F0502020204030204" pitchFamily="34" charset="0"/>
              </a:rPr>
              <a:t>, service coordination shall include those activities necessary to implement an individual program plan, including, but not limited to, </a:t>
            </a:r>
            <a:r>
              <a:rPr lang="en-US" dirty="0">
                <a:solidFill>
                  <a:srgbClr val="FF0000"/>
                </a:solidFill>
                <a:effectLst/>
                <a:latin typeface="Roboto" panose="02000000000000000000" pitchFamily="2" charset="0"/>
                <a:ea typeface="Calibri" panose="020F0502020204030204" pitchFamily="34" charset="0"/>
              </a:rPr>
              <a:t>participation in the individual program plan process; </a:t>
            </a:r>
            <a:r>
              <a:rPr lang="en-US" dirty="0">
                <a:solidFill>
                  <a:srgbClr val="FF0000"/>
                </a:solidFill>
                <a:effectLst/>
                <a:latin typeface="Calibri" panose="020F0502020204030204" pitchFamily="34" charset="0"/>
                <a:ea typeface="Calibri" panose="020F0502020204030204" pitchFamily="34" charset="0"/>
              </a:rPr>
              <a:t> </a:t>
            </a:r>
            <a:r>
              <a:rPr lang="en-US" dirty="0">
                <a:solidFill>
                  <a:srgbClr val="FF0000"/>
                </a:solidFill>
                <a:effectLst/>
                <a:latin typeface="Roboto" panose="02000000000000000000" pitchFamily="2" charset="0"/>
                <a:ea typeface="Calibri" panose="020F0502020204030204" pitchFamily="34" charset="0"/>
              </a:rPr>
              <a:t>assurance that the planning team considers all appropriate options for meeting each individual program plan objective; </a:t>
            </a:r>
            <a:r>
              <a:rPr lang="en-US" dirty="0">
                <a:solidFill>
                  <a:srgbClr val="FF0000"/>
                </a:solidFill>
                <a:effectLst/>
                <a:latin typeface="Calibri" panose="020F0502020204030204" pitchFamily="34" charset="0"/>
                <a:ea typeface="Calibri" panose="020F0502020204030204" pitchFamily="34" charset="0"/>
              </a:rPr>
              <a:t> </a:t>
            </a:r>
            <a:r>
              <a:rPr lang="en-US" dirty="0">
                <a:solidFill>
                  <a:srgbClr val="FF0000"/>
                </a:solidFill>
                <a:effectLst/>
                <a:latin typeface="Roboto" panose="02000000000000000000" pitchFamily="2" charset="0"/>
                <a:ea typeface="Calibri" panose="020F0502020204030204" pitchFamily="34" charset="0"/>
              </a:rPr>
              <a:t>securing, through purchasing or by obtaining from generic agencies or other resources, services and supports specified in the person's individual program plan; </a:t>
            </a:r>
            <a:r>
              <a:rPr lang="en-US" dirty="0">
                <a:solidFill>
                  <a:srgbClr val="FF0000"/>
                </a:solidFill>
                <a:effectLst/>
                <a:latin typeface="Calibri" panose="020F0502020204030204" pitchFamily="34" charset="0"/>
                <a:ea typeface="Calibri" panose="020F0502020204030204" pitchFamily="34" charset="0"/>
              </a:rPr>
              <a:t> </a:t>
            </a:r>
            <a:r>
              <a:rPr lang="en-US" dirty="0">
                <a:solidFill>
                  <a:srgbClr val="FF0000"/>
                </a:solidFill>
                <a:effectLst/>
                <a:latin typeface="Roboto" panose="02000000000000000000" pitchFamily="2" charset="0"/>
                <a:ea typeface="Calibri" panose="020F0502020204030204" pitchFamily="34" charset="0"/>
              </a:rPr>
              <a:t>coordination of service and support programs; </a:t>
            </a:r>
            <a:r>
              <a:rPr lang="en-US" dirty="0">
                <a:solidFill>
                  <a:srgbClr val="FF0000"/>
                </a:solidFill>
                <a:effectLst/>
                <a:latin typeface="Calibri" panose="020F0502020204030204" pitchFamily="34" charset="0"/>
                <a:ea typeface="Calibri" panose="020F0502020204030204" pitchFamily="34" charset="0"/>
              </a:rPr>
              <a:t> </a:t>
            </a:r>
            <a:r>
              <a:rPr lang="en-US" dirty="0">
                <a:solidFill>
                  <a:srgbClr val="FF0000"/>
                </a:solidFill>
                <a:effectLst/>
                <a:latin typeface="Roboto" panose="02000000000000000000" pitchFamily="2" charset="0"/>
                <a:ea typeface="Calibri" panose="020F0502020204030204" pitchFamily="34" charset="0"/>
              </a:rPr>
              <a:t>collection and dissemination of information; </a:t>
            </a:r>
            <a:r>
              <a:rPr lang="en-US" dirty="0">
                <a:solidFill>
                  <a:srgbClr val="FF0000"/>
                </a:solidFill>
                <a:effectLst/>
                <a:latin typeface="Calibri" panose="020F0502020204030204" pitchFamily="34" charset="0"/>
                <a:ea typeface="Calibri" panose="020F0502020204030204" pitchFamily="34" charset="0"/>
              </a:rPr>
              <a:t> </a:t>
            </a:r>
            <a:r>
              <a:rPr lang="en-US" dirty="0">
                <a:solidFill>
                  <a:srgbClr val="FF0000"/>
                </a:solidFill>
                <a:effectLst/>
                <a:latin typeface="Roboto" panose="02000000000000000000" pitchFamily="2" charset="0"/>
                <a:ea typeface="Calibri" panose="020F0502020204030204" pitchFamily="34" charset="0"/>
              </a:rPr>
              <a:t>and monitoring implementation of the plan to ascertain that objectives have been fulfilled and to assist in revising the plan as necessary.</a:t>
            </a:r>
            <a:endParaRPr lang="en-US" dirty="0">
              <a:solidFill>
                <a:srgbClr val="FF0000"/>
              </a:solidFill>
              <a:effectLst/>
              <a:latin typeface="Calibri" panose="020F0502020204030204" pitchFamily="34" charset="0"/>
              <a:ea typeface="Calibri" panose="020F0502020204030204" pitchFamily="34" charset="0"/>
            </a:endParaRPr>
          </a:p>
          <a:p>
            <a:pPr>
              <a:spcBef>
                <a:spcPct val="0"/>
              </a:spcBef>
              <a:defRPr/>
            </a:pPr>
            <a:endParaRPr lang="en-US" dirty="0"/>
          </a:p>
          <a:p>
            <a:pPr>
              <a:spcBef>
                <a:spcPct val="0"/>
              </a:spcBef>
              <a:defRPr/>
            </a:pPr>
            <a:endParaRPr lang="en-US" dirty="0"/>
          </a:p>
          <a:p>
            <a:pPr>
              <a:spcBef>
                <a:spcPct val="0"/>
              </a:spcBef>
              <a:defRPr/>
            </a:pPr>
            <a:r>
              <a:rPr lang="en-US" dirty="0"/>
              <a:t> </a:t>
            </a:r>
          </a:p>
        </p:txBody>
      </p:sp>
      <p:sp>
        <p:nvSpPr>
          <p:cNvPr id="4" name="Slide Number Placeholder 3"/>
          <p:cNvSpPr>
            <a:spLocks noGrp="1"/>
          </p:cNvSpPr>
          <p:nvPr>
            <p:ph type="sldNum" sz="quarter" idx="5"/>
          </p:nvPr>
        </p:nvSpPr>
        <p:spPr/>
        <p:txBody>
          <a:bodyPr/>
          <a:lstStyle/>
          <a:p>
            <a:fld id="{19904E79-2234-4C97-B2EF-C20255057C30}" type="slidenum">
              <a:rPr lang="en-US" smtClean="0"/>
              <a:t>6</a:t>
            </a:fld>
            <a:endParaRPr lang="en-US"/>
          </a:p>
        </p:txBody>
      </p:sp>
    </p:spTree>
    <p:extLst>
      <p:ext uri="{BB962C8B-B14F-4D97-AF65-F5344CB8AC3E}">
        <p14:creationId xmlns:p14="http://schemas.microsoft.com/office/powerpoint/2010/main" val="10109249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9904E79-2234-4C97-B2EF-C20255057C30}" type="slidenum">
              <a:rPr lang="en-US" smtClean="0"/>
              <a:t>7</a:t>
            </a:fld>
            <a:endParaRPr lang="en-US"/>
          </a:p>
        </p:txBody>
      </p:sp>
    </p:spTree>
    <p:extLst>
      <p:ext uri="{BB962C8B-B14F-4D97-AF65-F5344CB8AC3E}">
        <p14:creationId xmlns:p14="http://schemas.microsoft.com/office/powerpoint/2010/main" val="29905251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help you plan for your IPP meeting, ask yourself these questions. The answers will help you identify your goals.</a:t>
            </a:r>
          </a:p>
          <a:p>
            <a:endParaRPr lang="en-US" dirty="0"/>
          </a:p>
          <a:p>
            <a:r>
              <a:rPr lang="en-US" dirty="0"/>
              <a:t>Where does the person want to live? Right now, in 5 years, in 15 years and</a:t>
            </a:r>
          </a:p>
          <a:p>
            <a:r>
              <a:rPr lang="en-US" dirty="0"/>
              <a:t> Number 2, what services does the individual need to help them live where they want.  – our preferences change as we age and the goal is regardless of where the person served lives, they receive skills training and community integration so that in any environment they are maximizing their potential and are increasing their independence at home and within their community.</a:t>
            </a:r>
          </a:p>
          <a:p>
            <a:endParaRPr lang="en-US" dirty="0"/>
          </a:p>
          <a:p>
            <a:r>
              <a:rPr lang="en-US" dirty="0"/>
              <a:t>#3 </a:t>
            </a:r>
          </a:p>
          <a:p>
            <a:endParaRPr lang="en-US" dirty="0"/>
          </a:p>
        </p:txBody>
      </p:sp>
      <p:sp>
        <p:nvSpPr>
          <p:cNvPr id="4" name="Slide Number Placeholder 3"/>
          <p:cNvSpPr>
            <a:spLocks noGrp="1"/>
          </p:cNvSpPr>
          <p:nvPr>
            <p:ph type="sldNum" sz="quarter" idx="5"/>
          </p:nvPr>
        </p:nvSpPr>
        <p:spPr/>
        <p:txBody>
          <a:bodyPr/>
          <a:lstStyle/>
          <a:p>
            <a:fld id="{19904E79-2234-4C97-B2EF-C20255057C30}" type="slidenum">
              <a:rPr lang="en-US" smtClean="0"/>
              <a:t>8</a:t>
            </a:fld>
            <a:endParaRPr lang="en-US"/>
          </a:p>
        </p:txBody>
      </p:sp>
    </p:spTree>
    <p:extLst>
      <p:ext uri="{BB962C8B-B14F-4D97-AF65-F5344CB8AC3E}">
        <p14:creationId xmlns:p14="http://schemas.microsoft.com/office/powerpoint/2010/main" val="28915263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focus should be on the person served and the meeting should be person centered and person driven.  </a:t>
            </a:r>
          </a:p>
          <a:p>
            <a:endParaRPr lang="en-US" dirty="0"/>
          </a:p>
          <a:p>
            <a:r>
              <a:rPr lang="en-US" dirty="0">
                <a:hlinkClick r:id="rId3"/>
              </a:rPr>
              <a:t>https://www.youtube.com/watch?v=y77y7XW8GtE</a:t>
            </a:r>
            <a:r>
              <a:rPr lang="en-US" dirty="0"/>
              <a:t> </a:t>
            </a:r>
          </a:p>
        </p:txBody>
      </p:sp>
      <p:sp>
        <p:nvSpPr>
          <p:cNvPr id="4" name="Slide Number Placeholder 3"/>
          <p:cNvSpPr>
            <a:spLocks noGrp="1"/>
          </p:cNvSpPr>
          <p:nvPr>
            <p:ph type="sldNum" sz="quarter" idx="5"/>
          </p:nvPr>
        </p:nvSpPr>
        <p:spPr/>
        <p:txBody>
          <a:bodyPr/>
          <a:lstStyle/>
          <a:p>
            <a:fld id="{19904E79-2234-4C97-B2EF-C20255057C30}" type="slidenum">
              <a:rPr lang="en-US" smtClean="0"/>
              <a:t>10</a:t>
            </a:fld>
            <a:endParaRPr lang="en-US"/>
          </a:p>
        </p:txBody>
      </p:sp>
    </p:spTree>
    <p:extLst>
      <p:ext uri="{BB962C8B-B14F-4D97-AF65-F5344CB8AC3E}">
        <p14:creationId xmlns:p14="http://schemas.microsoft.com/office/powerpoint/2010/main" val="391624469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jp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04418EE-32D0-4F47-A1DB-6052B152F0E0}" type="datetimeFigureOut">
              <a:rPr lang="en-US" smtClean="0"/>
              <a:t>11/25/2025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402D78-3084-4750-8628-7C8792725138}" type="slidenum">
              <a:rPr lang="en-US" smtClean="0"/>
              <a:t>‹#›</a:t>
            </a:fld>
            <a:endParaRPr lang="en-US"/>
          </a:p>
        </p:txBody>
      </p:sp>
      <p:pic>
        <p:nvPicPr>
          <p:cNvPr id="7" name="Picture 6" descr="A picture containing text, clipart&#10;&#10;Description automatically generated">
            <a:extLst>
              <a:ext uri="{FF2B5EF4-FFF2-40B4-BE49-F238E27FC236}">
                <a16:creationId xmlns:a16="http://schemas.microsoft.com/office/drawing/2014/main" id="{0FCB0526-3A84-05FC-B135-54CAA4973CB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464224" y="242888"/>
            <a:ext cx="3160239" cy="787400"/>
          </a:xfrm>
          <a:prstGeom prst="rect">
            <a:avLst/>
          </a:prstGeom>
        </p:spPr>
      </p:pic>
      <p:pic>
        <p:nvPicPr>
          <p:cNvPr id="8" name="Picture 7" descr="Logo&#10;&#10;Description automatically generated">
            <a:extLst>
              <a:ext uri="{FF2B5EF4-FFF2-40B4-BE49-F238E27FC236}">
                <a16:creationId xmlns:a16="http://schemas.microsoft.com/office/drawing/2014/main" id="{A5E2691F-F2FD-B71D-3AB4-0B12ED01015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69971" y="68494"/>
            <a:ext cx="2200505" cy="1136188"/>
          </a:xfrm>
          <a:prstGeom prst="rect">
            <a:avLst/>
          </a:prstGeom>
        </p:spPr>
      </p:pic>
      <p:pic>
        <p:nvPicPr>
          <p:cNvPr id="9" name="Picture 8" descr="Text&#10;&#10;Description automatically generated">
            <a:extLst>
              <a:ext uri="{FF2B5EF4-FFF2-40B4-BE49-F238E27FC236}">
                <a16:creationId xmlns:a16="http://schemas.microsoft.com/office/drawing/2014/main" id="{CC402AEF-C797-D515-D58E-B9B8749AEBE4}"/>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4038600" y="287338"/>
            <a:ext cx="2857500" cy="571500"/>
          </a:xfrm>
          <a:prstGeom prst="rect">
            <a:avLst/>
          </a:prstGeom>
        </p:spPr>
      </p:pic>
    </p:spTree>
    <p:extLst>
      <p:ext uri="{BB962C8B-B14F-4D97-AF65-F5344CB8AC3E}">
        <p14:creationId xmlns:p14="http://schemas.microsoft.com/office/powerpoint/2010/main" val="16719743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04418EE-32D0-4F47-A1DB-6052B152F0E0}" type="datetimeFigureOut">
              <a:rPr lang="en-US" smtClean="0"/>
              <a:t>11/25/2025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402D78-3084-4750-8628-7C8792725138}" type="slidenum">
              <a:rPr lang="en-US" smtClean="0"/>
              <a:t>‹#›</a:t>
            </a:fld>
            <a:endParaRPr lang="en-US"/>
          </a:p>
        </p:txBody>
      </p:sp>
    </p:spTree>
    <p:extLst>
      <p:ext uri="{BB962C8B-B14F-4D97-AF65-F5344CB8AC3E}">
        <p14:creationId xmlns:p14="http://schemas.microsoft.com/office/powerpoint/2010/main" val="42523314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04418EE-32D0-4F47-A1DB-6052B152F0E0}" type="datetimeFigureOut">
              <a:rPr lang="en-US" smtClean="0"/>
              <a:t>11/25/2025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402D78-3084-4750-8628-7C8792725138}" type="slidenum">
              <a:rPr lang="en-US" smtClean="0"/>
              <a:t>‹#›</a:t>
            </a:fld>
            <a:endParaRPr lang="en-US"/>
          </a:p>
        </p:txBody>
      </p:sp>
    </p:spTree>
    <p:extLst>
      <p:ext uri="{BB962C8B-B14F-4D97-AF65-F5344CB8AC3E}">
        <p14:creationId xmlns:p14="http://schemas.microsoft.com/office/powerpoint/2010/main" val="31811789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Style slide layout">
    <p:spTree>
      <p:nvGrpSpPr>
        <p:cNvPr id="1" name=""/>
        <p:cNvGrpSpPr/>
        <p:nvPr/>
      </p:nvGrpSpPr>
      <p:grpSpPr>
        <a:xfrm>
          <a:off x="0" y="0"/>
          <a:ext cx="0" cy="0"/>
          <a:chOff x="0" y="0"/>
          <a:chExt cx="0" cy="0"/>
        </a:xfrm>
      </p:grpSpPr>
      <p:sp>
        <p:nvSpPr>
          <p:cNvPr id="15" name="Rectangle 14"/>
          <p:cNvSpPr/>
          <p:nvPr userDrawn="1"/>
        </p:nvSpPr>
        <p:spPr>
          <a:xfrm>
            <a:off x="3880884" y="0"/>
            <a:ext cx="831111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719623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4_Contents slide layout">
    <p:spTree>
      <p:nvGrpSpPr>
        <p:cNvPr id="1" name=""/>
        <p:cNvGrpSpPr/>
        <p:nvPr/>
      </p:nvGrpSpPr>
      <p:grpSpPr>
        <a:xfrm>
          <a:off x="0" y="0"/>
          <a:ext cx="0" cy="0"/>
          <a:chOff x="0" y="0"/>
          <a:chExt cx="0" cy="0"/>
        </a:xfrm>
      </p:grpSpPr>
      <p:sp>
        <p:nvSpPr>
          <p:cNvPr id="3" name="Freeform 2"/>
          <p:cNvSpPr/>
          <p:nvPr userDrawn="1"/>
        </p:nvSpPr>
        <p:spPr>
          <a:xfrm>
            <a:off x="0" y="227675"/>
            <a:ext cx="10768264" cy="898628"/>
          </a:xfrm>
          <a:custGeom>
            <a:avLst/>
            <a:gdLst>
              <a:gd name="connsiteX0" fmla="*/ 0 w 10768264"/>
              <a:gd name="connsiteY0" fmla="*/ 0 h 898628"/>
              <a:gd name="connsiteX1" fmla="*/ 10318950 w 10768264"/>
              <a:gd name="connsiteY1" fmla="*/ 0 h 898628"/>
              <a:gd name="connsiteX2" fmla="*/ 10768264 w 10768264"/>
              <a:gd name="connsiteY2" fmla="*/ 449314 h 898628"/>
              <a:gd name="connsiteX3" fmla="*/ 10768263 w 10768264"/>
              <a:gd name="connsiteY3" fmla="*/ 449314 h 898628"/>
              <a:gd name="connsiteX4" fmla="*/ 10318949 w 10768264"/>
              <a:gd name="connsiteY4" fmla="*/ 898628 h 898628"/>
              <a:gd name="connsiteX5" fmla="*/ 0 w 10768264"/>
              <a:gd name="connsiteY5" fmla="*/ 898627 h 898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768264" h="898628">
                <a:moveTo>
                  <a:pt x="0" y="0"/>
                </a:moveTo>
                <a:lnTo>
                  <a:pt x="10318950" y="0"/>
                </a:lnTo>
                <a:cubicBezTo>
                  <a:pt x="10567099" y="0"/>
                  <a:pt x="10768264" y="201165"/>
                  <a:pt x="10768264" y="449314"/>
                </a:cubicBezTo>
                <a:lnTo>
                  <a:pt x="10768263" y="449314"/>
                </a:lnTo>
                <a:cubicBezTo>
                  <a:pt x="10768263" y="697463"/>
                  <a:pt x="10567098" y="898628"/>
                  <a:pt x="10318949" y="898628"/>
                </a:cubicBezTo>
                <a:lnTo>
                  <a:pt x="0" y="89862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dirty="0"/>
          </a:p>
        </p:txBody>
      </p:sp>
      <p:sp>
        <p:nvSpPr>
          <p:cNvPr id="4" name="Freeform 3"/>
          <p:cNvSpPr/>
          <p:nvPr userDrawn="1"/>
        </p:nvSpPr>
        <p:spPr>
          <a:xfrm>
            <a:off x="11417960" y="227676"/>
            <a:ext cx="774040" cy="898626"/>
          </a:xfrm>
          <a:custGeom>
            <a:avLst/>
            <a:gdLst>
              <a:gd name="connsiteX0" fmla="*/ 449314 w 774040"/>
              <a:gd name="connsiteY0" fmla="*/ 0 h 898626"/>
              <a:gd name="connsiteX1" fmla="*/ 774040 w 774040"/>
              <a:gd name="connsiteY1" fmla="*/ 0 h 898626"/>
              <a:gd name="connsiteX2" fmla="*/ 774040 w 774040"/>
              <a:gd name="connsiteY2" fmla="*/ 898626 h 898626"/>
              <a:gd name="connsiteX3" fmla="*/ 449314 w 774040"/>
              <a:gd name="connsiteY3" fmla="*/ 898626 h 898626"/>
              <a:gd name="connsiteX4" fmla="*/ 9128 w 774040"/>
              <a:gd name="connsiteY4" fmla="*/ 539865 h 898626"/>
              <a:gd name="connsiteX5" fmla="*/ 0 w 774040"/>
              <a:gd name="connsiteY5" fmla="*/ 449314 h 898626"/>
              <a:gd name="connsiteX6" fmla="*/ 9128 w 774040"/>
              <a:gd name="connsiteY6" fmla="*/ 358762 h 898626"/>
              <a:gd name="connsiteX7" fmla="*/ 449314 w 774040"/>
              <a:gd name="connsiteY7" fmla="*/ 0 h 8986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74040" h="898626">
                <a:moveTo>
                  <a:pt x="449314" y="0"/>
                </a:moveTo>
                <a:lnTo>
                  <a:pt x="774040" y="0"/>
                </a:lnTo>
                <a:lnTo>
                  <a:pt x="774040" y="898626"/>
                </a:lnTo>
                <a:lnTo>
                  <a:pt x="449314" y="898626"/>
                </a:lnTo>
                <a:cubicBezTo>
                  <a:pt x="232184" y="898626"/>
                  <a:pt x="51026" y="744609"/>
                  <a:pt x="9128" y="539865"/>
                </a:cubicBezTo>
                <a:lnTo>
                  <a:pt x="0" y="449314"/>
                </a:lnTo>
                <a:lnTo>
                  <a:pt x="9128" y="358762"/>
                </a:lnTo>
                <a:cubicBezTo>
                  <a:pt x="51026" y="154017"/>
                  <a:pt x="232184" y="0"/>
                  <a:pt x="449314" y="0"/>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dirty="0"/>
          </a:p>
        </p:txBody>
      </p:sp>
      <p:sp>
        <p:nvSpPr>
          <p:cNvPr id="2" name="Text Placeholder 9"/>
          <p:cNvSpPr>
            <a:spLocks noGrp="1"/>
          </p:cNvSpPr>
          <p:nvPr>
            <p:ph type="body" sz="quarter" idx="10" hasCustomPrompt="1"/>
          </p:nvPr>
        </p:nvSpPr>
        <p:spPr>
          <a:xfrm>
            <a:off x="323528" y="314869"/>
            <a:ext cx="11573197" cy="724247"/>
          </a:xfrm>
          <a:prstGeom prst="rect">
            <a:avLst/>
          </a:prstGeom>
        </p:spPr>
        <p:txBody>
          <a:bodyPr anchor="ctr"/>
          <a:lstStyle>
            <a:lvl1pPr marL="0" indent="0" algn="l">
              <a:buNone/>
              <a:defRPr sz="4050" b="0" baseline="0">
                <a:solidFill>
                  <a:schemeClr val="bg1"/>
                </a:solidFill>
                <a:latin typeface="+mj-lt"/>
                <a:cs typeface="Arial" pitchFamily="34" charset="0"/>
              </a:defRPr>
            </a:lvl1pPr>
          </a:lstStyle>
          <a:p>
            <a:pPr lvl="0"/>
            <a:r>
              <a:rPr lang="en-US" altLang="ko-KR" dirty="0"/>
              <a:t>BASIC LAYOUT</a:t>
            </a:r>
          </a:p>
        </p:txBody>
      </p:sp>
    </p:spTree>
    <p:extLst>
      <p:ext uri="{BB962C8B-B14F-4D97-AF65-F5344CB8AC3E}">
        <p14:creationId xmlns:p14="http://schemas.microsoft.com/office/powerpoint/2010/main" val="34426621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End slide layout">
    <p:spTree>
      <p:nvGrpSpPr>
        <p:cNvPr id="1" name=""/>
        <p:cNvGrpSpPr/>
        <p:nvPr/>
      </p:nvGrpSpPr>
      <p:grpSpPr>
        <a:xfrm>
          <a:off x="0" y="0"/>
          <a:ext cx="0" cy="0"/>
          <a:chOff x="0" y="0"/>
          <a:chExt cx="0" cy="0"/>
        </a:xfrm>
      </p:grpSpPr>
      <p:sp>
        <p:nvSpPr>
          <p:cNvPr id="8" name="Freeform 7"/>
          <p:cNvSpPr/>
          <p:nvPr userDrawn="1"/>
        </p:nvSpPr>
        <p:spPr>
          <a:xfrm>
            <a:off x="5241852" y="2647507"/>
            <a:ext cx="6950149" cy="1562986"/>
          </a:xfrm>
          <a:custGeom>
            <a:avLst/>
            <a:gdLst>
              <a:gd name="connsiteX0" fmla="*/ 781493 w 6950149"/>
              <a:gd name="connsiteY0" fmla="*/ 0 h 1562986"/>
              <a:gd name="connsiteX1" fmla="*/ 6950149 w 6950149"/>
              <a:gd name="connsiteY1" fmla="*/ 0 h 1562986"/>
              <a:gd name="connsiteX2" fmla="*/ 6950149 w 6950149"/>
              <a:gd name="connsiteY2" fmla="*/ 1562986 h 1562986"/>
              <a:gd name="connsiteX3" fmla="*/ 781493 w 6950149"/>
              <a:gd name="connsiteY3" fmla="*/ 1562986 h 1562986"/>
              <a:gd name="connsiteX4" fmla="*/ 0 w 6950149"/>
              <a:gd name="connsiteY4" fmla="*/ 781493 h 1562986"/>
              <a:gd name="connsiteX5" fmla="*/ 781493 w 6950149"/>
              <a:gd name="connsiteY5" fmla="*/ 0 h 15629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50149" h="1562986">
                <a:moveTo>
                  <a:pt x="781493" y="0"/>
                </a:moveTo>
                <a:lnTo>
                  <a:pt x="6950149" y="0"/>
                </a:lnTo>
                <a:lnTo>
                  <a:pt x="6950149" y="1562986"/>
                </a:lnTo>
                <a:lnTo>
                  <a:pt x="781493" y="1562986"/>
                </a:lnTo>
                <a:cubicBezTo>
                  <a:pt x="349886" y="1562986"/>
                  <a:pt x="0" y="1213100"/>
                  <a:pt x="0" y="781493"/>
                </a:cubicBezTo>
                <a:cubicBezTo>
                  <a:pt x="0" y="349886"/>
                  <a:pt x="349886" y="0"/>
                  <a:pt x="781493" y="0"/>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 Placeholder 9"/>
          <p:cNvSpPr>
            <a:spLocks noGrp="1"/>
          </p:cNvSpPr>
          <p:nvPr>
            <p:ph type="body" sz="quarter" idx="10" hasCustomPrompt="1"/>
          </p:nvPr>
        </p:nvSpPr>
        <p:spPr>
          <a:xfrm>
            <a:off x="6096000" y="2949170"/>
            <a:ext cx="6095852" cy="576063"/>
          </a:xfrm>
          <a:prstGeom prst="rect">
            <a:avLst/>
          </a:prstGeom>
        </p:spPr>
        <p:txBody>
          <a:bodyPr anchor="ctr"/>
          <a:lstStyle>
            <a:lvl1pPr marL="0" indent="0" algn="l">
              <a:buNone/>
              <a:defRPr sz="5400" b="0" baseline="0">
                <a:solidFill>
                  <a:schemeClr val="bg1"/>
                </a:solidFill>
                <a:latin typeface="+mj-lt"/>
                <a:cs typeface="Arial" pitchFamily="34" charset="0"/>
              </a:defRPr>
            </a:lvl1pPr>
          </a:lstStyle>
          <a:p>
            <a:pPr lvl="0"/>
            <a:r>
              <a:rPr lang="en-US" altLang="ko-KR" dirty="0"/>
              <a:t>Thank you</a:t>
            </a:r>
          </a:p>
        </p:txBody>
      </p:sp>
      <p:sp>
        <p:nvSpPr>
          <p:cNvPr id="7" name="Text Placeholder 9"/>
          <p:cNvSpPr>
            <a:spLocks noGrp="1"/>
          </p:cNvSpPr>
          <p:nvPr>
            <p:ph type="body" sz="quarter" idx="11" hasCustomPrompt="1"/>
          </p:nvPr>
        </p:nvSpPr>
        <p:spPr>
          <a:xfrm>
            <a:off x="6095852" y="3620931"/>
            <a:ext cx="6095852" cy="288032"/>
          </a:xfrm>
          <a:prstGeom prst="rect">
            <a:avLst/>
          </a:prstGeom>
        </p:spPr>
        <p:txBody>
          <a:bodyPr anchor="ctr"/>
          <a:lstStyle>
            <a:lvl1pPr marL="0" indent="0" algn="l">
              <a:buNone/>
              <a:defRPr sz="1800" b="0" baseline="0">
                <a:solidFill>
                  <a:schemeClr val="bg1"/>
                </a:solidFill>
                <a:latin typeface="+mn-lt"/>
                <a:cs typeface="Arial" pitchFamily="34" charset="0"/>
              </a:defRPr>
            </a:lvl1pPr>
          </a:lstStyle>
          <a:p>
            <a:pPr lvl="0"/>
            <a:r>
              <a:rPr lang="en-US" altLang="ko-KR" dirty="0"/>
              <a:t>Insert your subtitle here</a:t>
            </a:r>
          </a:p>
        </p:txBody>
      </p:sp>
      <p:sp>
        <p:nvSpPr>
          <p:cNvPr id="15" name="Freeform 14"/>
          <p:cNvSpPr/>
          <p:nvPr userDrawn="1"/>
        </p:nvSpPr>
        <p:spPr>
          <a:xfrm>
            <a:off x="8080749" y="4282883"/>
            <a:ext cx="4110954" cy="612870"/>
          </a:xfrm>
          <a:custGeom>
            <a:avLst/>
            <a:gdLst>
              <a:gd name="connsiteX0" fmla="*/ 306435 w 4110954"/>
              <a:gd name="connsiteY0" fmla="*/ 0 h 612870"/>
              <a:gd name="connsiteX1" fmla="*/ 2425784 w 4110954"/>
              <a:gd name="connsiteY1" fmla="*/ 0 h 612870"/>
              <a:gd name="connsiteX2" fmla="*/ 2725256 w 4110954"/>
              <a:gd name="connsiteY2" fmla="*/ 0 h 612870"/>
              <a:gd name="connsiteX3" fmla="*/ 4110954 w 4110954"/>
              <a:gd name="connsiteY3" fmla="*/ 0 h 612870"/>
              <a:gd name="connsiteX4" fmla="*/ 4110954 w 4110954"/>
              <a:gd name="connsiteY4" fmla="*/ 612870 h 612870"/>
              <a:gd name="connsiteX5" fmla="*/ 2725256 w 4110954"/>
              <a:gd name="connsiteY5" fmla="*/ 612870 h 612870"/>
              <a:gd name="connsiteX6" fmla="*/ 2425784 w 4110954"/>
              <a:gd name="connsiteY6" fmla="*/ 612870 h 612870"/>
              <a:gd name="connsiteX7" fmla="*/ 306435 w 4110954"/>
              <a:gd name="connsiteY7" fmla="*/ 612870 h 612870"/>
              <a:gd name="connsiteX8" fmla="*/ 0 w 4110954"/>
              <a:gd name="connsiteY8" fmla="*/ 306435 h 612870"/>
              <a:gd name="connsiteX9" fmla="*/ 306435 w 4110954"/>
              <a:gd name="connsiteY9" fmla="*/ 0 h 6128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110954" h="612870">
                <a:moveTo>
                  <a:pt x="306435" y="0"/>
                </a:moveTo>
                <a:lnTo>
                  <a:pt x="2425784" y="0"/>
                </a:lnTo>
                <a:lnTo>
                  <a:pt x="2725256" y="0"/>
                </a:lnTo>
                <a:lnTo>
                  <a:pt x="4110954" y="0"/>
                </a:lnTo>
                <a:lnTo>
                  <a:pt x="4110954" y="612870"/>
                </a:lnTo>
                <a:lnTo>
                  <a:pt x="2725256" y="612870"/>
                </a:lnTo>
                <a:lnTo>
                  <a:pt x="2425784" y="612870"/>
                </a:lnTo>
                <a:lnTo>
                  <a:pt x="306435" y="612870"/>
                </a:lnTo>
                <a:cubicBezTo>
                  <a:pt x="137195" y="612870"/>
                  <a:pt x="0" y="475675"/>
                  <a:pt x="0" y="306435"/>
                </a:cubicBezTo>
                <a:cubicBezTo>
                  <a:pt x="0" y="137196"/>
                  <a:pt x="137195" y="0"/>
                  <a:pt x="306435" y="0"/>
                </a:cubicBezTo>
                <a:close/>
              </a:path>
            </a:pathLst>
          </a:cu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15"/>
          <p:cNvSpPr/>
          <p:nvPr userDrawn="1"/>
        </p:nvSpPr>
        <p:spPr>
          <a:xfrm>
            <a:off x="6592186" y="1962247"/>
            <a:ext cx="5599517" cy="612870"/>
          </a:xfrm>
          <a:custGeom>
            <a:avLst/>
            <a:gdLst>
              <a:gd name="connsiteX0" fmla="*/ 306435 w 5599517"/>
              <a:gd name="connsiteY0" fmla="*/ 0 h 612870"/>
              <a:gd name="connsiteX1" fmla="*/ 1061347 w 5599517"/>
              <a:gd name="connsiteY1" fmla="*/ 0 h 612870"/>
              <a:gd name="connsiteX2" fmla="*/ 2425784 w 5599517"/>
              <a:gd name="connsiteY2" fmla="*/ 0 h 612870"/>
              <a:gd name="connsiteX3" fmla="*/ 2725256 w 5599517"/>
              <a:gd name="connsiteY3" fmla="*/ 0 h 612870"/>
              <a:gd name="connsiteX4" fmla="*/ 3180696 w 5599517"/>
              <a:gd name="connsiteY4" fmla="*/ 0 h 612870"/>
              <a:gd name="connsiteX5" fmla="*/ 3480168 w 5599517"/>
              <a:gd name="connsiteY5" fmla="*/ 0 h 612870"/>
              <a:gd name="connsiteX6" fmla="*/ 4844605 w 5599517"/>
              <a:gd name="connsiteY6" fmla="*/ 0 h 612870"/>
              <a:gd name="connsiteX7" fmla="*/ 5599517 w 5599517"/>
              <a:gd name="connsiteY7" fmla="*/ 0 h 612870"/>
              <a:gd name="connsiteX8" fmla="*/ 5599517 w 5599517"/>
              <a:gd name="connsiteY8" fmla="*/ 612870 h 612870"/>
              <a:gd name="connsiteX9" fmla="*/ 4844605 w 5599517"/>
              <a:gd name="connsiteY9" fmla="*/ 612870 h 612870"/>
              <a:gd name="connsiteX10" fmla="*/ 3480168 w 5599517"/>
              <a:gd name="connsiteY10" fmla="*/ 612870 h 612870"/>
              <a:gd name="connsiteX11" fmla="*/ 3180696 w 5599517"/>
              <a:gd name="connsiteY11" fmla="*/ 612870 h 612870"/>
              <a:gd name="connsiteX12" fmla="*/ 2725256 w 5599517"/>
              <a:gd name="connsiteY12" fmla="*/ 612870 h 612870"/>
              <a:gd name="connsiteX13" fmla="*/ 2425784 w 5599517"/>
              <a:gd name="connsiteY13" fmla="*/ 612870 h 612870"/>
              <a:gd name="connsiteX14" fmla="*/ 1061347 w 5599517"/>
              <a:gd name="connsiteY14" fmla="*/ 612870 h 612870"/>
              <a:gd name="connsiteX15" fmla="*/ 306435 w 5599517"/>
              <a:gd name="connsiteY15" fmla="*/ 612870 h 612870"/>
              <a:gd name="connsiteX16" fmla="*/ 0 w 5599517"/>
              <a:gd name="connsiteY16" fmla="*/ 306435 h 612870"/>
              <a:gd name="connsiteX17" fmla="*/ 306435 w 5599517"/>
              <a:gd name="connsiteY17" fmla="*/ 0 h 6128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5599517" h="612870">
                <a:moveTo>
                  <a:pt x="306435" y="0"/>
                </a:moveTo>
                <a:lnTo>
                  <a:pt x="1061347" y="0"/>
                </a:lnTo>
                <a:lnTo>
                  <a:pt x="2425784" y="0"/>
                </a:lnTo>
                <a:lnTo>
                  <a:pt x="2725256" y="0"/>
                </a:lnTo>
                <a:lnTo>
                  <a:pt x="3180696" y="0"/>
                </a:lnTo>
                <a:lnTo>
                  <a:pt x="3480168" y="0"/>
                </a:lnTo>
                <a:lnTo>
                  <a:pt x="4844605" y="0"/>
                </a:lnTo>
                <a:lnTo>
                  <a:pt x="5599517" y="0"/>
                </a:lnTo>
                <a:lnTo>
                  <a:pt x="5599517" y="612870"/>
                </a:lnTo>
                <a:lnTo>
                  <a:pt x="4844605" y="612870"/>
                </a:lnTo>
                <a:lnTo>
                  <a:pt x="3480168" y="612870"/>
                </a:lnTo>
                <a:lnTo>
                  <a:pt x="3180696" y="612870"/>
                </a:lnTo>
                <a:lnTo>
                  <a:pt x="2725256" y="612870"/>
                </a:lnTo>
                <a:lnTo>
                  <a:pt x="2425784" y="612870"/>
                </a:lnTo>
                <a:lnTo>
                  <a:pt x="1061347" y="612870"/>
                </a:lnTo>
                <a:lnTo>
                  <a:pt x="306435" y="612870"/>
                </a:lnTo>
                <a:cubicBezTo>
                  <a:pt x="137195" y="612870"/>
                  <a:pt x="0" y="475675"/>
                  <a:pt x="0" y="306435"/>
                </a:cubicBezTo>
                <a:cubicBezTo>
                  <a:pt x="0" y="137196"/>
                  <a:pt x="137195" y="0"/>
                  <a:pt x="306435" y="0"/>
                </a:cubicBezTo>
                <a:close/>
              </a:path>
            </a:pathLst>
          </a:cu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16"/>
          <p:cNvSpPr/>
          <p:nvPr userDrawn="1"/>
        </p:nvSpPr>
        <p:spPr>
          <a:xfrm>
            <a:off x="8081046" y="1276987"/>
            <a:ext cx="4110954" cy="612870"/>
          </a:xfrm>
          <a:custGeom>
            <a:avLst/>
            <a:gdLst>
              <a:gd name="connsiteX0" fmla="*/ 306435 w 4110954"/>
              <a:gd name="connsiteY0" fmla="*/ 0 h 612870"/>
              <a:gd name="connsiteX1" fmla="*/ 2425784 w 4110954"/>
              <a:gd name="connsiteY1" fmla="*/ 0 h 612870"/>
              <a:gd name="connsiteX2" fmla="*/ 2725256 w 4110954"/>
              <a:gd name="connsiteY2" fmla="*/ 0 h 612870"/>
              <a:gd name="connsiteX3" fmla="*/ 4110954 w 4110954"/>
              <a:gd name="connsiteY3" fmla="*/ 0 h 612870"/>
              <a:gd name="connsiteX4" fmla="*/ 4110954 w 4110954"/>
              <a:gd name="connsiteY4" fmla="*/ 612870 h 612870"/>
              <a:gd name="connsiteX5" fmla="*/ 2725256 w 4110954"/>
              <a:gd name="connsiteY5" fmla="*/ 612870 h 612870"/>
              <a:gd name="connsiteX6" fmla="*/ 2425784 w 4110954"/>
              <a:gd name="connsiteY6" fmla="*/ 612870 h 612870"/>
              <a:gd name="connsiteX7" fmla="*/ 306435 w 4110954"/>
              <a:gd name="connsiteY7" fmla="*/ 612870 h 612870"/>
              <a:gd name="connsiteX8" fmla="*/ 0 w 4110954"/>
              <a:gd name="connsiteY8" fmla="*/ 306435 h 612870"/>
              <a:gd name="connsiteX9" fmla="*/ 306435 w 4110954"/>
              <a:gd name="connsiteY9" fmla="*/ 0 h 6128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110954" h="612870">
                <a:moveTo>
                  <a:pt x="306435" y="0"/>
                </a:moveTo>
                <a:lnTo>
                  <a:pt x="2425784" y="0"/>
                </a:lnTo>
                <a:lnTo>
                  <a:pt x="2725256" y="0"/>
                </a:lnTo>
                <a:lnTo>
                  <a:pt x="4110954" y="0"/>
                </a:lnTo>
                <a:lnTo>
                  <a:pt x="4110954" y="612870"/>
                </a:lnTo>
                <a:lnTo>
                  <a:pt x="2725256" y="612870"/>
                </a:lnTo>
                <a:lnTo>
                  <a:pt x="2425784" y="612870"/>
                </a:lnTo>
                <a:lnTo>
                  <a:pt x="306435" y="612870"/>
                </a:lnTo>
                <a:cubicBezTo>
                  <a:pt x="137195" y="612870"/>
                  <a:pt x="0" y="475675"/>
                  <a:pt x="0" y="306435"/>
                </a:cubicBezTo>
                <a:cubicBezTo>
                  <a:pt x="0" y="137196"/>
                  <a:pt x="137195" y="0"/>
                  <a:pt x="306435" y="0"/>
                </a:cubicBezTo>
                <a:close/>
              </a:path>
            </a:pathLst>
          </a:cu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18"/>
          <p:cNvSpPr/>
          <p:nvPr userDrawn="1"/>
        </p:nvSpPr>
        <p:spPr>
          <a:xfrm>
            <a:off x="8860471" y="4968143"/>
            <a:ext cx="3331233" cy="612870"/>
          </a:xfrm>
          <a:custGeom>
            <a:avLst/>
            <a:gdLst>
              <a:gd name="connsiteX0" fmla="*/ 306435 w 3331233"/>
              <a:gd name="connsiteY0" fmla="*/ 0 h 612870"/>
              <a:gd name="connsiteX1" fmla="*/ 2425784 w 3331233"/>
              <a:gd name="connsiteY1" fmla="*/ 0 h 612870"/>
              <a:gd name="connsiteX2" fmla="*/ 2725256 w 3331233"/>
              <a:gd name="connsiteY2" fmla="*/ 0 h 612870"/>
              <a:gd name="connsiteX3" fmla="*/ 3331233 w 3331233"/>
              <a:gd name="connsiteY3" fmla="*/ 0 h 612870"/>
              <a:gd name="connsiteX4" fmla="*/ 3331233 w 3331233"/>
              <a:gd name="connsiteY4" fmla="*/ 612870 h 612870"/>
              <a:gd name="connsiteX5" fmla="*/ 2725256 w 3331233"/>
              <a:gd name="connsiteY5" fmla="*/ 612870 h 612870"/>
              <a:gd name="connsiteX6" fmla="*/ 2425784 w 3331233"/>
              <a:gd name="connsiteY6" fmla="*/ 612870 h 612870"/>
              <a:gd name="connsiteX7" fmla="*/ 306435 w 3331233"/>
              <a:gd name="connsiteY7" fmla="*/ 612870 h 612870"/>
              <a:gd name="connsiteX8" fmla="*/ 0 w 3331233"/>
              <a:gd name="connsiteY8" fmla="*/ 306435 h 612870"/>
              <a:gd name="connsiteX9" fmla="*/ 306435 w 3331233"/>
              <a:gd name="connsiteY9" fmla="*/ 0 h 6128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331233" h="612870">
                <a:moveTo>
                  <a:pt x="306435" y="0"/>
                </a:moveTo>
                <a:lnTo>
                  <a:pt x="2425784" y="0"/>
                </a:lnTo>
                <a:lnTo>
                  <a:pt x="2725256" y="0"/>
                </a:lnTo>
                <a:lnTo>
                  <a:pt x="3331233" y="0"/>
                </a:lnTo>
                <a:lnTo>
                  <a:pt x="3331233" y="612870"/>
                </a:lnTo>
                <a:lnTo>
                  <a:pt x="2725256" y="612870"/>
                </a:lnTo>
                <a:lnTo>
                  <a:pt x="2425784" y="612870"/>
                </a:lnTo>
                <a:lnTo>
                  <a:pt x="306435" y="612870"/>
                </a:lnTo>
                <a:cubicBezTo>
                  <a:pt x="137195" y="612870"/>
                  <a:pt x="0" y="475675"/>
                  <a:pt x="0" y="306435"/>
                </a:cubicBezTo>
                <a:cubicBezTo>
                  <a:pt x="0" y="137196"/>
                  <a:pt x="137195" y="0"/>
                  <a:pt x="306435" y="0"/>
                </a:cubicBez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4563217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3_Contents slide layout">
    <p:spTree>
      <p:nvGrpSpPr>
        <p:cNvPr id="1" name=""/>
        <p:cNvGrpSpPr/>
        <p:nvPr/>
      </p:nvGrpSpPr>
      <p:grpSpPr>
        <a:xfrm>
          <a:off x="0" y="0"/>
          <a:ext cx="0" cy="0"/>
          <a:chOff x="0" y="0"/>
          <a:chExt cx="0" cy="0"/>
        </a:xfrm>
      </p:grpSpPr>
      <p:sp>
        <p:nvSpPr>
          <p:cNvPr id="2" name="Text Placeholder 9"/>
          <p:cNvSpPr>
            <a:spLocks noGrp="1"/>
          </p:cNvSpPr>
          <p:nvPr>
            <p:ph type="body" sz="quarter" idx="10" hasCustomPrompt="1"/>
          </p:nvPr>
        </p:nvSpPr>
        <p:spPr>
          <a:xfrm>
            <a:off x="323528" y="314867"/>
            <a:ext cx="11573197" cy="724247"/>
          </a:xfrm>
          <a:prstGeom prst="rect">
            <a:avLst/>
          </a:prstGeom>
        </p:spPr>
        <p:txBody>
          <a:bodyPr anchor="ctr"/>
          <a:lstStyle>
            <a:lvl1pPr marL="0" indent="0" algn="ctr">
              <a:buNone/>
              <a:defRPr sz="5400" b="0" baseline="0">
                <a:latin typeface="+mj-lt"/>
                <a:cs typeface="Arial" pitchFamily="34" charset="0"/>
              </a:defRPr>
            </a:lvl1pPr>
          </a:lstStyle>
          <a:p>
            <a:pPr lvl="0"/>
            <a:r>
              <a:rPr lang="en-US" altLang="ko-KR" dirty="0"/>
              <a:t>BASIC LAYOUT</a:t>
            </a:r>
          </a:p>
        </p:txBody>
      </p:sp>
      <p:sp>
        <p:nvSpPr>
          <p:cNvPr id="3" name="Rectangle 2"/>
          <p:cNvSpPr/>
          <p:nvPr userDrawn="1"/>
        </p:nvSpPr>
        <p:spPr>
          <a:xfrm>
            <a:off x="5017163" y="0"/>
            <a:ext cx="2189748" cy="16844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309874820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04418EE-32D0-4F47-A1DB-6052B152F0E0}" type="datetimeFigureOut">
              <a:rPr lang="en-US" smtClean="0"/>
              <a:t>11/25/2025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402D78-3084-4750-8628-7C8792725138}" type="slidenum">
              <a:rPr lang="en-US" smtClean="0"/>
              <a:t>‹#›</a:t>
            </a:fld>
            <a:endParaRPr lang="en-US"/>
          </a:p>
        </p:txBody>
      </p:sp>
      <p:pic>
        <p:nvPicPr>
          <p:cNvPr id="7" name="Picture 6" descr="Logo&#10;&#10;Description automatically generated">
            <a:extLst>
              <a:ext uri="{FF2B5EF4-FFF2-40B4-BE49-F238E27FC236}">
                <a16:creationId xmlns:a16="http://schemas.microsoft.com/office/drawing/2014/main" id="{B8621B9D-D8F1-DD7B-572B-56702F579BC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09600" y="5712339"/>
            <a:ext cx="1856384" cy="958508"/>
          </a:xfrm>
          <a:prstGeom prst="rect">
            <a:avLst/>
          </a:prstGeom>
        </p:spPr>
      </p:pic>
      <p:pic>
        <p:nvPicPr>
          <p:cNvPr id="8" name="Picture 7" descr="Text&#10;&#10;Description automatically generated">
            <a:extLst>
              <a:ext uri="{FF2B5EF4-FFF2-40B4-BE49-F238E27FC236}">
                <a16:creationId xmlns:a16="http://schemas.microsoft.com/office/drawing/2014/main" id="{CBE8588C-237F-ADEC-E34A-DEBA830C8CB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810000" y="5962650"/>
            <a:ext cx="3639240" cy="727848"/>
          </a:xfrm>
          <a:prstGeom prst="rect">
            <a:avLst/>
          </a:prstGeom>
        </p:spPr>
      </p:pic>
      <p:pic>
        <p:nvPicPr>
          <p:cNvPr id="9" name="Picture 8" descr="A picture containing text, clipart&#10;&#10;Description automatically generated">
            <a:extLst>
              <a:ext uri="{FF2B5EF4-FFF2-40B4-BE49-F238E27FC236}">
                <a16:creationId xmlns:a16="http://schemas.microsoft.com/office/drawing/2014/main" id="{F92C3D09-5C53-BDB4-85C8-67169449FFA4}"/>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8422161" y="5962650"/>
            <a:ext cx="3160239" cy="787400"/>
          </a:xfrm>
          <a:prstGeom prst="rect">
            <a:avLst/>
          </a:prstGeom>
        </p:spPr>
      </p:pic>
    </p:spTree>
    <p:extLst>
      <p:ext uri="{BB962C8B-B14F-4D97-AF65-F5344CB8AC3E}">
        <p14:creationId xmlns:p14="http://schemas.microsoft.com/office/powerpoint/2010/main" val="3623242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04418EE-32D0-4F47-A1DB-6052B152F0E0}" type="datetimeFigureOut">
              <a:rPr lang="en-US" smtClean="0"/>
              <a:t>11/25/2025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402D78-3084-4750-8628-7C8792725138}" type="slidenum">
              <a:rPr lang="en-US" smtClean="0"/>
              <a:t>‹#›</a:t>
            </a:fld>
            <a:endParaRPr lang="en-US"/>
          </a:p>
        </p:txBody>
      </p:sp>
    </p:spTree>
    <p:extLst>
      <p:ext uri="{BB962C8B-B14F-4D97-AF65-F5344CB8AC3E}">
        <p14:creationId xmlns:p14="http://schemas.microsoft.com/office/powerpoint/2010/main" val="36425466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04418EE-32D0-4F47-A1DB-6052B152F0E0}" type="datetimeFigureOut">
              <a:rPr lang="en-US" smtClean="0"/>
              <a:t>11/25/2025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402D78-3084-4750-8628-7C8792725138}" type="slidenum">
              <a:rPr lang="en-US" smtClean="0"/>
              <a:t>‹#›</a:t>
            </a:fld>
            <a:endParaRPr lang="en-US"/>
          </a:p>
        </p:txBody>
      </p:sp>
    </p:spTree>
    <p:extLst>
      <p:ext uri="{BB962C8B-B14F-4D97-AF65-F5344CB8AC3E}">
        <p14:creationId xmlns:p14="http://schemas.microsoft.com/office/powerpoint/2010/main" val="35129150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04418EE-32D0-4F47-A1DB-6052B152F0E0}" type="datetimeFigureOut">
              <a:rPr lang="en-US" smtClean="0"/>
              <a:t>11/25/2025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D402D78-3084-4750-8628-7C8792725138}" type="slidenum">
              <a:rPr lang="en-US" smtClean="0"/>
              <a:t>‹#›</a:t>
            </a:fld>
            <a:endParaRPr lang="en-US"/>
          </a:p>
        </p:txBody>
      </p:sp>
    </p:spTree>
    <p:extLst>
      <p:ext uri="{BB962C8B-B14F-4D97-AF65-F5344CB8AC3E}">
        <p14:creationId xmlns:p14="http://schemas.microsoft.com/office/powerpoint/2010/main" val="38108629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04418EE-32D0-4F47-A1DB-6052B152F0E0}" type="datetimeFigureOut">
              <a:rPr lang="en-US" smtClean="0"/>
              <a:t>11/25/2025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D402D78-3084-4750-8628-7C8792725138}" type="slidenum">
              <a:rPr lang="en-US" smtClean="0"/>
              <a:t>‹#›</a:t>
            </a:fld>
            <a:endParaRPr lang="en-US"/>
          </a:p>
        </p:txBody>
      </p:sp>
    </p:spTree>
    <p:extLst>
      <p:ext uri="{BB962C8B-B14F-4D97-AF65-F5344CB8AC3E}">
        <p14:creationId xmlns:p14="http://schemas.microsoft.com/office/powerpoint/2010/main" val="415639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4418EE-32D0-4F47-A1DB-6052B152F0E0}" type="datetimeFigureOut">
              <a:rPr lang="en-US" smtClean="0"/>
              <a:t>11/25/2025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D402D78-3084-4750-8628-7C8792725138}" type="slidenum">
              <a:rPr lang="en-US" smtClean="0"/>
              <a:t>‹#›</a:t>
            </a:fld>
            <a:endParaRPr lang="en-US"/>
          </a:p>
        </p:txBody>
      </p:sp>
    </p:spTree>
    <p:extLst>
      <p:ext uri="{BB962C8B-B14F-4D97-AF65-F5344CB8AC3E}">
        <p14:creationId xmlns:p14="http://schemas.microsoft.com/office/powerpoint/2010/main" val="34426930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04418EE-32D0-4F47-A1DB-6052B152F0E0}" type="datetimeFigureOut">
              <a:rPr lang="en-US" smtClean="0"/>
              <a:t>11/25/2025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402D78-3084-4750-8628-7C8792725138}" type="slidenum">
              <a:rPr lang="en-US" smtClean="0"/>
              <a:t>‹#›</a:t>
            </a:fld>
            <a:endParaRPr lang="en-US"/>
          </a:p>
        </p:txBody>
      </p:sp>
    </p:spTree>
    <p:extLst>
      <p:ext uri="{BB962C8B-B14F-4D97-AF65-F5344CB8AC3E}">
        <p14:creationId xmlns:p14="http://schemas.microsoft.com/office/powerpoint/2010/main" val="1191320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04418EE-32D0-4F47-A1DB-6052B152F0E0}" type="datetimeFigureOut">
              <a:rPr lang="en-US" smtClean="0"/>
              <a:t>11/25/2025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402D78-3084-4750-8628-7C8792725138}" type="slidenum">
              <a:rPr lang="en-US" smtClean="0"/>
              <a:t>‹#›</a:t>
            </a:fld>
            <a:endParaRPr lang="en-US"/>
          </a:p>
        </p:txBody>
      </p:sp>
    </p:spTree>
    <p:extLst>
      <p:ext uri="{BB962C8B-B14F-4D97-AF65-F5344CB8AC3E}">
        <p14:creationId xmlns:p14="http://schemas.microsoft.com/office/powerpoint/2010/main" val="2758786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4418EE-32D0-4F47-A1DB-6052B152F0E0}" type="datetimeFigureOut">
              <a:rPr lang="en-US" smtClean="0"/>
              <a:t>11/25/2025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402D78-3084-4750-8628-7C8792725138}" type="slidenum">
              <a:rPr lang="en-US" smtClean="0"/>
              <a:t>‹#›</a:t>
            </a:fld>
            <a:endParaRPr lang="en-US"/>
          </a:p>
        </p:txBody>
      </p:sp>
    </p:spTree>
    <p:extLst>
      <p:ext uri="{BB962C8B-B14F-4D97-AF65-F5344CB8AC3E}">
        <p14:creationId xmlns:p14="http://schemas.microsoft.com/office/powerpoint/2010/main" val="1008026996"/>
      </p:ext>
    </p:extLst>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 id="2147483888" r:id="rId12"/>
    <p:sldLayoutId id="2147483889" r:id="rId13"/>
    <p:sldLayoutId id="2147483890" r:id="rId14"/>
    <p:sldLayoutId id="2147483661"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Scarlett.vonthenen@scdd.ca.gov"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hyperlink" Target="mailto:ktruong@rcocdd.com" TargetMode="External"/></Relationships>
</file>

<file path=ppt/slides/_rels/slide10.xml.rels><?xml version="1.0" encoding="UTF-8" standalone="yes"?>
<Relationships xmlns="http://schemas.openxmlformats.org/package/2006/relationships"><Relationship Id="rId3" Type="http://schemas.openxmlformats.org/officeDocument/2006/relationships/hyperlink" Target="https://www.youtube.com/watch?v=y77y7XW8GtE"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padlet.com/CCFRC/rcoc_service_lists"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rcocdd.com/vendor-resources/current-service-providers/"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hyperlink" Target="https://www.dds.ca.gov/wp-content/uploads/2024/07/Enclosure_A_Individual_Program_Plan_Template.pdf" TargetMode="External"/><Relationship Id="rId2" Type="http://schemas.openxmlformats.org/officeDocument/2006/relationships/hyperlink" Target="https://www.dds.ca.gov/wp-content/uploads/2024/07/Standardized_Individual_Program_Plan_Template_and_Procedures.pdf" TargetMode="External"/><Relationship Id="rId1" Type="http://schemas.openxmlformats.org/officeDocument/2006/relationships/slideLayout" Target="../slideLayouts/slideLayout7.xml"/><Relationship Id="rId6" Type="http://schemas.openxmlformats.org/officeDocument/2006/relationships/hyperlink" Target="https://www.dds.ca.gov/rc/ipp/" TargetMode="External"/><Relationship Id="rId5" Type="http://schemas.openxmlformats.org/officeDocument/2006/relationships/hyperlink" Target="https://www.dds.ca.gov/wp-content/uploads/2024/07/Enclosure_C_Individual_Program_Plan_Guide_for_Regional_Centers.pdf" TargetMode="External"/><Relationship Id="rId4" Type="http://schemas.openxmlformats.org/officeDocument/2006/relationships/hyperlink" Target="https://www.dds.ca.gov/wp-content/uploads/2024/07/Enclosure_B_Individual_Program_Plan_Agreement_and_Signature_Form.pdf" TargetMode="Externa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hyperlink" Target="http://www.disabilityrightsca.org/" TargetMode="External"/><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3" Type="http://schemas.openxmlformats.org/officeDocument/2006/relationships/hyperlink" Target="https://rula.disabilityrightsca.org/"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hyperlink" Target="https://www.dds.ca.gov/rc/rc-services/" TargetMode="External"/><Relationship Id="rId5" Type="http://schemas.openxmlformats.org/officeDocument/2006/relationships/hyperlink" Target="http://www.dds.ca.gov/" TargetMode="External"/><Relationship Id="rId4" Type="http://schemas.openxmlformats.org/officeDocument/2006/relationships/hyperlink" Target="https://www.disabilityrightsca.org/resources/regional-center" TargetMode="Externa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5" name="Rectangle 4">
            <a:extLst>
              <a:ext uri="{FF2B5EF4-FFF2-40B4-BE49-F238E27FC236}">
                <a16:creationId xmlns:a16="http://schemas.microsoft.com/office/drawing/2014/main" id="{943CAA20-3569-4189-9E48-239A229A8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CA22C3D-D309-4297-A2DA-43001428B412}"/>
              </a:ext>
            </a:extLst>
          </p:cNvPr>
          <p:cNvSpPr>
            <a:spLocks noGrp="1"/>
          </p:cNvSpPr>
          <p:nvPr>
            <p:ph type="ctrTitle"/>
          </p:nvPr>
        </p:nvSpPr>
        <p:spPr>
          <a:xfrm>
            <a:off x="838200" y="451381"/>
            <a:ext cx="10512552" cy="3388718"/>
          </a:xfrm>
        </p:spPr>
        <p:txBody>
          <a:bodyPr anchor="b">
            <a:normAutofit/>
          </a:bodyPr>
          <a:lstStyle/>
          <a:p>
            <a:pPr algn="l"/>
            <a:r>
              <a:rPr lang="en-US" sz="6600" b="1" dirty="0"/>
              <a:t>Regional Center Services: Preparing for your IPP</a:t>
            </a:r>
          </a:p>
        </p:txBody>
      </p:sp>
      <p:sp>
        <p:nvSpPr>
          <p:cNvPr id="3" name="Subtitle 2">
            <a:extLst>
              <a:ext uri="{FF2B5EF4-FFF2-40B4-BE49-F238E27FC236}">
                <a16:creationId xmlns:a16="http://schemas.microsoft.com/office/drawing/2014/main" id="{F1C31FB5-CF2B-4317-936E-18B2B72C4D5C}"/>
              </a:ext>
            </a:extLst>
          </p:cNvPr>
          <p:cNvSpPr>
            <a:spLocks noGrp="1"/>
          </p:cNvSpPr>
          <p:nvPr>
            <p:ph type="subTitle" idx="1"/>
          </p:nvPr>
        </p:nvSpPr>
        <p:spPr>
          <a:xfrm>
            <a:off x="838199" y="4810035"/>
            <a:ext cx="10512552" cy="1700874"/>
          </a:xfrm>
        </p:spPr>
        <p:txBody>
          <a:bodyPr>
            <a:normAutofit fontScale="62500" lnSpcReduction="20000"/>
          </a:bodyPr>
          <a:lstStyle/>
          <a:p>
            <a:pPr algn="l"/>
            <a:r>
              <a:rPr lang="en-US" dirty="0"/>
              <a:t>December 15, 2025</a:t>
            </a:r>
          </a:p>
          <a:p>
            <a:pPr algn="l"/>
            <a:endParaRPr lang="en-US" dirty="0"/>
          </a:p>
          <a:p>
            <a:pPr algn="l"/>
            <a:r>
              <a:rPr lang="en-US" dirty="0"/>
              <a:t>State Council on Developmental Disabilities</a:t>
            </a:r>
          </a:p>
          <a:p>
            <a:pPr algn="l"/>
            <a:r>
              <a:rPr lang="en-US" dirty="0">
                <a:hlinkClick r:id="rId3"/>
              </a:rPr>
              <a:t>Email: Scarlett.vonthenen@scdd.ca.gov</a:t>
            </a:r>
            <a:r>
              <a:rPr lang="en-US" dirty="0"/>
              <a:t> </a:t>
            </a:r>
          </a:p>
          <a:p>
            <a:pPr algn="l"/>
            <a:r>
              <a:rPr lang="en-US" dirty="0"/>
              <a:t>Regional Center of Orange County </a:t>
            </a:r>
          </a:p>
          <a:p>
            <a:pPr algn="l"/>
            <a:r>
              <a:rPr lang="en-US" dirty="0"/>
              <a:t>Email: </a:t>
            </a:r>
            <a:r>
              <a:rPr lang="en-US" dirty="0">
                <a:hlinkClick r:id="rId4"/>
              </a:rPr>
              <a:t>ktruong@rcocdd.com</a:t>
            </a:r>
            <a:r>
              <a:rPr lang="en-US" dirty="0"/>
              <a:t> </a:t>
            </a:r>
          </a:p>
          <a:p>
            <a:pPr algn="l"/>
            <a:endParaRPr lang="en-US" dirty="0"/>
          </a:p>
          <a:p>
            <a:pPr algn="l"/>
            <a:endParaRPr lang="en-US" dirty="0"/>
          </a:p>
        </p:txBody>
      </p:sp>
      <p:sp>
        <p:nvSpPr>
          <p:cNvPr id="6" name="sketch line">
            <a:extLst>
              <a:ext uri="{FF2B5EF4-FFF2-40B4-BE49-F238E27FC236}">
                <a16:creationId xmlns:a16="http://schemas.microsoft.com/office/drawing/2014/main" id="{DA542B6D-E775-4832-91DC-2D20F85781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18595"/>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picture containing company name&#10;&#10;Description automatically generated">
            <a:extLst>
              <a:ext uri="{FF2B5EF4-FFF2-40B4-BE49-F238E27FC236}">
                <a16:creationId xmlns:a16="http://schemas.microsoft.com/office/drawing/2014/main" id="{FCF62052-B1FC-590A-EE77-C7EB5E91F81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526779" y="4505325"/>
            <a:ext cx="3109595" cy="2023872"/>
          </a:xfrm>
          <a:prstGeom prst="rect">
            <a:avLst/>
          </a:prstGeom>
        </p:spPr>
      </p:pic>
      <p:pic>
        <p:nvPicPr>
          <p:cNvPr id="4" name="Picture 3">
            <a:extLst>
              <a:ext uri="{FF2B5EF4-FFF2-40B4-BE49-F238E27FC236}">
                <a16:creationId xmlns:a16="http://schemas.microsoft.com/office/drawing/2014/main" id="{0F382DBF-0815-6964-7693-E2ECFA4E2781}"/>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694512" y="4624131"/>
            <a:ext cx="1546644" cy="1812558"/>
          </a:xfrm>
          <a:prstGeom prst="rect">
            <a:avLst/>
          </a:prstGeom>
          <a:noFill/>
          <a:ln>
            <a:noFill/>
          </a:ln>
        </p:spPr>
      </p:pic>
    </p:spTree>
    <p:extLst>
      <p:ext uri="{BB962C8B-B14F-4D97-AF65-F5344CB8AC3E}">
        <p14:creationId xmlns:p14="http://schemas.microsoft.com/office/powerpoint/2010/main" val="36129625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2CA97CF5-D81B-49F9-8EBC-74E3A8865995}"/>
              </a:ext>
            </a:extLst>
          </p:cNvPr>
          <p:cNvSpPr>
            <a:spLocks noGrp="1"/>
          </p:cNvSpPr>
          <p:nvPr>
            <p:ph idx="1"/>
          </p:nvPr>
        </p:nvSpPr>
        <p:spPr>
          <a:xfrm>
            <a:off x="838200" y="885825"/>
            <a:ext cx="10515600" cy="5291138"/>
          </a:xfrm>
        </p:spPr>
        <p:txBody>
          <a:bodyPr>
            <a:normAutofit lnSpcReduction="10000"/>
          </a:bodyPr>
          <a:lstStyle/>
          <a:p>
            <a:r>
              <a:rPr lang="en-US" dirty="0"/>
              <a:t>The team together thinks about and creates a plan for the person to achieve a more meaningful life</a:t>
            </a:r>
          </a:p>
          <a:p>
            <a:r>
              <a:rPr lang="en-US" dirty="0"/>
              <a:t>Professionals and the entire group link people to resources</a:t>
            </a:r>
          </a:p>
          <a:p>
            <a:r>
              <a:rPr lang="en-US" dirty="0"/>
              <a:t>Focus on person-centered – what is important to and important for the person served</a:t>
            </a:r>
          </a:p>
          <a:p>
            <a:pPr lvl="1"/>
            <a:r>
              <a:rPr lang="en-US" sz="2800" dirty="0"/>
              <a:t>A guided process for learning how you want to live and developing a plan to make it happen</a:t>
            </a:r>
          </a:p>
          <a:p>
            <a:pPr lvl="1"/>
            <a:r>
              <a:rPr lang="en-US" sz="2800" dirty="0"/>
              <a:t>Discover what is important to you in everyday life</a:t>
            </a:r>
          </a:p>
          <a:p>
            <a:pPr lvl="1"/>
            <a:r>
              <a:rPr lang="en-US" sz="2800" dirty="0"/>
              <a:t>Identify what support you require and any issues of health or safety</a:t>
            </a:r>
          </a:p>
          <a:p>
            <a:pPr lvl="1"/>
            <a:endParaRPr lang="en-US" sz="2800" dirty="0"/>
          </a:p>
          <a:p>
            <a:pPr marL="0" indent="0">
              <a:buNone/>
            </a:pPr>
            <a:r>
              <a:rPr lang="en-US" dirty="0">
                <a:hlinkClick r:id="rId3"/>
              </a:rPr>
              <a:t>https://www.youtube.com/watch?v=y77y7XW8GtE</a:t>
            </a:r>
            <a:r>
              <a:rPr lang="en-US" dirty="0"/>
              <a:t> Beth Mount Video</a:t>
            </a:r>
          </a:p>
        </p:txBody>
      </p:sp>
    </p:spTree>
    <p:extLst>
      <p:ext uri="{BB962C8B-B14F-4D97-AF65-F5344CB8AC3E}">
        <p14:creationId xmlns:p14="http://schemas.microsoft.com/office/powerpoint/2010/main" val="37276632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DBC6641B-60D8-4608-939D-5DF06154BF43}"/>
              </a:ext>
            </a:extLst>
          </p:cNvPr>
          <p:cNvSpPr>
            <a:spLocks noGrp="1"/>
          </p:cNvSpPr>
          <p:nvPr>
            <p:ph idx="1"/>
          </p:nvPr>
        </p:nvSpPr>
        <p:spPr>
          <a:xfrm>
            <a:off x="838200" y="1929384"/>
            <a:ext cx="10515600" cy="4251960"/>
          </a:xfrm>
        </p:spPr>
        <p:txBody>
          <a:bodyPr>
            <a:normAutofit/>
          </a:bodyPr>
          <a:lstStyle/>
          <a:p>
            <a:pPr marL="365125" indent="-282575">
              <a:spcBef>
                <a:spcPts val="375"/>
              </a:spcBef>
              <a:spcAft>
                <a:spcPts val="600"/>
              </a:spcAft>
              <a:buFont typeface="Wingdings 2" pitchFamily="18" charset="2"/>
              <a:buChar char=""/>
            </a:pPr>
            <a:r>
              <a:rPr lang="en-US" altLang="en-US" dirty="0"/>
              <a:t>Regional centers must provide or secure services and supports that:</a:t>
            </a:r>
          </a:p>
          <a:p>
            <a:pPr marL="639763" lvl="1" indent="-236538">
              <a:spcBef>
                <a:spcPts val="375"/>
              </a:spcBef>
              <a:spcAft>
                <a:spcPts val="600"/>
              </a:spcAft>
              <a:buFont typeface="Verdana" pitchFamily="34" charset="0"/>
              <a:buChar char="◦"/>
            </a:pPr>
            <a:r>
              <a:rPr lang="en-US" altLang="en-US" sz="2800" dirty="0"/>
              <a:t>Respect and support the decision making authority of the family</a:t>
            </a:r>
          </a:p>
          <a:p>
            <a:pPr marL="639763" lvl="1" indent="-236538">
              <a:spcBef>
                <a:spcPts val="375"/>
              </a:spcBef>
              <a:spcAft>
                <a:spcPts val="600"/>
              </a:spcAft>
              <a:buFont typeface="Verdana" pitchFamily="34" charset="0"/>
              <a:buChar char="◦"/>
            </a:pPr>
            <a:r>
              <a:rPr lang="en-US" altLang="en-US" sz="2800" dirty="0"/>
              <a:t>Flexible and creative in meeting unique needs</a:t>
            </a:r>
          </a:p>
          <a:p>
            <a:pPr marL="639763" lvl="1" indent="-236538">
              <a:spcBef>
                <a:spcPts val="375"/>
              </a:spcBef>
              <a:spcAft>
                <a:spcPts val="600"/>
              </a:spcAft>
              <a:buFont typeface="Verdana" pitchFamily="34" charset="0"/>
              <a:buChar char="◦"/>
            </a:pPr>
            <a:r>
              <a:rPr lang="en-US" altLang="en-US" sz="2800" dirty="0"/>
              <a:t>Build on family strengths, natural supports, community resources</a:t>
            </a:r>
          </a:p>
          <a:p>
            <a:pPr marL="639763" lvl="1" indent="-236538">
              <a:spcBef>
                <a:spcPts val="375"/>
              </a:spcBef>
              <a:spcAft>
                <a:spcPts val="600"/>
              </a:spcAft>
              <a:buFont typeface="Verdana" pitchFamily="34" charset="0"/>
              <a:buChar char="◦"/>
            </a:pPr>
            <a:r>
              <a:rPr lang="en-US" altLang="en-US" sz="2800" dirty="0"/>
              <a:t>Are culturally competent</a:t>
            </a:r>
          </a:p>
          <a:p>
            <a:pPr marL="639763" lvl="1" indent="-236538">
              <a:spcBef>
                <a:spcPts val="375"/>
              </a:spcBef>
              <a:spcAft>
                <a:spcPts val="600"/>
              </a:spcAft>
              <a:buFont typeface="Verdana" pitchFamily="34" charset="0"/>
              <a:buChar char="◦"/>
            </a:pPr>
            <a:r>
              <a:rPr lang="en-US" altLang="en-US" sz="2800" dirty="0"/>
              <a:t>Promote inclusion</a:t>
            </a:r>
          </a:p>
          <a:p>
            <a:pPr marL="639763" lvl="1" indent="-236538">
              <a:spcBef>
                <a:spcPts val="375"/>
              </a:spcBef>
              <a:spcAft>
                <a:spcPts val="600"/>
              </a:spcAft>
              <a:buFont typeface="Verdana" pitchFamily="34" charset="0"/>
              <a:buChar char="◦"/>
            </a:pPr>
            <a:endParaRPr lang="en-US" altLang="en-US" sz="2800" dirty="0"/>
          </a:p>
          <a:p>
            <a:pPr marL="639763" lvl="1" indent="-236538">
              <a:spcBef>
                <a:spcPts val="375"/>
              </a:spcBef>
              <a:spcAft>
                <a:spcPts val="600"/>
              </a:spcAft>
              <a:buNone/>
            </a:pPr>
            <a:r>
              <a:rPr lang="en-US" altLang="en-US" sz="2800" dirty="0"/>
              <a:t>WIC §4685(b)</a:t>
            </a:r>
          </a:p>
          <a:p>
            <a:endParaRPr lang="en-US" sz="2200" dirty="0"/>
          </a:p>
        </p:txBody>
      </p:sp>
    </p:spTree>
    <p:extLst>
      <p:ext uri="{BB962C8B-B14F-4D97-AF65-F5344CB8AC3E}">
        <p14:creationId xmlns:p14="http://schemas.microsoft.com/office/powerpoint/2010/main" val="2745117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5EC23B79-66D2-42C2-B81E-803CCBF3314C}"/>
              </a:ext>
            </a:extLst>
          </p:cNvPr>
          <p:cNvSpPr>
            <a:spLocks noGrp="1"/>
          </p:cNvSpPr>
          <p:nvPr>
            <p:ph type="title"/>
          </p:nvPr>
        </p:nvSpPr>
        <p:spPr>
          <a:xfrm>
            <a:off x="838200" y="365125"/>
            <a:ext cx="10515600" cy="1325563"/>
          </a:xfrm>
        </p:spPr>
        <p:txBody>
          <a:bodyPr>
            <a:normAutofit/>
          </a:bodyPr>
          <a:lstStyle/>
          <a:p>
            <a:r>
              <a:rPr lang="en-US" dirty="0"/>
              <a:t>POS Guidelines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37D372C3-CCD6-451B-ADD7-F124920EF375}"/>
              </a:ext>
            </a:extLst>
          </p:cNvPr>
          <p:cNvSpPr>
            <a:spLocks noGrp="1"/>
          </p:cNvSpPr>
          <p:nvPr>
            <p:ph idx="1"/>
          </p:nvPr>
        </p:nvSpPr>
        <p:spPr>
          <a:xfrm>
            <a:off x="838200" y="1825625"/>
            <a:ext cx="10515600" cy="4351338"/>
          </a:xfrm>
        </p:spPr>
        <p:txBody>
          <a:bodyPr>
            <a:normAutofit/>
          </a:bodyPr>
          <a:lstStyle/>
          <a:p>
            <a:r>
              <a:rPr lang="en-US" sz="3600" dirty="0"/>
              <a:t>In seeking services and supports from the regional center, the POS Guidelines…</a:t>
            </a:r>
          </a:p>
          <a:p>
            <a:pPr lvl="2">
              <a:spcAft>
                <a:spcPts val="600"/>
              </a:spcAft>
            </a:pPr>
            <a:r>
              <a:rPr lang="en-US" sz="2800" dirty="0"/>
              <a:t>Provide </a:t>
            </a:r>
            <a:r>
              <a:rPr lang="en-US" sz="2800" i="1" dirty="0"/>
              <a:t>some</a:t>
            </a:r>
            <a:r>
              <a:rPr lang="en-US" sz="2800" dirty="0"/>
              <a:t> of the services available through regional center</a:t>
            </a:r>
          </a:p>
          <a:p>
            <a:pPr lvl="2">
              <a:spcAft>
                <a:spcPts val="600"/>
              </a:spcAft>
            </a:pPr>
            <a:r>
              <a:rPr lang="en-US" sz="2800" dirty="0"/>
              <a:t>Provide criteria used to determine eligibility for each service</a:t>
            </a:r>
          </a:p>
          <a:p>
            <a:pPr lvl="2">
              <a:spcAft>
                <a:spcPts val="600"/>
              </a:spcAft>
            </a:pPr>
            <a:r>
              <a:rPr lang="en-US" sz="2800" dirty="0"/>
              <a:t>Clarify level of service and length of service timeframes</a:t>
            </a:r>
          </a:p>
          <a:p>
            <a:pPr lvl="2">
              <a:spcAft>
                <a:spcPts val="600"/>
              </a:spcAft>
            </a:pPr>
            <a:r>
              <a:rPr lang="en-US" sz="2800" dirty="0"/>
              <a:t>Identify regional center’s guiding principles</a:t>
            </a:r>
          </a:p>
          <a:p>
            <a:pPr lvl="2">
              <a:spcAft>
                <a:spcPts val="600"/>
              </a:spcAft>
            </a:pPr>
            <a:r>
              <a:rPr lang="en-US" sz="2800" dirty="0"/>
              <a:t>May help resolve disagreements in requested services (such as an exception to POS Guidelines)</a:t>
            </a:r>
          </a:p>
          <a:p>
            <a:endParaRPr lang="en-US" dirty="0"/>
          </a:p>
        </p:txBody>
      </p:sp>
    </p:spTree>
    <p:extLst>
      <p:ext uri="{BB962C8B-B14F-4D97-AF65-F5344CB8AC3E}">
        <p14:creationId xmlns:p14="http://schemas.microsoft.com/office/powerpoint/2010/main" val="18138366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10A14BE0-0636-427A-A70C-47311B50AE4D}"/>
              </a:ext>
            </a:extLst>
          </p:cNvPr>
          <p:cNvSpPr>
            <a:spLocks noGrp="1"/>
          </p:cNvSpPr>
          <p:nvPr>
            <p:ph type="title"/>
          </p:nvPr>
        </p:nvSpPr>
        <p:spPr>
          <a:xfrm>
            <a:off x="848239" y="110889"/>
            <a:ext cx="10515600" cy="1325563"/>
          </a:xfrm>
        </p:spPr>
        <p:txBody>
          <a:bodyPr>
            <a:normAutofit/>
          </a:bodyPr>
          <a:lstStyle/>
          <a:p>
            <a:r>
              <a:rPr lang="en-US" dirty="0"/>
              <a:t>POS Guidelines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7F85E88A-ED70-41C0-9AB1-7A3073AAC4D9}"/>
              </a:ext>
            </a:extLst>
          </p:cNvPr>
          <p:cNvSpPr>
            <a:spLocks noGrp="1"/>
          </p:cNvSpPr>
          <p:nvPr>
            <p:ph idx="1"/>
          </p:nvPr>
        </p:nvSpPr>
        <p:spPr>
          <a:xfrm>
            <a:off x="838200" y="1224768"/>
            <a:ext cx="10515600" cy="4952195"/>
          </a:xfrm>
        </p:spPr>
        <p:txBody>
          <a:bodyPr>
            <a:normAutofit/>
          </a:bodyPr>
          <a:lstStyle/>
          <a:p>
            <a:pPr>
              <a:spcBef>
                <a:spcPts val="375"/>
              </a:spcBef>
              <a:spcAft>
                <a:spcPts val="600"/>
              </a:spcAft>
            </a:pPr>
            <a:r>
              <a:rPr lang="en-US" altLang="en-US" u="sng" dirty="0"/>
              <a:t>The list does not include all possible services!</a:t>
            </a:r>
          </a:p>
          <a:p>
            <a:pPr>
              <a:spcBef>
                <a:spcPts val="375"/>
              </a:spcBef>
              <a:spcAft>
                <a:spcPts val="600"/>
              </a:spcAft>
            </a:pPr>
            <a:r>
              <a:rPr lang="en-US" altLang="en-US" dirty="0"/>
              <a:t>The circle of support should work very closely with the regional center to develop the most appropriate service plan for the consumer and family with a minor child living at home.</a:t>
            </a:r>
          </a:p>
          <a:p>
            <a:pPr>
              <a:spcBef>
                <a:spcPts val="375"/>
              </a:spcBef>
              <a:spcAft>
                <a:spcPts val="600"/>
              </a:spcAft>
            </a:pPr>
            <a:r>
              <a:rPr lang="en-US" altLang="en-US" dirty="0"/>
              <a:t>Make your needs known!</a:t>
            </a:r>
          </a:p>
          <a:p>
            <a:pPr>
              <a:spcBef>
                <a:spcPts val="375"/>
              </a:spcBef>
              <a:spcAft>
                <a:spcPts val="600"/>
              </a:spcAft>
            </a:pPr>
            <a:r>
              <a:rPr lang="en-US" altLang="en-US" dirty="0"/>
              <a:t>There are customized and creative methods to help support the consumer (and family) in difficult situations </a:t>
            </a:r>
          </a:p>
          <a:p>
            <a:pPr>
              <a:spcBef>
                <a:spcPts val="375"/>
              </a:spcBef>
              <a:spcAft>
                <a:spcPts val="600"/>
              </a:spcAft>
            </a:pPr>
            <a:r>
              <a:rPr lang="en-US" altLang="en-US" dirty="0"/>
              <a:t>There are always exceptions to the POS Guidelines!</a:t>
            </a:r>
          </a:p>
          <a:p>
            <a:pPr marL="0" indent="0">
              <a:spcBef>
                <a:spcPts val="375"/>
              </a:spcBef>
              <a:spcAft>
                <a:spcPts val="600"/>
              </a:spcAft>
              <a:buNone/>
            </a:pPr>
            <a:endParaRPr lang="en-US" altLang="en-US" dirty="0"/>
          </a:p>
          <a:p>
            <a:pPr marL="0" indent="0">
              <a:spcBef>
                <a:spcPts val="375"/>
              </a:spcBef>
              <a:spcAft>
                <a:spcPts val="600"/>
              </a:spcAft>
              <a:buNone/>
            </a:pPr>
            <a:r>
              <a:rPr lang="en-US" altLang="en-US" i="1" dirty="0"/>
              <a:t>RCOC Service Listing: </a:t>
            </a:r>
            <a:r>
              <a:rPr lang="en-US" altLang="en-US" i="1" dirty="0">
                <a:hlinkClick r:id="rId3"/>
              </a:rPr>
              <a:t>https://padlet.com/CCFRC/rcoc_service_lists</a:t>
            </a:r>
            <a:r>
              <a:rPr lang="en-US" altLang="en-US" i="1" dirty="0"/>
              <a:t> </a:t>
            </a:r>
          </a:p>
          <a:p>
            <a:endParaRPr lang="en-US" dirty="0"/>
          </a:p>
        </p:txBody>
      </p:sp>
    </p:spTree>
    <p:extLst>
      <p:ext uri="{BB962C8B-B14F-4D97-AF65-F5344CB8AC3E}">
        <p14:creationId xmlns:p14="http://schemas.microsoft.com/office/powerpoint/2010/main" val="34453893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4F0335F-5C9E-4999-A363-CCDAE8F118CA}"/>
              </a:ext>
            </a:extLst>
          </p:cNvPr>
          <p:cNvSpPr>
            <a:spLocks noGrp="1"/>
          </p:cNvSpPr>
          <p:nvPr>
            <p:ph type="title"/>
          </p:nvPr>
        </p:nvSpPr>
        <p:spPr>
          <a:xfrm>
            <a:off x="838200" y="365125"/>
            <a:ext cx="10515600" cy="1325563"/>
          </a:xfrm>
        </p:spPr>
        <p:txBody>
          <a:bodyPr>
            <a:normAutofit/>
          </a:bodyPr>
          <a:lstStyle/>
          <a:p>
            <a:r>
              <a:rPr lang="en-US" sz="5400"/>
              <a:t>Generic Resources</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856B6E7-FB74-4969-94D6-FEA94922EC4A}"/>
              </a:ext>
            </a:extLst>
          </p:cNvPr>
          <p:cNvSpPr>
            <a:spLocks noGrp="1"/>
          </p:cNvSpPr>
          <p:nvPr>
            <p:ph idx="1"/>
          </p:nvPr>
        </p:nvSpPr>
        <p:spPr>
          <a:xfrm>
            <a:off x="838199" y="1929383"/>
            <a:ext cx="10753725" cy="4563491"/>
          </a:xfrm>
        </p:spPr>
        <p:txBody>
          <a:bodyPr>
            <a:normAutofit lnSpcReduction="10000"/>
          </a:bodyPr>
          <a:lstStyle/>
          <a:p>
            <a:pPr marL="274320" indent="-274320">
              <a:spcBef>
                <a:spcPts val="370"/>
              </a:spcBef>
              <a:spcAft>
                <a:spcPts val="600"/>
              </a:spcAft>
              <a:buFont typeface="Wingdings 2"/>
              <a:buChar char=""/>
              <a:defRPr/>
            </a:pPr>
            <a:r>
              <a:rPr lang="en-US" sz="2000" dirty="0"/>
              <a:t>RCOC is the payor of last resort (WIC §4659) </a:t>
            </a:r>
          </a:p>
          <a:p>
            <a:pPr marL="548640" lvl="1" indent="-237744">
              <a:spcBef>
                <a:spcPts val="370"/>
              </a:spcBef>
              <a:spcAft>
                <a:spcPts val="600"/>
              </a:spcAft>
              <a:buFont typeface="Wingdings 2"/>
              <a:buChar char=""/>
              <a:defRPr/>
            </a:pPr>
            <a:r>
              <a:rPr lang="en-US" sz="2000" dirty="0"/>
              <a:t>Utilize generic resources first; get denial letters –</a:t>
            </a:r>
          </a:p>
          <a:p>
            <a:pPr marL="822960" lvl="2">
              <a:spcBef>
                <a:spcPts val="370"/>
              </a:spcBef>
              <a:spcAft>
                <a:spcPts val="600"/>
              </a:spcAft>
              <a:buClr>
                <a:schemeClr val="accent1">
                  <a:tint val="60000"/>
                </a:schemeClr>
              </a:buClr>
              <a:buFont typeface="Wingdings 2"/>
              <a:buChar char=""/>
              <a:defRPr/>
            </a:pPr>
            <a:r>
              <a:rPr lang="en-US" dirty="0"/>
              <a:t>California Children’s Services (CCS)</a:t>
            </a:r>
          </a:p>
          <a:p>
            <a:pPr marL="822960" lvl="2">
              <a:spcBef>
                <a:spcPts val="370"/>
              </a:spcBef>
              <a:spcAft>
                <a:spcPts val="600"/>
              </a:spcAft>
              <a:buClr>
                <a:schemeClr val="accent1">
                  <a:tint val="60000"/>
                </a:schemeClr>
              </a:buClr>
              <a:buFont typeface="Wingdings 2"/>
              <a:buChar char=""/>
              <a:defRPr/>
            </a:pPr>
            <a:r>
              <a:rPr lang="en-US" dirty="0"/>
              <a:t>Medi-Cal  or  Private insurance</a:t>
            </a:r>
          </a:p>
          <a:p>
            <a:pPr marL="822960" lvl="2">
              <a:spcBef>
                <a:spcPts val="370"/>
              </a:spcBef>
              <a:spcAft>
                <a:spcPts val="600"/>
              </a:spcAft>
              <a:buClr>
                <a:schemeClr val="accent1">
                  <a:tint val="60000"/>
                </a:schemeClr>
              </a:buClr>
              <a:buFont typeface="Wingdings 2"/>
              <a:buChar char=""/>
              <a:defRPr/>
            </a:pPr>
            <a:r>
              <a:rPr lang="en-US" dirty="0"/>
              <a:t>School district</a:t>
            </a:r>
          </a:p>
          <a:p>
            <a:pPr marL="822960" lvl="2">
              <a:spcBef>
                <a:spcPts val="370"/>
              </a:spcBef>
              <a:spcAft>
                <a:spcPts val="600"/>
              </a:spcAft>
              <a:buClr>
                <a:schemeClr val="accent1">
                  <a:tint val="60000"/>
                </a:schemeClr>
              </a:buClr>
              <a:buFont typeface="Wingdings 2"/>
              <a:buChar char=""/>
              <a:defRPr/>
            </a:pPr>
            <a:r>
              <a:rPr lang="en-US" dirty="0"/>
              <a:t>In-Home Supportive Services (IHSS)</a:t>
            </a:r>
          </a:p>
          <a:p>
            <a:pPr marL="822960" lvl="2">
              <a:spcBef>
                <a:spcPts val="370"/>
              </a:spcBef>
              <a:spcAft>
                <a:spcPts val="600"/>
              </a:spcAft>
              <a:buClr>
                <a:schemeClr val="accent1">
                  <a:tint val="60000"/>
                </a:schemeClr>
              </a:buClr>
              <a:buFont typeface="Wingdings 2"/>
              <a:buChar char=""/>
              <a:defRPr/>
            </a:pPr>
            <a:r>
              <a:rPr lang="en-US" dirty="0"/>
              <a:t>Department of Rehabilitation (DOR)</a:t>
            </a:r>
          </a:p>
          <a:p>
            <a:pPr marL="594360" lvl="2" indent="0">
              <a:spcBef>
                <a:spcPts val="0"/>
              </a:spcBef>
              <a:buClr>
                <a:schemeClr val="accent1">
                  <a:tint val="60000"/>
                </a:schemeClr>
              </a:buClr>
              <a:buNone/>
              <a:defRPr/>
            </a:pPr>
            <a:endParaRPr lang="en-US" dirty="0"/>
          </a:p>
          <a:p>
            <a:pPr marL="0" indent="0">
              <a:spcBef>
                <a:spcPts val="0"/>
              </a:spcBef>
              <a:buClr>
                <a:schemeClr val="accent1">
                  <a:tint val="60000"/>
                </a:schemeClr>
              </a:buClr>
              <a:buNone/>
              <a:defRPr/>
            </a:pPr>
            <a:r>
              <a:rPr lang="en-US" sz="2000" dirty="0"/>
              <a:t>“Regional center funds shall not be used to supplant the budget of any agency that has a legal responsibility to serve all members of the general public and is receiving public funds for providing those services.” WIC 4648(a)(8)</a:t>
            </a:r>
          </a:p>
          <a:p>
            <a:pPr marL="0" indent="0">
              <a:spcBef>
                <a:spcPts val="0"/>
              </a:spcBef>
              <a:buClr>
                <a:schemeClr val="accent1">
                  <a:tint val="60000"/>
                </a:schemeClr>
              </a:buClr>
              <a:buNone/>
              <a:defRPr/>
            </a:pPr>
            <a:endParaRPr lang="en-US" sz="2000" dirty="0"/>
          </a:p>
          <a:p>
            <a:pPr marL="274320" indent="-274320">
              <a:spcBef>
                <a:spcPts val="0"/>
              </a:spcBef>
              <a:buFont typeface="Wingdings 2"/>
              <a:buChar char=""/>
              <a:defRPr/>
            </a:pPr>
            <a:r>
              <a:rPr lang="en-US" sz="2000" dirty="0"/>
              <a:t>If other agencies deny the request, go back to RCOC with the denial letters and make your request again. </a:t>
            </a:r>
          </a:p>
        </p:txBody>
      </p:sp>
    </p:spTree>
    <p:extLst>
      <p:ext uri="{BB962C8B-B14F-4D97-AF65-F5344CB8AC3E}">
        <p14:creationId xmlns:p14="http://schemas.microsoft.com/office/powerpoint/2010/main" val="4237228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F6AB672-ACF0-4154-AAAC-1D96508079CD}"/>
              </a:ext>
            </a:extLst>
          </p:cNvPr>
          <p:cNvSpPr>
            <a:spLocks noGrp="1"/>
          </p:cNvSpPr>
          <p:nvPr>
            <p:ph type="title"/>
          </p:nvPr>
        </p:nvSpPr>
        <p:spPr>
          <a:xfrm>
            <a:off x="686834" y="1153572"/>
            <a:ext cx="3200400" cy="4461163"/>
          </a:xfrm>
        </p:spPr>
        <p:txBody>
          <a:bodyPr>
            <a:normAutofit/>
          </a:bodyPr>
          <a:lstStyle/>
          <a:p>
            <a:r>
              <a:rPr lang="en-US">
                <a:solidFill>
                  <a:srgbClr val="FFFFFF"/>
                </a:solidFill>
              </a:rPr>
              <a:t>Things to Remember</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3B66A52D-BC52-4C7F-968B-EEDF8A494B4E}"/>
              </a:ext>
            </a:extLst>
          </p:cNvPr>
          <p:cNvSpPr>
            <a:spLocks noGrp="1"/>
          </p:cNvSpPr>
          <p:nvPr>
            <p:ph idx="1"/>
          </p:nvPr>
        </p:nvSpPr>
        <p:spPr>
          <a:xfrm>
            <a:off x="4286250" y="591344"/>
            <a:ext cx="7347585" cy="5585619"/>
          </a:xfrm>
        </p:spPr>
        <p:txBody>
          <a:bodyPr anchor="ctr">
            <a:normAutofit/>
          </a:bodyPr>
          <a:lstStyle/>
          <a:p>
            <a:pPr marL="365760" indent="-283464">
              <a:spcBef>
                <a:spcPts val="370"/>
              </a:spcBef>
              <a:spcAft>
                <a:spcPts val="600"/>
              </a:spcAft>
              <a:buFont typeface="Wingdings 2"/>
              <a:buChar char=""/>
              <a:defRPr/>
            </a:pPr>
            <a:r>
              <a:rPr lang="en-US" sz="2400" dirty="0"/>
              <a:t>The information provided at the IPP dictates what services and supports the individual is eligible to receive (WIC §4512(b))</a:t>
            </a:r>
          </a:p>
          <a:p>
            <a:pPr marL="640080" lvl="1" indent="-237744">
              <a:spcBef>
                <a:spcPts val="370"/>
              </a:spcBef>
              <a:spcAft>
                <a:spcPts val="600"/>
              </a:spcAft>
              <a:buFont typeface="Verdana"/>
              <a:buChar char="◦"/>
              <a:defRPr/>
            </a:pPr>
            <a:r>
              <a:rPr lang="en-US" dirty="0"/>
              <a:t>The regional center will fund for which agency/service to help accomplish goal</a:t>
            </a:r>
          </a:p>
          <a:p>
            <a:pPr marL="640080" lvl="1" indent="-237744">
              <a:spcBef>
                <a:spcPts val="370"/>
              </a:spcBef>
              <a:spcAft>
                <a:spcPts val="600"/>
              </a:spcAft>
              <a:buFont typeface="Verdana"/>
              <a:buChar char="◦"/>
              <a:defRPr/>
            </a:pPr>
            <a:r>
              <a:rPr lang="en-US" dirty="0"/>
              <a:t>Ensure the plans are consistent in accomplishing goal</a:t>
            </a:r>
          </a:p>
          <a:p>
            <a:pPr marL="365760" indent="-283464">
              <a:spcBef>
                <a:spcPts val="370"/>
              </a:spcBef>
              <a:spcAft>
                <a:spcPts val="600"/>
              </a:spcAft>
              <a:buFont typeface="Wingdings 2"/>
              <a:buChar char=""/>
              <a:defRPr/>
            </a:pPr>
            <a:r>
              <a:rPr lang="en-US" sz="2400" dirty="0"/>
              <a:t>The Regional Center funded service must be necessary to accomplish an identified goal. (WIC 4512(b))</a:t>
            </a:r>
          </a:p>
          <a:p>
            <a:pPr marL="365760" indent="-283464">
              <a:spcBef>
                <a:spcPts val="370"/>
              </a:spcBef>
              <a:spcAft>
                <a:spcPts val="600"/>
              </a:spcAft>
              <a:buFont typeface="Wingdings 2"/>
              <a:buChar char=""/>
              <a:defRPr/>
            </a:pPr>
            <a:r>
              <a:rPr lang="en-US" sz="2400" dirty="0"/>
              <a:t>And, continued funding for that service is dependent upon reasonable progress being made toward the objectives (WIC §4648(a)(6-7)</a:t>
            </a:r>
          </a:p>
          <a:p>
            <a:pPr marL="365760" indent="-283464">
              <a:spcBef>
                <a:spcPts val="370"/>
              </a:spcBef>
              <a:spcAft>
                <a:spcPts val="600"/>
              </a:spcAft>
              <a:defRPr/>
            </a:pPr>
            <a:r>
              <a:rPr lang="en-US" sz="2400" dirty="0"/>
              <a:t>You can tape record the IPP meeting - provide 24 hours written notice     (WIC §4646.6)</a:t>
            </a:r>
            <a:endParaRPr lang="en-US" sz="2400" baseline="30000" dirty="0"/>
          </a:p>
          <a:p>
            <a:endParaRPr lang="en-US" sz="1500" dirty="0"/>
          </a:p>
        </p:txBody>
      </p:sp>
    </p:spTree>
    <p:extLst>
      <p:ext uri="{BB962C8B-B14F-4D97-AF65-F5344CB8AC3E}">
        <p14:creationId xmlns:p14="http://schemas.microsoft.com/office/powerpoint/2010/main" val="11085605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4E03EAD-E236-4B7C-ADED-61C5EFC171B3}"/>
              </a:ext>
            </a:extLst>
          </p:cNvPr>
          <p:cNvSpPr>
            <a:spLocks noGrp="1"/>
          </p:cNvSpPr>
          <p:nvPr>
            <p:ph type="title"/>
          </p:nvPr>
        </p:nvSpPr>
        <p:spPr>
          <a:xfrm>
            <a:off x="838200" y="365125"/>
            <a:ext cx="10515600" cy="1325563"/>
          </a:xfrm>
        </p:spPr>
        <p:txBody>
          <a:bodyPr>
            <a:normAutofit/>
          </a:bodyPr>
          <a:lstStyle/>
          <a:p>
            <a:r>
              <a:rPr lang="en-US" sz="5400"/>
              <a:t>Things to Remember</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8401D6D3-E615-4C5B-B1F4-E839CDA4A20A}"/>
              </a:ext>
            </a:extLst>
          </p:cNvPr>
          <p:cNvSpPr>
            <a:spLocks noGrp="1"/>
          </p:cNvSpPr>
          <p:nvPr>
            <p:ph idx="1"/>
          </p:nvPr>
        </p:nvSpPr>
        <p:spPr>
          <a:xfrm>
            <a:off x="838200" y="1929384"/>
            <a:ext cx="10515600" cy="4251960"/>
          </a:xfrm>
        </p:spPr>
        <p:txBody>
          <a:bodyPr>
            <a:normAutofit/>
          </a:bodyPr>
          <a:lstStyle/>
          <a:p>
            <a:pPr marL="365760" indent="-283464">
              <a:spcBef>
                <a:spcPts val="370"/>
              </a:spcBef>
              <a:spcAft>
                <a:spcPts val="600"/>
              </a:spcAft>
              <a:buFont typeface="Wingdings 2"/>
              <a:buChar char=""/>
              <a:defRPr/>
            </a:pPr>
            <a:r>
              <a:rPr lang="en-US" sz="2400" dirty="0"/>
              <a:t>Every service and support should be listed on the IPP, including those obtained by generic resources. </a:t>
            </a:r>
          </a:p>
          <a:p>
            <a:pPr marL="365760" indent="-283464">
              <a:spcBef>
                <a:spcPts val="370"/>
              </a:spcBef>
              <a:spcAft>
                <a:spcPts val="600"/>
              </a:spcAft>
              <a:buFont typeface="Wingdings 2"/>
              <a:buChar char=""/>
              <a:defRPr/>
            </a:pPr>
            <a:r>
              <a:rPr lang="en-US" sz="2400" dirty="0"/>
              <a:t>If there is any service or support you need/want, even those from other agencies, ask your service coordinator to include it in the IPP, as a service/support you are trying to secure.</a:t>
            </a:r>
          </a:p>
          <a:p>
            <a:pPr marL="365760" indent="-283464">
              <a:spcBef>
                <a:spcPts val="370"/>
              </a:spcBef>
              <a:spcAft>
                <a:spcPts val="600"/>
              </a:spcAft>
              <a:buFont typeface="Wingdings" pitchFamily="2" charset="2"/>
              <a:buChar char="«"/>
              <a:defRPr/>
            </a:pPr>
            <a:r>
              <a:rPr lang="en-US" sz="2400" dirty="0">
                <a:sym typeface="Wingdings" pitchFamily="2" charset="2"/>
              </a:rPr>
              <a:t>If written in the IPP, the regional center must…</a:t>
            </a:r>
          </a:p>
          <a:p>
            <a:pPr marL="640080" lvl="1" indent="-237744">
              <a:spcBef>
                <a:spcPts val="370"/>
              </a:spcBef>
              <a:spcAft>
                <a:spcPts val="600"/>
              </a:spcAft>
              <a:buFont typeface="Verdana"/>
              <a:buChar char="◦"/>
              <a:defRPr/>
            </a:pPr>
            <a:r>
              <a:rPr lang="en-US" dirty="0">
                <a:sym typeface="Wingdings" pitchFamily="2" charset="2"/>
              </a:rPr>
              <a:t>Provide it themselves, or</a:t>
            </a:r>
          </a:p>
          <a:p>
            <a:pPr marL="640080" lvl="1" indent="-237744">
              <a:spcBef>
                <a:spcPts val="370"/>
              </a:spcBef>
              <a:spcAft>
                <a:spcPts val="600"/>
              </a:spcAft>
              <a:buFont typeface="Verdana"/>
              <a:buChar char="◦"/>
              <a:defRPr/>
            </a:pPr>
            <a:r>
              <a:rPr lang="en-US" dirty="0"/>
              <a:t>Advocate for you to get it (or continue receiving it) from another agency. </a:t>
            </a:r>
          </a:p>
          <a:p>
            <a:pPr marL="640080" lvl="1" indent="-237744">
              <a:spcBef>
                <a:spcPts val="370"/>
              </a:spcBef>
              <a:spcAft>
                <a:spcPts val="600"/>
              </a:spcAft>
              <a:buNone/>
              <a:defRPr/>
            </a:pPr>
            <a:r>
              <a:rPr lang="en-US" dirty="0"/>
              <a:t>*WIC §4648</a:t>
            </a:r>
          </a:p>
          <a:p>
            <a:endParaRPr lang="en-US" sz="2200" dirty="0"/>
          </a:p>
        </p:txBody>
      </p:sp>
    </p:spTree>
    <p:extLst>
      <p:ext uri="{BB962C8B-B14F-4D97-AF65-F5344CB8AC3E}">
        <p14:creationId xmlns:p14="http://schemas.microsoft.com/office/powerpoint/2010/main" val="23478549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EA9C5C79-A3C6-4CC5-80C2-615C5A1AD9F9}"/>
              </a:ext>
            </a:extLst>
          </p:cNvPr>
          <p:cNvSpPr>
            <a:spLocks noGrp="1"/>
          </p:cNvSpPr>
          <p:nvPr>
            <p:ph type="title"/>
          </p:nvPr>
        </p:nvSpPr>
        <p:spPr>
          <a:xfrm>
            <a:off x="838200" y="365125"/>
            <a:ext cx="10515600" cy="1325563"/>
          </a:xfrm>
        </p:spPr>
        <p:txBody>
          <a:bodyPr>
            <a:normAutofit/>
          </a:bodyPr>
          <a:lstStyle/>
          <a:p>
            <a:r>
              <a:rPr lang="en-US" dirty="0"/>
              <a:t>Things to Remember</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8F17D7A0-E0B8-41AE-93AA-97C645BCE913}"/>
              </a:ext>
            </a:extLst>
          </p:cNvPr>
          <p:cNvSpPr>
            <a:spLocks noGrp="1"/>
          </p:cNvSpPr>
          <p:nvPr>
            <p:ph idx="1"/>
          </p:nvPr>
        </p:nvSpPr>
        <p:spPr>
          <a:xfrm>
            <a:off x="838200" y="1825625"/>
            <a:ext cx="10515600" cy="4351338"/>
          </a:xfrm>
        </p:spPr>
        <p:txBody>
          <a:bodyPr>
            <a:normAutofit lnSpcReduction="10000"/>
          </a:bodyPr>
          <a:lstStyle/>
          <a:p>
            <a:r>
              <a:rPr lang="en-US" sz="2400" dirty="0"/>
              <a:t>“What types of services does the Regional Center offer?”</a:t>
            </a:r>
          </a:p>
          <a:p>
            <a:pPr lvl="1"/>
            <a:r>
              <a:rPr lang="en-US" dirty="0"/>
              <a:t>Each RC must post on their website a list of their vendored service providers, generally broken down by category/type of service</a:t>
            </a:r>
          </a:p>
          <a:p>
            <a:pPr marL="457200" lvl="1" indent="0">
              <a:buNone/>
            </a:pPr>
            <a:r>
              <a:rPr lang="en-US" sz="1600" i="1" dirty="0"/>
              <a:t>		RCOC: </a:t>
            </a:r>
            <a:r>
              <a:rPr lang="en-US" sz="1600" i="1" dirty="0">
                <a:hlinkClick r:id="rId3"/>
              </a:rPr>
              <a:t>https://www.rcocdd.com/vendor-resources/current-service-providers/</a:t>
            </a:r>
            <a:r>
              <a:rPr lang="en-US" sz="1600" i="1" dirty="0"/>
              <a:t> </a:t>
            </a:r>
          </a:p>
          <a:p>
            <a:pPr lvl="1"/>
            <a:r>
              <a:rPr lang="en-US" dirty="0"/>
              <a:t>Helpful to know who Regional Center vendors and for what service. </a:t>
            </a:r>
          </a:p>
          <a:p>
            <a:pPr lvl="1"/>
            <a:r>
              <a:rPr lang="en-US" dirty="0"/>
              <a:t>However, just because a service type is not listed in their vendor directory and/or POS Guidelines, does </a:t>
            </a:r>
            <a:r>
              <a:rPr lang="en-US" u="sng" dirty="0"/>
              <a:t>not</a:t>
            </a:r>
            <a:r>
              <a:rPr lang="en-US" dirty="0"/>
              <a:t> mean the RC can’t fund for it. </a:t>
            </a:r>
          </a:p>
          <a:p>
            <a:pPr lvl="1"/>
            <a:endParaRPr lang="en-US" dirty="0"/>
          </a:p>
          <a:p>
            <a:r>
              <a:rPr lang="en-US" sz="2400" dirty="0"/>
              <a:t>For all services, </a:t>
            </a:r>
          </a:p>
          <a:p>
            <a:pPr lvl="1"/>
            <a:r>
              <a:rPr lang="en-US" dirty="0"/>
              <a:t>You must establish the need for that service</a:t>
            </a:r>
          </a:p>
          <a:p>
            <a:pPr lvl="1"/>
            <a:r>
              <a:rPr lang="en-US" dirty="0"/>
              <a:t> The need must be related to your disability</a:t>
            </a:r>
          </a:p>
          <a:p>
            <a:pPr lvl="1"/>
            <a:r>
              <a:rPr lang="en-US" dirty="0"/>
              <a:t>You have exhausted generic resources</a:t>
            </a:r>
          </a:p>
        </p:txBody>
      </p:sp>
    </p:spTree>
    <p:extLst>
      <p:ext uri="{BB962C8B-B14F-4D97-AF65-F5344CB8AC3E}">
        <p14:creationId xmlns:p14="http://schemas.microsoft.com/office/powerpoint/2010/main" val="22450926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84ECDE7A-6944-466D-8FFE-149A29BA6B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5" name="Rectangle 14">
            <a:extLst>
              <a:ext uri="{FF2B5EF4-FFF2-40B4-BE49-F238E27FC236}">
                <a16:creationId xmlns:a16="http://schemas.microsoft.com/office/drawing/2014/main" id="{B3420082-9415-44EC-802E-C77D71D59C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12700">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7" name="Rectangle 16">
            <a:extLst>
              <a:ext uri="{FF2B5EF4-FFF2-40B4-BE49-F238E27FC236}">
                <a16:creationId xmlns:a16="http://schemas.microsoft.com/office/drawing/2014/main" id="{55A52C45-1FCB-4636-A80F-2849B8226C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9315861-9B68-4AF5-850D-546A723DFB5F}"/>
              </a:ext>
            </a:extLst>
          </p:cNvPr>
          <p:cNvSpPr>
            <a:spLocks noGrp="1"/>
          </p:cNvSpPr>
          <p:nvPr>
            <p:ph type="title"/>
          </p:nvPr>
        </p:nvSpPr>
        <p:spPr>
          <a:xfrm>
            <a:off x="1115568" y="548640"/>
            <a:ext cx="10168128" cy="1179576"/>
          </a:xfrm>
        </p:spPr>
        <p:txBody>
          <a:bodyPr>
            <a:normAutofit/>
          </a:bodyPr>
          <a:lstStyle/>
          <a:p>
            <a:r>
              <a:rPr lang="en-US" sz="4000"/>
              <a:t>New(er) Regional Center delivery methods</a:t>
            </a:r>
          </a:p>
        </p:txBody>
      </p:sp>
      <p:sp>
        <p:nvSpPr>
          <p:cNvPr id="19" name="Rectangle 18">
            <a:extLst>
              <a:ext uri="{FF2B5EF4-FFF2-40B4-BE49-F238E27FC236}">
                <a16:creationId xmlns:a16="http://schemas.microsoft.com/office/drawing/2014/main" id="{768EB4DD-3704-43AD-92B3-C4E0C6EA92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70799"/>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Content Placeholder 3">
            <a:extLst>
              <a:ext uri="{FF2B5EF4-FFF2-40B4-BE49-F238E27FC236}">
                <a16:creationId xmlns:a16="http://schemas.microsoft.com/office/drawing/2014/main" id="{0A5D1E68-BFB2-4D90-9CEA-C5BDC1B03150}"/>
              </a:ext>
            </a:extLst>
          </p:cNvPr>
          <p:cNvPicPr>
            <a:picLocks noChangeAspect="1"/>
          </p:cNvPicPr>
          <p:nvPr/>
        </p:nvPicPr>
        <p:blipFill rotWithShape="1">
          <a:blip r:embed="rId3"/>
          <a:srcRect l="304" r="9000" b="1"/>
          <a:stretch/>
        </p:blipFill>
        <p:spPr>
          <a:xfrm>
            <a:off x="908304" y="2478024"/>
            <a:ext cx="6009855" cy="3694176"/>
          </a:xfrm>
          <a:prstGeom prst="rect">
            <a:avLst/>
          </a:prstGeom>
        </p:spPr>
      </p:pic>
      <p:sp>
        <p:nvSpPr>
          <p:cNvPr id="8" name="Content Placeholder 7">
            <a:extLst>
              <a:ext uri="{FF2B5EF4-FFF2-40B4-BE49-F238E27FC236}">
                <a16:creationId xmlns:a16="http://schemas.microsoft.com/office/drawing/2014/main" id="{5229C054-4832-B16E-BB74-D14E10A92362}"/>
              </a:ext>
            </a:extLst>
          </p:cNvPr>
          <p:cNvSpPr>
            <a:spLocks noGrp="1"/>
          </p:cNvSpPr>
          <p:nvPr>
            <p:ph idx="1"/>
          </p:nvPr>
        </p:nvSpPr>
        <p:spPr>
          <a:xfrm>
            <a:off x="7411453" y="1647825"/>
            <a:ext cx="3872243" cy="4829175"/>
          </a:xfrm>
        </p:spPr>
        <p:txBody>
          <a:bodyPr anchor="ctr">
            <a:normAutofit fontScale="92500" lnSpcReduction="10000"/>
          </a:bodyPr>
          <a:lstStyle/>
          <a:p>
            <a:r>
              <a:rPr lang="en-US" sz="2000" dirty="0"/>
              <a:t>Traditional Model - all of your services are through vendored providers. Vendored providers have a contract with your regional center to provide services.</a:t>
            </a:r>
          </a:p>
          <a:p>
            <a:r>
              <a:rPr lang="en-US" sz="2000" dirty="0"/>
              <a:t>Participant Directed Services - </a:t>
            </a:r>
            <a:r>
              <a:rPr lang="en-US" sz="2000" spc="-10" dirty="0">
                <a:latin typeface="Calibri" panose="020F0502020204030204" pitchFamily="34" charset="0"/>
                <a:ea typeface="Calibri" panose="020F0502020204030204" pitchFamily="34" charset="0"/>
              </a:rPr>
              <a:t>mix</a:t>
            </a:r>
            <a:r>
              <a:rPr lang="en-US" sz="2000" spc="-20" dirty="0">
                <a:latin typeface="Calibri" panose="020F0502020204030204" pitchFamily="34" charset="0"/>
                <a:ea typeface="Calibri" panose="020F0502020204030204" pitchFamily="34" charset="0"/>
              </a:rPr>
              <a:t> </a:t>
            </a:r>
            <a:r>
              <a:rPr lang="en-US" sz="2000" spc="-10" dirty="0">
                <a:latin typeface="Calibri" panose="020F0502020204030204" pitchFamily="34" charset="0"/>
                <a:ea typeface="Calibri" panose="020F0502020204030204" pitchFamily="34" charset="0"/>
              </a:rPr>
              <a:t>of</a:t>
            </a:r>
            <a:r>
              <a:rPr lang="en-US" sz="2000" spc="-25" dirty="0">
                <a:latin typeface="Calibri" panose="020F0502020204030204" pitchFamily="34" charset="0"/>
                <a:ea typeface="Calibri" panose="020F0502020204030204" pitchFamily="34" charset="0"/>
              </a:rPr>
              <a:t> </a:t>
            </a:r>
            <a:r>
              <a:rPr lang="en-US" sz="2000" spc="-10" dirty="0">
                <a:latin typeface="Calibri" panose="020F0502020204030204" pitchFamily="34" charset="0"/>
                <a:ea typeface="Calibri" panose="020F0502020204030204" pitchFamily="34" charset="0"/>
              </a:rPr>
              <a:t>self-directed</a:t>
            </a:r>
            <a:r>
              <a:rPr lang="en-US" sz="2000" spc="-35" dirty="0">
                <a:latin typeface="Calibri" panose="020F0502020204030204" pitchFamily="34" charset="0"/>
                <a:ea typeface="Calibri" panose="020F0502020204030204" pitchFamily="34" charset="0"/>
              </a:rPr>
              <a:t> </a:t>
            </a:r>
            <a:r>
              <a:rPr lang="en-US" sz="2000" spc="-10" dirty="0">
                <a:latin typeface="Calibri" panose="020F0502020204030204" pitchFamily="34" charset="0"/>
                <a:ea typeface="Calibri" panose="020F0502020204030204" pitchFamily="34" charset="0"/>
              </a:rPr>
              <a:t>and</a:t>
            </a:r>
            <a:r>
              <a:rPr lang="en-US" sz="2000" spc="-30" dirty="0">
                <a:latin typeface="Calibri" panose="020F0502020204030204" pitchFamily="34" charset="0"/>
                <a:ea typeface="Calibri" panose="020F0502020204030204" pitchFamily="34" charset="0"/>
              </a:rPr>
              <a:t> </a:t>
            </a:r>
            <a:r>
              <a:rPr lang="en-US" sz="2000" spc="-10" dirty="0">
                <a:latin typeface="Calibri" panose="020F0502020204030204" pitchFamily="34" charset="0"/>
                <a:ea typeface="Calibri" panose="020F0502020204030204" pitchFamily="34" charset="0"/>
              </a:rPr>
              <a:t>traditional</a:t>
            </a:r>
            <a:r>
              <a:rPr lang="en-US" sz="2000" dirty="0">
                <a:latin typeface="Calibri" panose="020F0502020204030204" pitchFamily="34" charset="0"/>
                <a:ea typeface="Calibri" panose="020F0502020204030204" pitchFamily="34" charset="0"/>
              </a:rPr>
              <a:t> </a:t>
            </a:r>
            <a:r>
              <a:rPr lang="en-US" sz="2000" spc="-10" dirty="0">
                <a:latin typeface="Calibri" panose="020F0502020204030204" pitchFamily="34" charset="0"/>
                <a:ea typeface="Calibri" panose="020F0502020204030204" pitchFamily="34" charset="0"/>
              </a:rPr>
              <a:t>services.</a:t>
            </a:r>
            <a:r>
              <a:rPr lang="en-US" sz="2000" spc="-15" dirty="0">
                <a:latin typeface="Calibri" panose="020F0502020204030204" pitchFamily="34" charset="0"/>
                <a:ea typeface="Calibri" panose="020F0502020204030204" pitchFamily="34" charset="0"/>
              </a:rPr>
              <a:t> </a:t>
            </a:r>
            <a:r>
              <a:rPr lang="en-US" sz="2000" spc="-10" dirty="0">
                <a:latin typeface="Calibri" panose="020F0502020204030204" pitchFamily="34" charset="0"/>
                <a:ea typeface="Calibri" panose="020F0502020204030204" pitchFamily="34" charset="0"/>
              </a:rPr>
              <a:t>Participant-Directed</a:t>
            </a:r>
            <a:r>
              <a:rPr lang="en-US" sz="2000" spc="-25" dirty="0">
                <a:latin typeface="Calibri" panose="020F0502020204030204" pitchFamily="34" charset="0"/>
                <a:ea typeface="Calibri" panose="020F0502020204030204" pitchFamily="34" charset="0"/>
              </a:rPr>
              <a:t> </a:t>
            </a:r>
            <a:r>
              <a:rPr lang="en-US" sz="2000" spc="-10" dirty="0">
                <a:latin typeface="Calibri" panose="020F0502020204030204" pitchFamily="34" charset="0"/>
                <a:ea typeface="Calibri" panose="020F0502020204030204" pitchFamily="34" charset="0"/>
              </a:rPr>
              <a:t>Services allows you</a:t>
            </a:r>
            <a:r>
              <a:rPr lang="en-US" sz="2000" spc="-25" dirty="0">
                <a:latin typeface="Calibri" panose="020F0502020204030204" pitchFamily="34" charset="0"/>
                <a:ea typeface="Calibri" panose="020F0502020204030204" pitchFamily="34" charset="0"/>
              </a:rPr>
              <a:t> </a:t>
            </a:r>
            <a:r>
              <a:rPr lang="en-US" sz="2000" spc="-10" dirty="0">
                <a:latin typeface="Calibri" panose="020F0502020204030204" pitchFamily="34" charset="0"/>
                <a:ea typeface="Calibri" panose="020F0502020204030204" pitchFamily="34" charset="0"/>
              </a:rPr>
              <a:t>to use</a:t>
            </a:r>
            <a:r>
              <a:rPr lang="en-US" sz="2000" spc="-15" dirty="0">
                <a:latin typeface="Calibri" panose="020F0502020204030204" pitchFamily="34" charset="0"/>
                <a:ea typeface="Calibri" panose="020F0502020204030204" pitchFamily="34" charset="0"/>
              </a:rPr>
              <a:t> </a:t>
            </a:r>
            <a:r>
              <a:rPr lang="en-US" sz="2000" spc="-10" dirty="0">
                <a:latin typeface="Calibri" panose="020F0502020204030204" pitchFamily="34" charset="0"/>
                <a:ea typeface="Calibri" panose="020F0502020204030204" pitchFamily="34" charset="0"/>
              </a:rPr>
              <a:t>vendored</a:t>
            </a:r>
            <a:r>
              <a:rPr lang="en-US" sz="2000" spc="-25" dirty="0">
                <a:latin typeface="Calibri" panose="020F0502020204030204" pitchFamily="34" charset="0"/>
                <a:ea typeface="Calibri" panose="020F0502020204030204" pitchFamily="34" charset="0"/>
              </a:rPr>
              <a:t> </a:t>
            </a:r>
            <a:r>
              <a:rPr lang="en-US" sz="2000" spc="-10" dirty="0">
                <a:latin typeface="Calibri" panose="020F0502020204030204" pitchFamily="34" charset="0"/>
                <a:ea typeface="Calibri" panose="020F0502020204030204" pitchFamily="34" charset="0"/>
              </a:rPr>
              <a:t>services and</a:t>
            </a:r>
            <a:r>
              <a:rPr lang="en-US" sz="2000" spc="-25" dirty="0">
                <a:latin typeface="Calibri" panose="020F0502020204030204" pitchFamily="34" charset="0"/>
                <a:ea typeface="Calibri" panose="020F0502020204030204" pitchFamily="34" charset="0"/>
              </a:rPr>
              <a:t> </a:t>
            </a:r>
            <a:r>
              <a:rPr lang="en-US" sz="2000" spc="-10" dirty="0">
                <a:latin typeface="Calibri" panose="020F0502020204030204" pitchFamily="34" charset="0"/>
                <a:ea typeface="Calibri" panose="020F0502020204030204" pitchFamily="34" charset="0"/>
              </a:rPr>
              <a:t>some </a:t>
            </a:r>
            <a:r>
              <a:rPr lang="en-US" sz="2000" dirty="0">
                <a:latin typeface="Calibri" panose="020F0502020204030204" pitchFamily="34" charset="0"/>
                <a:ea typeface="Calibri" panose="020F0502020204030204" pitchFamily="34" charset="0"/>
              </a:rPr>
              <a:t>non-vendored services to meet your needs in the IPP. </a:t>
            </a:r>
          </a:p>
          <a:p>
            <a:r>
              <a:rPr lang="en-US" sz="2000" dirty="0">
                <a:latin typeface="Calibri" panose="020F0502020204030204" pitchFamily="34" charset="0"/>
              </a:rPr>
              <a:t>Self-Determination Program (SDP) - </a:t>
            </a:r>
            <a:r>
              <a:rPr lang="en-US" sz="2000" dirty="0"/>
              <a:t>the participant has both budget authority through their individual budget and spending plan and employer authority through being able to hire both vendored and non-vendored service providers.</a:t>
            </a:r>
          </a:p>
        </p:txBody>
      </p:sp>
    </p:spTree>
    <p:extLst>
      <p:ext uri="{BB962C8B-B14F-4D97-AF65-F5344CB8AC3E}">
        <p14:creationId xmlns:p14="http://schemas.microsoft.com/office/powerpoint/2010/main" val="584068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934F1179-B481-4F9E-BCA3-AFB972070F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Triangle 8">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9733DA6-5C22-7041-F474-6A17978418E6}"/>
              </a:ext>
            </a:extLst>
          </p:cNvPr>
          <p:cNvSpPr>
            <a:spLocks noGrp="1"/>
          </p:cNvSpPr>
          <p:nvPr>
            <p:ph type="title"/>
          </p:nvPr>
        </p:nvSpPr>
        <p:spPr>
          <a:xfrm>
            <a:off x="1285241" y="1008993"/>
            <a:ext cx="9231410" cy="3542045"/>
          </a:xfrm>
        </p:spPr>
        <p:txBody>
          <a:bodyPr vert="horz" lIns="91440" tIns="45720" rIns="91440" bIns="45720" rtlCol="0" anchor="b">
            <a:normAutofit/>
          </a:bodyPr>
          <a:lstStyle/>
          <a:p>
            <a:r>
              <a:rPr lang="en-US" sz="8100" kern="1200" dirty="0">
                <a:solidFill>
                  <a:schemeClr val="tx1"/>
                </a:solidFill>
                <a:latin typeface="+mj-lt"/>
                <a:ea typeface="+mj-ea"/>
                <a:cs typeface="+mj-cs"/>
              </a:rPr>
              <a:t>Standardized IPP Template </a:t>
            </a:r>
            <a:br>
              <a:rPr lang="en-US" sz="8100" kern="1200" dirty="0">
                <a:solidFill>
                  <a:schemeClr val="tx1"/>
                </a:solidFill>
                <a:latin typeface="+mj-lt"/>
                <a:ea typeface="+mj-ea"/>
                <a:cs typeface="+mj-cs"/>
              </a:rPr>
            </a:br>
            <a:r>
              <a:rPr lang="en-US" sz="8100" kern="1200" dirty="0">
                <a:solidFill>
                  <a:schemeClr val="tx1"/>
                </a:solidFill>
                <a:latin typeface="+mj-lt"/>
                <a:ea typeface="+mj-ea"/>
                <a:cs typeface="+mj-cs"/>
              </a:rPr>
              <a:t>January 2025</a:t>
            </a:r>
          </a:p>
        </p:txBody>
      </p:sp>
    </p:spTree>
    <p:extLst>
      <p:ext uri="{BB962C8B-B14F-4D97-AF65-F5344CB8AC3E}">
        <p14:creationId xmlns:p14="http://schemas.microsoft.com/office/powerpoint/2010/main" val="1444647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325163" y="343162"/>
            <a:ext cx="7866836" cy="923330"/>
          </a:xfrm>
          <a:prstGeom prst="rect">
            <a:avLst/>
          </a:prstGeom>
          <a:noFill/>
        </p:spPr>
        <p:txBody>
          <a:bodyPr wrap="square" rtlCol="0" anchor="ctr">
            <a:spAutoFit/>
          </a:bodyPr>
          <a:lstStyle/>
          <a:p>
            <a:r>
              <a:rPr lang="en-US" altLang="ko-KR" sz="5400" dirty="0">
                <a:solidFill>
                  <a:schemeClr val="bg1"/>
                </a:solidFill>
                <a:cs typeface="Arial" pitchFamily="34" charset="0"/>
              </a:rPr>
              <a:t>Agenda</a:t>
            </a:r>
            <a:endParaRPr lang="ko-KR" altLang="en-US" sz="5400" dirty="0">
              <a:solidFill>
                <a:schemeClr val="bg1"/>
              </a:solidFill>
              <a:cs typeface="Arial" pitchFamily="34" charset="0"/>
            </a:endParaRPr>
          </a:p>
        </p:txBody>
      </p:sp>
      <p:grpSp>
        <p:nvGrpSpPr>
          <p:cNvPr id="3" name="Group 2"/>
          <p:cNvGrpSpPr/>
          <p:nvPr/>
        </p:nvGrpSpPr>
        <p:grpSpPr>
          <a:xfrm>
            <a:off x="5009208" y="1719962"/>
            <a:ext cx="5794001" cy="790507"/>
            <a:chOff x="4745820" y="1482096"/>
            <a:chExt cx="5794001" cy="790507"/>
          </a:xfrm>
        </p:grpSpPr>
        <p:sp>
          <p:nvSpPr>
            <p:cNvPr id="9" name="TextBox 8"/>
            <p:cNvSpPr txBox="1"/>
            <p:nvPr/>
          </p:nvSpPr>
          <p:spPr>
            <a:xfrm>
              <a:off x="6032129" y="1482096"/>
              <a:ext cx="4507692" cy="646331"/>
            </a:xfrm>
            <a:prstGeom prst="rect">
              <a:avLst/>
            </a:prstGeom>
            <a:noFill/>
          </p:spPr>
          <p:txBody>
            <a:bodyPr wrap="square" lIns="108000" rIns="108000" rtlCol="0">
              <a:spAutoFit/>
            </a:bodyPr>
            <a:lstStyle/>
            <a:p>
              <a:r>
                <a:rPr lang="en-US" altLang="ko-KR" b="1" dirty="0">
                  <a:solidFill>
                    <a:schemeClr val="bg1"/>
                  </a:solidFill>
                  <a:cs typeface="Arial" pitchFamily="34" charset="0"/>
                </a:rPr>
                <a:t>Lanterman Developmental Disabilities Services Act</a:t>
              </a:r>
              <a:endParaRPr lang="ko-KR" altLang="en-US" b="1" dirty="0">
                <a:solidFill>
                  <a:schemeClr val="bg1"/>
                </a:solidFill>
                <a:cs typeface="Arial" pitchFamily="34" charset="0"/>
              </a:endParaRPr>
            </a:p>
          </p:txBody>
        </p:sp>
        <p:grpSp>
          <p:nvGrpSpPr>
            <p:cNvPr id="5" name="Group 4"/>
            <p:cNvGrpSpPr/>
            <p:nvPr/>
          </p:nvGrpSpPr>
          <p:grpSpPr>
            <a:xfrm>
              <a:off x="4745820" y="1491808"/>
              <a:ext cx="958096" cy="780795"/>
              <a:chOff x="5324331" y="1449052"/>
              <a:chExt cx="958096" cy="780795"/>
            </a:xfrm>
          </p:grpSpPr>
          <p:sp>
            <p:nvSpPr>
              <p:cNvPr id="6" name="Oval 5"/>
              <p:cNvSpPr/>
              <p:nvPr/>
            </p:nvSpPr>
            <p:spPr>
              <a:xfrm>
                <a:off x="5412981" y="1449052"/>
                <a:ext cx="780795" cy="78079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 name="TextBox 6"/>
              <p:cNvSpPr txBox="1"/>
              <p:nvPr/>
            </p:nvSpPr>
            <p:spPr>
              <a:xfrm>
                <a:off x="5324331" y="1516285"/>
                <a:ext cx="958096" cy="646331"/>
              </a:xfrm>
              <a:prstGeom prst="rect">
                <a:avLst/>
              </a:prstGeom>
              <a:noFill/>
            </p:spPr>
            <p:txBody>
              <a:bodyPr wrap="square" lIns="108000" rIns="108000" rtlCol="0">
                <a:spAutoFit/>
              </a:bodyPr>
              <a:lstStyle/>
              <a:p>
                <a:pPr algn="ctr"/>
                <a:r>
                  <a:rPr lang="en-US" altLang="ko-KR" sz="3600" b="1" dirty="0">
                    <a:cs typeface="Arial" pitchFamily="34" charset="0"/>
                  </a:rPr>
                  <a:t>01</a:t>
                </a:r>
                <a:endParaRPr lang="ko-KR" altLang="en-US" sz="3600" b="1" dirty="0">
                  <a:cs typeface="Arial" pitchFamily="34" charset="0"/>
                </a:endParaRPr>
              </a:p>
            </p:txBody>
          </p:sp>
        </p:grpSp>
      </p:grpSp>
      <p:grpSp>
        <p:nvGrpSpPr>
          <p:cNvPr id="11" name="Group 10"/>
          <p:cNvGrpSpPr/>
          <p:nvPr/>
        </p:nvGrpSpPr>
        <p:grpSpPr>
          <a:xfrm>
            <a:off x="5025678" y="2961970"/>
            <a:ext cx="6400564" cy="780795"/>
            <a:chOff x="4745820" y="1491808"/>
            <a:chExt cx="5623332" cy="780795"/>
          </a:xfrm>
        </p:grpSpPr>
        <p:sp>
          <p:nvSpPr>
            <p:cNvPr id="17" name="TextBox 16"/>
            <p:cNvSpPr txBox="1"/>
            <p:nvPr/>
          </p:nvSpPr>
          <p:spPr>
            <a:xfrm>
              <a:off x="5861460" y="1513467"/>
              <a:ext cx="4507692" cy="369332"/>
            </a:xfrm>
            <a:prstGeom prst="rect">
              <a:avLst/>
            </a:prstGeom>
            <a:noFill/>
          </p:spPr>
          <p:txBody>
            <a:bodyPr wrap="square" lIns="108000" rIns="108000" rtlCol="0">
              <a:spAutoFit/>
            </a:bodyPr>
            <a:lstStyle/>
            <a:p>
              <a:r>
                <a:rPr lang="en-US" altLang="ko-KR" b="1" dirty="0">
                  <a:solidFill>
                    <a:schemeClr val="bg1"/>
                  </a:solidFill>
                  <a:cs typeface="Arial" pitchFamily="34" charset="0"/>
                </a:rPr>
                <a:t>Regional Center Services &amp; Supports	</a:t>
              </a:r>
              <a:endParaRPr lang="ko-KR" altLang="en-US" dirty="0">
                <a:solidFill>
                  <a:schemeClr val="bg1"/>
                </a:solidFill>
                <a:cs typeface="Arial" pitchFamily="34" charset="0"/>
              </a:endParaRPr>
            </a:p>
          </p:txBody>
        </p:sp>
        <p:grpSp>
          <p:nvGrpSpPr>
            <p:cNvPr id="13" name="Group 12"/>
            <p:cNvGrpSpPr/>
            <p:nvPr/>
          </p:nvGrpSpPr>
          <p:grpSpPr>
            <a:xfrm>
              <a:off x="4745820" y="1491808"/>
              <a:ext cx="958096" cy="780795"/>
              <a:chOff x="5324331" y="1449052"/>
              <a:chExt cx="958096" cy="780795"/>
            </a:xfrm>
          </p:grpSpPr>
          <p:sp>
            <p:nvSpPr>
              <p:cNvPr id="14" name="Oval 13"/>
              <p:cNvSpPr/>
              <p:nvPr/>
            </p:nvSpPr>
            <p:spPr>
              <a:xfrm>
                <a:off x="5412981" y="1449052"/>
                <a:ext cx="780795" cy="78079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5" name="TextBox 14"/>
              <p:cNvSpPr txBox="1"/>
              <p:nvPr/>
            </p:nvSpPr>
            <p:spPr>
              <a:xfrm>
                <a:off x="5324331" y="1516285"/>
                <a:ext cx="958096" cy="646331"/>
              </a:xfrm>
              <a:prstGeom prst="rect">
                <a:avLst/>
              </a:prstGeom>
              <a:noFill/>
            </p:spPr>
            <p:txBody>
              <a:bodyPr wrap="square" lIns="108000" rIns="108000" rtlCol="0">
                <a:spAutoFit/>
              </a:bodyPr>
              <a:lstStyle/>
              <a:p>
                <a:pPr algn="ctr"/>
                <a:r>
                  <a:rPr lang="en-US" altLang="ko-KR" sz="3600" b="1" dirty="0">
                    <a:cs typeface="Arial" pitchFamily="34" charset="0"/>
                  </a:rPr>
                  <a:t>02</a:t>
                </a:r>
                <a:endParaRPr lang="ko-KR" altLang="en-US" sz="3600" b="1" dirty="0">
                  <a:cs typeface="Arial" pitchFamily="34" charset="0"/>
                </a:endParaRPr>
              </a:p>
            </p:txBody>
          </p:sp>
        </p:grpSp>
      </p:grpSp>
      <p:grpSp>
        <p:nvGrpSpPr>
          <p:cNvPr id="18" name="Group 17"/>
          <p:cNvGrpSpPr/>
          <p:nvPr/>
        </p:nvGrpSpPr>
        <p:grpSpPr>
          <a:xfrm>
            <a:off x="5016284" y="4184554"/>
            <a:ext cx="5794001" cy="790507"/>
            <a:chOff x="4745820" y="1482096"/>
            <a:chExt cx="5794001" cy="790507"/>
          </a:xfrm>
        </p:grpSpPr>
        <p:sp>
          <p:nvSpPr>
            <p:cNvPr id="24" name="TextBox 23"/>
            <p:cNvSpPr txBox="1"/>
            <p:nvPr/>
          </p:nvSpPr>
          <p:spPr>
            <a:xfrm>
              <a:off x="6032129" y="1482096"/>
              <a:ext cx="4507692" cy="369332"/>
            </a:xfrm>
            <a:prstGeom prst="rect">
              <a:avLst/>
            </a:prstGeom>
            <a:noFill/>
          </p:spPr>
          <p:txBody>
            <a:bodyPr wrap="square" lIns="108000" rIns="108000" rtlCol="0">
              <a:spAutoFit/>
            </a:bodyPr>
            <a:lstStyle/>
            <a:p>
              <a:r>
                <a:rPr lang="en-US" altLang="ko-KR" b="1" dirty="0">
                  <a:solidFill>
                    <a:schemeClr val="bg1"/>
                  </a:solidFill>
                  <a:cs typeface="Arial" pitchFamily="34" charset="0"/>
                </a:rPr>
                <a:t>Living Options</a:t>
              </a:r>
              <a:endParaRPr lang="ko-KR" altLang="en-US" b="1" dirty="0">
                <a:solidFill>
                  <a:schemeClr val="bg1"/>
                </a:solidFill>
                <a:cs typeface="Arial" pitchFamily="34" charset="0"/>
              </a:endParaRPr>
            </a:p>
          </p:txBody>
        </p:sp>
        <p:grpSp>
          <p:nvGrpSpPr>
            <p:cNvPr id="20" name="Group 19"/>
            <p:cNvGrpSpPr/>
            <p:nvPr/>
          </p:nvGrpSpPr>
          <p:grpSpPr>
            <a:xfrm>
              <a:off x="4745820" y="1491808"/>
              <a:ext cx="958096" cy="780795"/>
              <a:chOff x="5324331" y="1449052"/>
              <a:chExt cx="958096" cy="780795"/>
            </a:xfrm>
          </p:grpSpPr>
          <p:sp>
            <p:nvSpPr>
              <p:cNvPr id="21" name="Oval 20"/>
              <p:cNvSpPr/>
              <p:nvPr/>
            </p:nvSpPr>
            <p:spPr>
              <a:xfrm>
                <a:off x="5412981" y="1449052"/>
                <a:ext cx="780795" cy="78079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TextBox 21"/>
              <p:cNvSpPr txBox="1"/>
              <p:nvPr/>
            </p:nvSpPr>
            <p:spPr>
              <a:xfrm>
                <a:off x="5324331" y="1516285"/>
                <a:ext cx="958096" cy="646331"/>
              </a:xfrm>
              <a:prstGeom prst="rect">
                <a:avLst/>
              </a:prstGeom>
              <a:noFill/>
            </p:spPr>
            <p:txBody>
              <a:bodyPr wrap="square" lIns="108000" rIns="108000" rtlCol="0">
                <a:spAutoFit/>
              </a:bodyPr>
              <a:lstStyle/>
              <a:p>
                <a:pPr algn="ctr"/>
                <a:r>
                  <a:rPr lang="en-US" altLang="ko-KR" sz="3600" b="1" dirty="0">
                    <a:cs typeface="Arial" pitchFamily="34" charset="0"/>
                  </a:rPr>
                  <a:t>03</a:t>
                </a:r>
                <a:endParaRPr lang="ko-KR" altLang="en-US" sz="3600" b="1" dirty="0">
                  <a:cs typeface="Arial" pitchFamily="34" charset="0"/>
                </a:endParaRPr>
              </a:p>
            </p:txBody>
          </p:sp>
        </p:grpSp>
      </p:grpSp>
      <p:grpSp>
        <p:nvGrpSpPr>
          <p:cNvPr id="25" name="Group 24"/>
          <p:cNvGrpSpPr/>
          <p:nvPr/>
        </p:nvGrpSpPr>
        <p:grpSpPr>
          <a:xfrm>
            <a:off x="5019822" y="5416849"/>
            <a:ext cx="5794001" cy="790507"/>
            <a:chOff x="4745820" y="1482096"/>
            <a:chExt cx="5794001" cy="790507"/>
          </a:xfrm>
        </p:grpSpPr>
        <p:grpSp>
          <p:nvGrpSpPr>
            <p:cNvPr id="26" name="Group 25"/>
            <p:cNvGrpSpPr/>
            <p:nvPr/>
          </p:nvGrpSpPr>
          <p:grpSpPr>
            <a:xfrm>
              <a:off x="6032129" y="1482096"/>
              <a:ext cx="4507692" cy="646331"/>
              <a:chOff x="6557475" y="1411926"/>
              <a:chExt cx="4507692" cy="646331"/>
            </a:xfrm>
          </p:grpSpPr>
          <p:sp>
            <p:nvSpPr>
              <p:cNvPr id="30" name="TextBox 29"/>
              <p:cNvSpPr txBox="1"/>
              <p:nvPr/>
            </p:nvSpPr>
            <p:spPr>
              <a:xfrm>
                <a:off x="6557475" y="1750480"/>
                <a:ext cx="4507692" cy="276999"/>
              </a:xfrm>
              <a:prstGeom prst="rect">
                <a:avLst/>
              </a:prstGeom>
              <a:noFill/>
            </p:spPr>
            <p:txBody>
              <a:bodyPr wrap="square" rtlCol="0">
                <a:spAutoFit/>
              </a:bodyPr>
              <a:lstStyle/>
              <a:p>
                <a:endParaRPr lang="en-US" altLang="ko-KR" sz="1200" dirty="0">
                  <a:solidFill>
                    <a:schemeClr val="bg1"/>
                  </a:solidFill>
                  <a:cs typeface="Arial" pitchFamily="34" charset="0"/>
                </a:endParaRPr>
              </a:p>
            </p:txBody>
          </p:sp>
          <p:sp>
            <p:nvSpPr>
              <p:cNvPr id="31" name="TextBox 30"/>
              <p:cNvSpPr txBox="1"/>
              <p:nvPr/>
            </p:nvSpPr>
            <p:spPr>
              <a:xfrm>
                <a:off x="6557475" y="1411926"/>
                <a:ext cx="4507692" cy="646331"/>
              </a:xfrm>
              <a:prstGeom prst="rect">
                <a:avLst/>
              </a:prstGeom>
              <a:noFill/>
            </p:spPr>
            <p:txBody>
              <a:bodyPr wrap="square" lIns="108000" rIns="108000" rtlCol="0">
                <a:spAutoFit/>
              </a:bodyPr>
              <a:lstStyle/>
              <a:p>
                <a:r>
                  <a:rPr lang="en-US" altLang="ko-KR" b="1" dirty="0">
                    <a:solidFill>
                      <a:schemeClr val="bg1"/>
                    </a:solidFill>
                    <a:cs typeface="Arial" pitchFamily="34" charset="0"/>
                  </a:rPr>
                  <a:t>Person Centered Planning/Individual Program Plan</a:t>
                </a:r>
                <a:endParaRPr lang="ko-KR" altLang="en-US" b="1" dirty="0">
                  <a:solidFill>
                    <a:schemeClr val="bg1"/>
                  </a:solidFill>
                  <a:cs typeface="Arial" pitchFamily="34" charset="0"/>
                </a:endParaRPr>
              </a:p>
            </p:txBody>
          </p:sp>
        </p:grpSp>
        <p:grpSp>
          <p:nvGrpSpPr>
            <p:cNvPr id="27" name="Group 26"/>
            <p:cNvGrpSpPr/>
            <p:nvPr/>
          </p:nvGrpSpPr>
          <p:grpSpPr>
            <a:xfrm>
              <a:off x="4745820" y="1491808"/>
              <a:ext cx="958096" cy="780795"/>
              <a:chOff x="5324331" y="1449052"/>
              <a:chExt cx="958096" cy="780795"/>
            </a:xfrm>
          </p:grpSpPr>
          <p:sp>
            <p:nvSpPr>
              <p:cNvPr id="28" name="Oval 27"/>
              <p:cNvSpPr/>
              <p:nvPr/>
            </p:nvSpPr>
            <p:spPr>
              <a:xfrm>
                <a:off x="5412981" y="1449052"/>
                <a:ext cx="780795" cy="78079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9" name="TextBox 28"/>
              <p:cNvSpPr txBox="1"/>
              <p:nvPr/>
            </p:nvSpPr>
            <p:spPr>
              <a:xfrm>
                <a:off x="5324331" y="1516285"/>
                <a:ext cx="958096" cy="646331"/>
              </a:xfrm>
              <a:prstGeom prst="rect">
                <a:avLst/>
              </a:prstGeom>
              <a:noFill/>
            </p:spPr>
            <p:txBody>
              <a:bodyPr wrap="square" lIns="108000" rIns="108000" rtlCol="0">
                <a:spAutoFit/>
              </a:bodyPr>
              <a:lstStyle/>
              <a:p>
                <a:pPr algn="ctr"/>
                <a:r>
                  <a:rPr lang="en-US" altLang="ko-KR" sz="3600" b="1" dirty="0">
                    <a:cs typeface="Arial" pitchFamily="34" charset="0"/>
                  </a:rPr>
                  <a:t>04</a:t>
                </a:r>
                <a:endParaRPr lang="ko-KR" altLang="en-US" sz="3600" b="1" dirty="0">
                  <a:cs typeface="Arial" pitchFamily="34" charset="0"/>
                </a:endParaRPr>
              </a:p>
            </p:txBody>
          </p:sp>
        </p:grpSp>
      </p:grpSp>
    </p:spTree>
    <p:extLst>
      <p:ext uri="{BB962C8B-B14F-4D97-AF65-F5344CB8AC3E}">
        <p14:creationId xmlns:p14="http://schemas.microsoft.com/office/powerpoint/2010/main" val="40333848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2CBE1E8-99B6-F045-35B6-A020CD74BA76}"/>
              </a:ext>
            </a:extLst>
          </p:cNvPr>
          <p:cNvSpPr>
            <a:spLocks noGrp="1"/>
          </p:cNvSpPr>
          <p:nvPr>
            <p:ph idx="4294967295"/>
          </p:nvPr>
        </p:nvSpPr>
        <p:spPr>
          <a:xfrm>
            <a:off x="1185863" y="719931"/>
            <a:ext cx="10167937" cy="5418138"/>
          </a:xfrm>
        </p:spPr>
        <p:txBody>
          <a:bodyPr>
            <a:normAutofit/>
          </a:bodyPr>
          <a:lstStyle/>
          <a:p>
            <a:pPr marL="0" marR="0" indent="0">
              <a:spcBef>
                <a:spcPts val="0"/>
              </a:spcBef>
              <a:spcAft>
                <a:spcPts val="0"/>
              </a:spcAft>
              <a:buNone/>
            </a:pPr>
            <a:r>
              <a:rPr lang="en-US" sz="2400" dirty="0">
                <a:effectLst/>
                <a:latin typeface="Century Gothic" panose="020B0502020202020204" pitchFamily="34" charset="0"/>
                <a:ea typeface="Calibri" panose="020F0502020204030204" pitchFamily="34" charset="0"/>
              </a:rPr>
              <a:t>All regional centers will implement and use this new template starting January 1, 2025. </a:t>
            </a:r>
            <a:endParaRPr lang="en-US" sz="2400" dirty="0">
              <a:effectLst/>
              <a:latin typeface="Calibri" panose="020F0502020204030204" pitchFamily="34" charset="0"/>
              <a:ea typeface="Calibri" panose="020F0502020204030204" pitchFamily="34" charset="0"/>
            </a:endParaRPr>
          </a:p>
          <a:p>
            <a:pPr marL="0" marR="0" indent="0">
              <a:spcBef>
                <a:spcPts val="0"/>
              </a:spcBef>
              <a:spcAft>
                <a:spcPts val="0"/>
              </a:spcAft>
              <a:buNone/>
            </a:pPr>
            <a:endParaRPr lang="en-US" sz="24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2400" b="1" dirty="0">
                <a:latin typeface="Century Gothic" panose="020B0502020202020204" pitchFamily="34" charset="0"/>
                <a:ea typeface="Calibri" panose="020F0502020204030204" pitchFamily="34" charset="0"/>
              </a:rPr>
              <a:t>View new standardized template, guidance, and resources here:</a:t>
            </a:r>
          </a:p>
          <a:p>
            <a:r>
              <a:rPr lang="en-US" sz="2400" b="0" i="0" u="none" strike="noStrike" dirty="0">
                <a:effectLst/>
                <a:latin typeface="Source Sans Pro" panose="020B0503030403020204" pitchFamily="34" charset="0"/>
                <a:hlinkClick r:id="rId2"/>
              </a:rPr>
              <a:t>Standardized Individual Program Plan Template and Procedures</a:t>
            </a:r>
            <a:endParaRPr lang="en-US" sz="2400" b="0" i="0" dirty="0">
              <a:effectLst/>
              <a:latin typeface="Source Sans Pro" panose="020B0503030403020204" pitchFamily="34" charset="0"/>
            </a:endParaRPr>
          </a:p>
          <a:p>
            <a:pPr>
              <a:buFont typeface="Arial" panose="020B0604020202020204" pitchFamily="34" charset="0"/>
              <a:buChar char="•"/>
            </a:pPr>
            <a:r>
              <a:rPr lang="en-US" sz="2400" b="0" i="0" u="none" strike="noStrike" dirty="0">
                <a:effectLst/>
                <a:latin typeface="Source Sans Pro" panose="020B0503030403020204" pitchFamily="34" charset="0"/>
                <a:hlinkClick r:id="rId3"/>
              </a:rPr>
              <a:t>Enclosure A – Individual Program Plan Template</a:t>
            </a:r>
            <a:endParaRPr lang="en-US" sz="2400" b="0" i="0" dirty="0">
              <a:effectLst/>
              <a:latin typeface="Source Sans Pro" panose="020B0503030403020204" pitchFamily="34" charset="0"/>
            </a:endParaRPr>
          </a:p>
          <a:p>
            <a:pPr>
              <a:buFont typeface="Arial" panose="020B0604020202020204" pitchFamily="34" charset="0"/>
              <a:buChar char="•"/>
            </a:pPr>
            <a:r>
              <a:rPr lang="en-US" sz="2400" b="0" i="0" u="none" strike="noStrike" dirty="0">
                <a:effectLst/>
                <a:latin typeface="Source Sans Pro" panose="020B0503030403020204" pitchFamily="34" charset="0"/>
                <a:hlinkClick r:id="rId4"/>
              </a:rPr>
              <a:t>Enclosure B – Individual Program Plan Agreement and Signature Form</a:t>
            </a:r>
            <a:endParaRPr lang="en-US" sz="2400" b="0" i="0" dirty="0">
              <a:effectLst/>
              <a:latin typeface="Source Sans Pro" panose="020B0503030403020204" pitchFamily="34" charset="0"/>
            </a:endParaRPr>
          </a:p>
          <a:p>
            <a:pPr>
              <a:buFont typeface="Arial" panose="020B0604020202020204" pitchFamily="34" charset="0"/>
              <a:buChar char="•"/>
            </a:pPr>
            <a:r>
              <a:rPr lang="en-US" sz="2400" b="0" i="0" u="none" strike="noStrike" dirty="0">
                <a:effectLst/>
                <a:latin typeface="Source Sans Pro" panose="020B0503030403020204" pitchFamily="34" charset="0"/>
                <a:hlinkClick r:id="rId5"/>
              </a:rPr>
              <a:t>Enclosure C – Individual Program Plan Guide for Regional Centers</a:t>
            </a:r>
            <a:endParaRPr lang="en-US" sz="2400" b="0" i="0" dirty="0">
              <a:effectLst/>
              <a:latin typeface="Source Sans Pro" panose="020B0503030403020204" pitchFamily="34" charset="0"/>
            </a:endParaRPr>
          </a:p>
          <a:p>
            <a:pPr marL="0" marR="0" indent="0">
              <a:spcBef>
                <a:spcPts val="0"/>
              </a:spcBef>
              <a:spcAft>
                <a:spcPts val="0"/>
              </a:spcAft>
              <a:buNone/>
            </a:pPr>
            <a:endParaRPr lang="en-US" sz="2400" dirty="0">
              <a:effectLst/>
              <a:latin typeface="Calibri" panose="020F0502020204030204" pitchFamily="34" charset="0"/>
              <a:ea typeface="Calibri" panose="020F0502020204030204" pitchFamily="34" charset="0"/>
            </a:endParaRPr>
          </a:p>
          <a:p>
            <a:pPr marL="0" marR="0" indent="0">
              <a:spcBef>
                <a:spcPts val="0"/>
              </a:spcBef>
              <a:spcAft>
                <a:spcPts val="0"/>
              </a:spcAft>
              <a:buNone/>
            </a:pPr>
            <a:r>
              <a:rPr lang="en-US" sz="2400" dirty="0">
                <a:latin typeface="Calibri" panose="020F0502020204030204" pitchFamily="34" charset="0"/>
                <a:ea typeface="Calibri" panose="020F0502020204030204" pitchFamily="34" charset="0"/>
              </a:rPr>
              <a:t>Source site: </a:t>
            </a:r>
            <a:r>
              <a:rPr lang="en-US" sz="2400" dirty="0">
                <a:latin typeface="Calibri" panose="020F0502020204030204" pitchFamily="34" charset="0"/>
                <a:ea typeface="Calibri" panose="020F0502020204030204" pitchFamily="34" charset="0"/>
                <a:hlinkClick r:id="rId6"/>
              </a:rPr>
              <a:t>https://www.dds.ca.gov/rc/ipp/</a:t>
            </a:r>
            <a:r>
              <a:rPr lang="en-US" sz="2400" dirty="0">
                <a:latin typeface="Calibri" panose="020F0502020204030204" pitchFamily="34" charset="0"/>
                <a:ea typeface="Calibri" panose="020F0502020204030204" pitchFamily="34" charset="0"/>
              </a:rPr>
              <a:t> </a:t>
            </a:r>
            <a:endParaRPr lang="en-US" sz="24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5362077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p:cNvSpPr>
            <a:spLocks noGrp="1"/>
          </p:cNvSpPr>
          <p:nvPr>
            <p:ph type="body" sz="quarter" idx="10"/>
          </p:nvPr>
        </p:nvSpPr>
        <p:spPr/>
        <p:txBody>
          <a:bodyPr/>
          <a:lstStyle/>
          <a:p>
            <a:pPr algn="ctr"/>
            <a:r>
              <a:rPr lang="en-US" dirty="0">
                <a:solidFill>
                  <a:schemeClr val="tx1"/>
                </a:solidFill>
              </a:rPr>
              <a:t>Services Available</a:t>
            </a:r>
          </a:p>
        </p:txBody>
      </p:sp>
      <p:sp>
        <p:nvSpPr>
          <p:cNvPr id="8" name="TextBox 7"/>
          <p:cNvSpPr txBox="1"/>
          <p:nvPr/>
        </p:nvSpPr>
        <p:spPr>
          <a:xfrm>
            <a:off x="1581023" y="1440744"/>
            <a:ext cx="8886824" cy="1077218"/>
          </a:xfrm>
          <a:prstGeom prst="rect">
            <a:avLst/>
          </a:prstGeom>
          <a:noFill/>
        </p:spPr>
        <p:txBody>
          <a:bodyPr wrap="square" rtlCol="0">
            <a:spAutoFit/>
          </a:bodyPr>
          <a:lstStyle/>
          <a:p>
            <a:r>
              <a:rPr lang="en-US" sz="1600" dirty="0"/>
              <a:t>The services and supports that regional centers provide include, but are not limited to, those listed below.  This list is from section 4512(b) of the Lanterman Act, but if a consumer needs a service not contained in this list, the IPP team may still authorize it.</a:t>
            </a:r>
          </a:p>
          <a:p>
            <a:endParaRPr lang="en-US" sz="1600" dirty="0"/>
          </a:p>
        </p:txBody>
      </p:sp>
      <p:sp>
        <p:nvSpPr>
          <p:cNvPr id="9" name="TextBox 8"/>
          <p:cNvSpPr txBox="1"/>
          <p:nvPr/>
        </p:nvSpPr>
        <p:spPr>
          <a:xfrm>
            <a:off x="1581023" y="2743200"/>
            <a:ext cx="7629525" cy="5032083"/>
          </a:xfrm>
          <a:prstGeom prst="rect">
            <a:avLst/>
          </a:prstGeom>
          <a:noFill/>
        </p:spPr>
        <p:txBody>
          <a:bodyPr wrap="square" numCol="3" rtlCol="0">
            <a:spAutoFit/>
          </a:bodyPr>
          <a:lstStyle/>
          <a:p>
            <a:pPr marL="342900" indent="-214313">
              <a:spcAft>
                <a:spcPts val="450"/>
              </a:spcAft>
            </a:pPr>
            <a:r>
              <a:rPr lang="en-US" sz="1600" dirty="0"/>
              <a:t>-	</a:t>
            </a:r>
            <a:r>
              <a:rPr lang="en-US" sz="1600" dirty="0">
                <a:ea typeface="Times New Roman"/>
                <a:cs typeface="Times New Roman"/>
              </a:rPr>
              <a:t>Adaptive equipment services</a:t>
            </a:r>
          </a:p>
          <a:p>
            <a:pPr marL="342900" indent="-214313">
              <a:spcAft>
                <a:spcPts val="450"/>
              </a:spcAft>
            </a:pPr>
            <a:r>
              <a:rPr lang="en-US" sz="1600" dirty="0">
                <a:ea typeface="Times New Roman"/>
                <a:cs typeface="Times New Roman"/>
              </a:rPr>
              <a:t>-	Advocacy</a:t>
            </a:r>
          </a:p>
          <a:p>
            <a:pPr marL="342900" indent="-214313">
              <a:spcAft>
                <a:spcPts val="450"/>
              </a:spcAft>
            </a:pPr>
            <a:r>
              <a:rPr lang="en-US" sz="1600" dirty="0">
                <a:ea typeface="Times New Roman"/>
                <a:cs typeface="Times New Roman"/>
              </a:rPr>
              <a:t>-	Advocacy assistance or facilitation</a:t>
            </a:r>
          </a:p>
          <a:p>
            <a:pPr marL="342900" indent="-214313">
              <a:spcAft>
                <a:spcPts val="450"/>
              </a:spcAft>
            </a:pPr>
            <a:r>
              <a:rPr lang="en-US" sz="1600" dirty="0">
                <a:ea typeface="Times New Roman"/>
                <a:cs typeface="Times New Roman"/>
              </a:rPr>
              <a:t>-	Assessment</a:t>
            </a:r>
          </a:p>
          <a:p>
            <a:pPr marL="342900" indent="-214313">
              <a:spcAft>
                <a:spcPts val="450"/>
              </a:spcAft>
            </a:pPr>
            <a:r>
              <a:rPr lang="en-US" sz="1600" dirty="0">
                <a:ea typeface="Times New Roman"/>
                <a:cs typeface="Times New Roman"/>
              </a:rPr>
              <a:t>-	Assistance in finding, modifying and maintaining a home</a:t>
            </a:r>
          </a:p>
          <a:p>
            <a:pPr marL="342900" indent="-214313">
              <a:spcAft>
                <a:spcPts val="450"/>
              </a:spcAft>
            </a:pPr>
            <a:r>
              <a:rPr lang="en-US" sz="1600" dirty="0">
                <a:ea typeface="Times New Roman"/>
                <a:cs typeface="Times New Roman"/>
              </a:rPr>
              <a:t>-	Behavior Modification</a:t>
            </a:r>
          </a:p>
          <a:p>
            <a:pPr marL="342900" indent="-214313">
              <a:spcAft>
                <a:spcPts val="450"/>
              </a:spcAft>
            </a:pPr>
            <a:r>
              <a:rPr lang="en-US" sz="1600" dirty="0">
                <a:ea typeface="Times New Roman"/>
                <a:cs typeface="Times New Roman"/>
              </a:rPr>
              <a:t>-	Camping</a:t>
            </a:r>
          </a:p>
          <a:p>
            <a:pPr marL="342900" indent="-214313">
              <a:spcAft>
                <a:spcPts val="450"/>
              </a:spcAft>
              <a:buFontTx/>
              <a:buChar char="-"/>
            </a:pPr>
            <a:r>
              <a:rPr lang="en-US" sz="1600" dirty="0">
                <a:ea typeface="Times New Roman"/>
                <a:cs typeface="Times New Roman"/>
              </a:rPr>
              <a:t>Childcare</a:t>
            </a:r>
          </a:p>
          <a:p>
            <a:pPr marL="342900" indent="-214313">
              <a:spcAft>
                <a:spcPts val="450"/>
              </a:spcAft>
              <a:buFontTx/>
              <a:buChar char="-"/>
            </a:pPr>
            <a:endParaRPr lang="en-US" sz="1600" dirty="0">
              <a:ea typeface="Times New Roman"/>
              <a:cs typeface="Times New Roman"/>
            </a:endParaRPr>
          </a:p>
          <a:p>
            <a:pPr marL="342900" indent="-214313">
              <a:spcAft>
                <a:spcPts val="450"/>
              </a:spcAft>
              <a:buFontTx/>
              <a:buChar char="-"/>
            </a:pPr>
            <a:endParaRPr lang="en-US" sz="1600" dirty="0">
              <a:ea typeface="Times New Roman"/>
              <a:cs typeface="Times New Roman"/>
            </a:endParaRPr>
          </a:p>
          <a:p>
            <a:pPr marL="342900" indent="-214313">
              <a:spcAft>
                <a:spcPts val="450"/>
              </a:spcAft>
              <a:buFontTx/>
              <a:buChar char="-"/>
            </a:pPr>
            <a:endParaRPr lang="en-US" sz="1600" dirty="0">
              <a:ea typeface="Times New Roman"/>
              <a:cs typeface="Times New Roman"/>
            </a:endParaRPr>
          </a:p>
          <a:p>
            <a:pPr marL="342900" indent="-214313">
              <a:spcAft>
                <a:spcPts val="450"/>
              </a:spcAft>
              <a:buFontTx/>
              <a:buChar char="-"/>
            </a:pPr>
            <a:endParaRPr lang="en-US" sz="1600" dirty="0">
              <a:ea typeface="Times New Roman"/>
              <a:cs typeface="Times New Roman"/>
            </a:endParaRPr>
          </a:p>
          <a:p>
            <a:pPr marL="128588">
              <a:spcAft>
                <a:spcPts val="450"/>
              </a:spcAft>
            </a:pPr>
            <a:endParaRPr lang="en-US" sz="1600" dirty="0">
              <a:ea typeface="Times New Roman"/>
              <a:cs typeface="Times New Roman"/>
            </a:endParaRPr>
          </a:p>
          <a:p>
            <a:pPr marL="342900" indent="-214313">
              <a:spcAft>
                <a:spcPts val="450"/>
              </a:spcAft>
            </a:pPr>
            <a:r>
              <a:rPr lang="en-US" sz="1600" dirty="0">
                <a:ea typeface="Times New Roman"/>
                <a:cs typeface="Times New Roman"/>
              </a:rPr>
              <a:t>-	Community integration services</a:t>
            </a:r>
          </a:p>
          <a:p>
            <a:pPr marL="342900" indent="-214313">
              <a:spcAft>
                <a:spcPts val="450"/>
              </a:spcAft>
            </a:pPr>
            <a:r>
              <a:rPr lang="en-US" sz="1600" dirty="0">
                <a:ea typeface="Times New Roman"/>
                <a:cs typeface="Times New Roman"/>
              </a:rPr>
              <a:t>-	Community residential placement</a:t>
            </a:r>
          </a:p>
          <a:p>
            <a:pPr marL="342900" indent="-214313">
              <a:spcAft>
                <a:spcPts val="450"/>
              </a:spcAft>
            </a:pPr>
            <a:r>
              <a:rPr lang="en-US" sz="1600" dirty="0">
                <a:ea typeface="Times New Roman"/>
                <a:cs typeface="Times New Roman"/>
              </a:rPr>
              <a:t>-	Community support facilitation</a:t>
            </a:r>
          </a:p>
          <a:p>
            <a:pPr marL="342900" indent="-214313">
              <a:spcAft>
                <a:spcPts val="450"/>
              </a:spcAft>
            </a:pPr>
            <a:r>
              <a:rPr lang="en-US" sz="1600" dirty="0">
                <a:ea typeface="Times New Roman"/>
                <a:cs typeface="Times New Roman"/>
              </a:rPr>
              <a:t>-	Counseling for the consumer</a:t>
            </a:r>
          </a:p>
          <a:p>
            <a:pPr marL="342900" indent="-214313">
              <a:spcAft>
                <a:spcPts val="450"/>
              </a:spcAft>
            </a:pPr>
            <a:r>
              <a:rPr lang="en-US" sz="1600" dirty="0">
                <a:ea typeface="Times New Roman"/>
                <a:cs typeface="Times New Roman"/>
              </a:rPr>
              <a:t>-	Counseling for the consumer’s family</a:t>
            </a:r>
          </a:p>
          <a:p>
            <a:pPr marL="342900" indent="-214313">
              <a:spcAft>
                <a:spcPts val="450"/>
              </a:spcAft>
            </a:pPr>
            <a:r>
              <a:rPr lang="en-US" sz="1600" dirty="0">
                <a:ea typeface="Times New Roman"/>
                <a:cs typeface="Times New Roman"/>
              </a:rPr>
              <a:t>-	Daily living skills training</a:t>
            </a:r>
          </a:p>
          <a:p>
            <a:pPr marL="342900" indent="-214313">
              <a:spcAft>
                <a:spcPts val="450"/>
              </a:spcAft>
              <a:buFontTx/>
              <a:buChar char="-"/>
            </a:pPr>
            <a:r>
              <a:rPr lang="en-US" sz="1600" dirty="0">
                <a:ea typeface="Times New Roman"/>
                <a:cs typeface="Times New Roman"/>
              </a:rPr>
              <a:t>Day care</a:t>
            </a:r>
          </a:p>
          <a:p>
            <a:pPr marL="342900" indent="-214313">
              <a:spcAft>
                <a:spcPts val="450"/>
              </a:spcAft>
              <a:buFontTx/>
              <a:buChar char="-"/>
            </a:pPr>
            <a:endParaRPr lang="en-US" sz="1600" dirty="0">
              <a:ea typeface="Times New Roman"/>
              <a:cs typeface="Times New Roman"/>
            </a:endParaRPr>
          </a:p>
          <a:p>
            <a:pPr marL="342900" indent="-214313">
              <a:spcAft>
                <a:spcPts val="450"/>
              </a:spcAft>
              <a:buFontTx/>
              <a:buChar char="-"/>
            </a:pPr>
            <a:endParaRPr lang="en-US" sz="1600" dirty="0">
              <a:ea typeface="Times New Roman"/>
              <a:cs typeface="Times New Roman"/>
            </a:endParaRPr>
          </a:p>
          <a:p>
            <a:pPr marL="342900" indent="-214313">
              <a:spcAft>
                <a:spcPts val="450"/>
              </a:spcAft>
              <a:buFontTx/>
              <a:buChar char="-"/>
            </a:pPr>
            <a:endParaRPr lang="en-US" sz="1600" dirty="0">
              <a:ea typeface="Times New Roman"/>
              <a:cs typeface="Times New Roman"/>
            </a:endParaRPr>
          </a:p>
          <a:p>
            <a:pPr marL="342900" indent="-214313">
              <a:spcAft>
                <a:spcPts val="450"/>
              </a:spcAft>
              <a:buFontTx/>
              <a:buChar char="-"/>
            </a:pPr>
            <a:endParaRPr lang="en-US" sz="1600" dirty="0">
              <a:ea typeface="Times New Roman"/>
              <a:cs typeface="Times New Roman"/>
            </a:endParaRPr>
          </a:p>
          <a:p>
            <a:pPr marL="128587">
              <a:spcAft>
                <a:spcPts val="450"/>
              </a:spcAft>
            </a:pPr>
            <a:endParaRPr lang="en-US" sz="1600" dirty="0">
              <a:ea typeface="Times New Roman"/>
              <a:cs typeface="Times New Roman"/>
            </a:endParaRPr>
          </a:p>
          <a:p>
            <a:pPr marL="342900" indent="-214313">
              <a:spcAft>
                <a:spcPts val="450"/>
              </a:spcAft>
            </a:pPr>
            <a:r>
              <a:rPr lang="en-US" sz="1600" dirty="0">
                <a:ea typeface="Times New Roman"/>
                <a:cs typeface="Times New Roman"/>
              </a:rPr>
              <a:t>-	Development and provision of a 24 hour emergency response system</a:t>
            </a:r>
          </a:p>
          <a:p>
            <a:pPr marL="342900" indent="-214313">
              <a:spcAft>
                <a:spcPts val="450"/>
              </a:spcAft>
            </a:pPr>
            <a:r>
              <a:rPr lang="en-US" sz="1600" dirty="0">
                <a:ea typeface="Times New Roman"/>
                <a:cs typeface="Times New Roman"/>
              </a:rPr>
              <a:t>-	Development of unpaid natural supports</a:t>
            </a:r>
          </a:p>
          <a:p>
            <a:pPr marL="342900" indent="-214313">
              <a:spcAft>
                <a:spcPts val="450"/>
              </a:spcAft>
            </a:pPr>
            <a:r>
              <a:rPr lang="en-US" sz="1600" dirty="0">
                <a:ea typeface="Times New Roman"/>
                <a:cs typeface="Times New Roman"/>
              </a:rPr>
              <a:t>-	Diagnosis</a:t>
            </a:r>
          </a:p>
          <a:p>
            <a:pPr marL="342900" indent="-214313">
              <a:spcAft>
                <a:spcPts val="450"/>
              </a:spcAft>
            </a:pPr>
            <a:r>
              <a:rPr lang="en-US" sz="1600" dirty="0">
                <a:ea typeface="Times New Roman"/>
                <a:cs typeface="Times New Roman"/>
              </a:rPr>
              <a:t>-	Diapers</a:t>
            </a:r>
          </a:p>
          <a:p>
            <a:pPr marL="342900" indent="-214313">
              <a:spcAft>
                <a:spcPts val="450"/>
              </a:spcAft>
            </a:pPr>
            <a:r>
              <a:rPr lang="en-US" sz="1600" dirty="0">
                <a:ea typeface="Times New Roman"/>
                <a:cs typeface="Times New Roman"/>
              </a:rPr>
              <a:t>-	Domiciliary care</a:t>
            </a:r>
          </a:p>
          <a:p>
            <a:pPr marL="342900" indent="-214313">
              <a:spcAft>
                <a:spcPts val="450"/>
              </a:spcAft>
            </a:pPr>
            <a:r>
              <a:rPr lang="en-US" sz="1600" dirty="0">
                <a:ea typeface="Times New Roman"/>
                <a:cs typeface="Times New Roman"/>
              </a:rPr>
              <a:t>-	Education</a:t>
            </a:r>
          </a:p>
          <a:p>
            <a:pPr marL="342900" indent="-214313">
              <a:spcAft>
                <a:spcPts val="450"/>
              </a:spcAft>
            </a:pPr>
            <a:r>
              <a:rPr lang="en-US" sz="1600" dirty="0">
                <a:ea typeface="Times New Roman"/>
                <a:cs typeface="Times New Roman"/>
              </a:rPr>
              <a:t>-	Emergency and crisis intervention</a:t>
            </a:r>
          </a:p>
          <a:p>
            <a:pPr marL="342900" indent="-214313">
              <a:spcAft>
                <a:spcPts val="450"/>
              </a:spcAft>
            </a:pPr>
            <a:r>
              <a:rPr lang="en-US" sz="1600" dirty="0">
                <a:ea typeface="Times New Roman"/>
                <a:cs typeface="Times New Roman"/>
              </a:rPr>
              <a:t>-	Emergency Housing</a:t>
            </a:r>
          </a:p>
        </p:txBody>
      </p:sp>
    </p:spTree>
    <p:extLst>
      <p:ext uri="{BB962C8B-B14F-4D97-AF65-F5344CB8AC3E}">
        <p14:creationId xmlns:p14="http://schemas.microsoft.com/office/powerpoint/2010/main" val="32731191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p:cNvSpPr>
            <a:spLocks noGrp="1"/>
          </p:cNvSpPr>
          <p:nvPr>
            <p:ph type="body" sz="quarter" idx="10"/>
          </p:nvPr>
        </p:nvSpPr>
        <p:spPr/>
        <p:txBody>
          <a:bodyPr/>
          <a:lstStyle/>
          <a:p>
            <a:pPr algn="ctr"/>
            <a:r>
              <a:rPr lang="en-US" dirty="0">
                <a:solidFill>
                  <a:schemeClr val="tx1"/>
                </a:solidFill>
              </a:rPr>
              <a:t>Services Available</a:t>
            </a:r>
          </a:p>
        </p:txBody>
      </p:sp>
      <p:sp>
        <p:nvSpPr>
          <p:cNvPr id="2" name="TextBox 1"/>
          <p:cNvSpPr txBox="1"/>
          <p:nvPr/>
        </p:nvSpPr>
        <p:spPr>
          <a:xfrm>
            <a:off x="1282003" y="1524001"/>
            <a:ext cx="9715963" cy="6390147"/>
          </a:xfrm>
          <a:prstGeom prst="rect">
            <a:avLst/>
          </a:prstGeom>
          <a:noFill/>
        </p:spPr>
        <p:txBody>
          <a:bodyPr wrap="square" numCol="3" rtlCol="0">
            <a:spAutoFit/>
          </a:bodyPr>
          <a:lstStyle/>
          <a:p>
            <a:pPr marL="342900" indent="-214313">
              <a:spcAft>
                <a:spcPts val="450"/>
              </a:spcAft>
            </a:pPr>
            <a:r>
              <a:rPr lang="en-US" sz="1400" dirty="0">
                <a:ea typeface="Times New Roman"/>
                <a:cs typeface="Times New Roman"/>
              </a:rPr>
              <a:t>-	</a:t>
            </a:r>
            <a:r>
              <a:rPr lang="en-US" sz="1600" dirty="0">
                <a:ea typeface="Times New Roman"/>
                <a:cs typeface="Times New Roman"/>
              </a:rPr>
              <a:t>Emergency relief for personal care attendants</a:t>
            </a:r>
          </a:p>
          <a:p>
            <a:pPr marL="342900" indent="-214313">
              <a:spcAft>
                <a:spcPts val="450"/>
              </a:spcAft>
            </a:pPr>
            <a:r>
              <a:rPr lang="en-US" sz="1600" dirty="0">
                <a:ea typeface="Times New Roman"/>
                <a:cs typeface="Times New Roman"/>
              </a:rPr>
              <a:t>-	Evaluation</a:t>
            </a:r>
          </a:p>
          <a:p>
            <a:pPr marL="342900" indent="-214313">
              <a:spcAft>
                <a:spcPts val="450"/>
              </a:spcAft>
            </a:pPr>
            <a:r>
              <a:rPr lang="en-US" sz="1600" dirty="0">
                <a:ea typeface="Times New Roman"/>
                <a:cs typeface="Times New Roman"/>
              </a:rPr>
              <a:t>-	Facilitated circles of support</a:t>
            </a:r>
          </a:p>
          <a:p>
            <a:pPr marL="342900" indent="-214313">
              <a:spcAft>
                <a:spcPts val="450"/>
              </a:spcAft>
            </a:pPr>
            <a:r>
              <a:rPr lang="en-US" sz="1600" dirty="0">
                <a:ea typeface="Times New Roman"/>
                <a:cs typeface="Times New Roman"/>
              </a:rPr>
              <a:t>-	Facilitation, including outreach and education</a:t>
            </a:r>
          </a:p>
          <a:p>
            <a:pPr marL="342900" indent="-214313">
              <a:spcAft>
                <a:spcPts val="450"/>
              </a:spcAft>
            </a:pPr>
            <a:r>
              <a:rPr lang="en-US" sz="1600" dirty="0">
                <a:ea typeface="Times New Roman"/>
                <a:cs typeface="Times New Roman"/>
              </a:rPr>
              <a:t>-	Facilitation with a facilitator of the consumer’s choosing.</a:t>
            </a:r>
          </a:p>
          <a:p>
            <a:pPr marL="342900" indent="-214313">
              <a:spcAft>
                <a:spcPts val="450"/>
              </a:spcAft>
            </a:pPr>
            <a:r>
              <a:rPr lang="en-US" sz="1600" dirty="0">
                <a:ea typeface="Times New Roman"/>
                <a:cs typeface="Times New Roman"/>
              </a:rPr>
              <a:t>-	Financial assistance</a:t>
            </a:r>
          </a:p>
          <a:p>
            <a:pPr marL="342900" indent="-214313">
              <a:spcAft>
                <a:spcPts val="450"/>
              </a:spcAft>
            </a:pPr>
            <a:r>
              <a:rPr lang="en-US" sz="1600" dirty="0">
                <a:ea typeface="Times New Roman"/>
                <a:cs typeface="Times New Roman"/>
              </a:rPr>
              <a:t>-	Follow-along services</a:t>
            </a:r>
          </a:p>
          <a:p>
            <a:pPr marL="342900" indent="-214313">
              <a:spcAft>
                <a:spcPts val="450"/>
              </a:spcAft>
            </a:pPr>
            <a:r>
              <a:rPr lang="en-US" sz="1600" dirty="0">
                <a:ea typeface="Times New Roman"/>
                <a:cs typeface="Times New Roman"/>
              </a:rPr>
              <a:t>-	Foster family placement</a:t>
            </a:r>
          </a:p>
          <a:p>
            <a:pPr marL="342900" indent="-214313">
              <a:spcAft>
                <a:spcPts val="450"/>
              </a:spcAft>
            </a:pPr>
            <a:r>
              <a:rPr lang="en-US" sz="1600" dirty="0">
                <a:ea typeface="Times New Roman"/>
                <a:cs typeface="Times New Roman"/>
              </a:rPr>
              <a:t>-	Habilitation</a:t>
            </a:r>
          </a:p>
          <a:p>
            <a:pPr marL="342900" indent="-214313">
              <a:spcAft>
                <a:spcPts val="450"/>
              </a:spcAft>
            </a:pPr>
            <a:r>
              <a:rPr lang="en-US" sz="1600" dirty="0">
                <a:ea typeface="Times New Roman"/>
                <a:cs typeface="Times New Roman"/>
              </a:rPr>
              <a:t>-	Home location assistance</a:t>
            </a:r>
          </a:p>
          <a:p>
            <a:pPr marL="342900" indent="-214313">
              <a:spcAft>
                <a:spcPts val="450"/>
              </a:spcAft>
            </a:pPr>
            <a:r>
              <a:rPr lang="en-US" sz="1600" dirty="0">
                <a:ea typeface="Times New Roman"/>
                <a:cs typeface="Times New Roman"/>
              </a:rPr>
              <a:t>-	Homemaker services</a:t>
            </a:r>
          </a:p>
          <a:p>
            <a:pPr marL="342900" indent="-214313">
              <a:spcAft>
                <a:spcPts val="450"/>
              </a:spcAft>
              <a:buFontTx/>
              <a:buChar char="-"/>
            </a:pPr>
            <a:r>
              <a:rPr lang="en-US" sz="1600" dirty="0">
                <a:ea typeface="Times New Roman"/>
                <a:cs typeface="Times New Roman"/>
              </a:rPr>
              <a:t>Identification of circles of support</a:t>
            </a:r>
          </a:p>
          <a:p>
            <a:pPr marL="342900" indent="-214313">
              <a:spcAft>
                <a:spcPts val="450"/>
              </a:spcAft>
              <a:buFontTx/>
              <a:buChar char="-"/>
            </a:pPr>
            <a:endParaRPr lang="en-US" sz="1600" dirty="0">
              <a:ea typeface="Times New Roman"/>
              <a:cs typeface="Times New Roman"/>
            </a:endParaRPr>
          </a:p>
          <a:p>
            <a:pPr marL="342900" indent="-214313">
              <a:spcAft>
                <a:spcPts val="450"/>
              </a:spcAft>
              <a:buFontTx/>
              <a:buChar char="-"/>
            </a:pPr>
            <a:endParaRPr lang="en-US" sz="1600" dirty="0">
              <a:ea typeface="Times New Roman"/>
              <a:cs typeface="Times New Roman"/>
            </a:endParaRPr>
          </a:p>
          <a:p>
            <a:pPr marL="342900" indent="-214313">
              <a:spcAft>
                <a:spcPts val="450"/>
              </a:spcAft>
              <a:buFontTx/>
              <a:buChar char="-"/>
            </a:pPr>
            <a:endParaRPr lang="en-US" sz="1600" dirty="0">
              <a:ea typeface="Times New Roman"/>
              <a:cs typeface="Times New Roman"/>
            </a:endParaRPr>
          </a:p>
          <a:p>
            <a:pPr marL="342900" indent="-214313">
              <a:spcAft>
                <a:spcPts val="450"/>
              </a:spcAft>
              <a:buFontTx/>
              <a:buChar char="-"/>
            </a:pPr>
            <a:endParaRPr lang="en-US" sz="1600" dirty="0">
              <a:ea typeface="Times New Roman"/>
              <a:cs typeface="Times New Roman"/>
            </a:endParaRPr>
          </a:p>
          <a:p>
            <a:pPr marL="342900" indent="-214313">
              <a:spcAft>
                <a:spcPts val="450"/>
              </a:spcAft>
              <a:buFontTx/>
              <a:buChar char="-"/>
            </a:pPr>
            <a:endParaRPr lang="en-US" sz="1600" dirty="0">
              <a:ea typeface="Times New Roman"/>
              <a:cs typeface="Times New Roman"/>
            </a:endParaRPr>
          </a:p>
          <a:p>
            <a:pPr marL="128588">
              <a:spcAft>
                <a:spcPts val="450"/>
              </a:spcAft>
            </a:pPr>
            <a:endParaRPr lang="en-US" sz="1600" dirty="0">
              <a:ea typeface="Times New Roman"/>
              <a:cs typeface="Times New Roman"/>
            </a:endParaRPr>
          </a:p>
          <a:p>
            <a:pPr marL="342900" indent="-214313">
              <a:spcAft>
                <a:spcPts val="450"/>
              </a:spcAft>
            </a:pPr>
            <a:r>
              <a:rPr lang="en-US" sz="1600" dirty="0">
                <a:ea typeface="Times New Roman"/>
                <a:cs typeface="Times New Roman"/>
              </a:rPr>
              <a:t>-	Infant stimulation programs</a:t>
            </a:r>
          </a:p>
          <a:p>
            <a:pPr marL="342900" indent="-214313">
              <a:spcAft>
                <a:spcPts val="450"/>
              </a:spcAft>
            </a:pPr>
            <a:r>
              <a:rPr lang="en-US" sz="1600" dirty="0">
                <a:ea typeface="Times New Roman"/>
                <a:cs typeface="Times New Roman"/>
              </a:rPr>
              <a:t>-	Information and referral services</a:t>
            </a:r>
          </a:p>
          <a:p>
            <a:pPr marL="342900" indent="-214313">
              <a:spcAft>
                <a:spcPts val="450"/>
              </a:spcAft>
            </a:pPr>
            <a:r>
              <a:rPr lang="en-US" sz="1600" dirty="0">
                <a:ea typeface="Times New Roman"/>
                <a:cs typeface="Times New Roman"/>
              </a:rPr>
              <a:t>-	Mental health services</a:t>
            </a:r>
          </a:p>
          <a:p>
            <a:pPr marL="342900" indent="-214313">
              <a:spcAft>
                <a:spcPts val="450"/>
              </a:spcAft>
            </a:pPr>
            <a:r>
              <a:rPr lang="en-US" sz="1600" dirty="0">
                <a:ea typeface="Times New Roman"/>
                <a:cs typeface="Times New Roman"/>
              </a:rPr>
              <a:t>-	Occupational therapy</a:t>
            </a:r>
          </a:p>
          <a:p>
            <a:pPr marL="342900" indent="-214313">
              <a:spcAft>
                <a:spcPts val="450"/>
              </a:spcAft>
            </a:pPr>
            <a:r>
              <a:rPr lang="en-US" sz="1600" dirty="0">
                <a:ea typeface="Times New Roman"/>
                <a:cs typeface="Times New Roman"/>
              </a:rPr>
              <a:t>-	Paid neighbors</a:t>
            </a:r>
          </a:p>
          <a:p>
            <a:pPr marL="342900" indent="-214313">
              <a:spcAft>
                <a:spcPts val="450"/>
              </a:spcAft>
            </a:pPr>
            <a:r>
              <a:rPr lang="en-US" sz="1600" dirty="0">
                <a:ea typeface="Times New Roman"/>
                <a:cs typeface="Times New Roman"/>
              </a:rPr>
              <a:t>-	Paid roommates</a:t>
            </a:r>
          </a:p>
          <a:p>
            <a:pPr marL="342900" indent="-214313">
              <a:spcAft>
                <a:spcPts val="450"/>
              </a:spcAft>
            </a:pPr>
            <a:r>
              <a:rPr lang="en-US" sz="1600" dirty="0">
                <a:ea typeface="Times New Roman"/>
                <a:cs typeface="Times New Roman"/>
              </a:rPr>
              <a:t>-	Parent training</a:t>
            </a:r>
          </a:p>
          <a:p>
            <a:pPr marL="342900" indent="-214313">
              <a:spcAft>
                <a:spcPts val="450"/>
              </a:spcAft>
            </a:pPr>
            <a:r>
              <a:rPr lang="en-US" sz="1600" dirty="0">
                <a:ea typeface="Times New Roman"/>
                <a:cs typeface="Times New Roman"/>
              </a:rPr>
              <a:t>-	Peer advocates</a:t>
            </a:r>
          </a:p>
          <a:p>
            <a:pPr marL="342900" indent="-214313">
              <a:spcAft>
                <a:spcPts val="450"/>
              </a:spcAft>
            </a:pPr>
            <a:r>
              <a:rPr lang="en-US" sz="1600" dirty="0">
                <a:ea typeface="Times New Roman"/>
                <a:cs typeface="Times New Roman"/>
              </a:rPr>
              <a:t>-	Personal care or assistance</a:t>
            </a:r>
          </a:p>
          <a:p>
            <a:pPr marL="342900" indent="-214313">
              <a:spcAft>
                <a:spcPts val="450"/>
              </a:spcAft>
            </a:pPr>
            <a:r>
              <a:rPr lang="en-US" sz="1600" dirty="0">
                <a:ea typeface="Times New Roman"/>
                <a:cs typeface="Times New Roman"/>
              </a:rPr>
              <a:t>-	Physical therapy</a:t>
            </a:r>
          </a:p>
          <a:p>
            <a:pPr marL="342900" indent="-214313">
              <a:spcAft>
                <a:spcPts val="450"/>
              </a:spcAft>
            </a:pPr>
            <a:r>
              <a:rPr lang="en-US" sz="1600" dirty="0">
                <a:ea typeface="Times New Roman"/>
                <a:cs typeface="Times New Roman"/>
              </a:rPr>
              <a:t>-	Protection of civil, service and legal rights</a:t>
            </a:r>
          </a:p>
          <a:p>
            <a:pPr marL="342900" indent="-214313">
              <a:spcAft>
                <a:spcPts val="450"/>
              </a:spcAft>
            </a:pPr>
            <a:r>
              <a:rPr lang="en-US" sz="1600" dirty="0">
                <a:ea typeface="Times New Roman"/>
                <a:cs typeface="Times New Roman"/>
              </a:rPr>
              <a:t>-	Protective services</a:t>
            </a:r>
          </a:p>
          <a:p>
            <a:pPr marL="342900" indent="-214313">
              <a:spcAft>
                <a:spcPts val="450"/>
              </a:spcAft>
            </a:pPr>
            <a:r>
              <a:rPr lang="en-US" sz="1600" dirty="0">
                <a:ea typeface="Times New Roman"/>
                <a:cs typeface="Times New Roman"/>
              </a:rPr>
              <a:t>-	Provision of circles of support</a:t>
            </a:r>
          </a:p>
          <a:p>
            <a:pPr marL="342900" indent="-214313">
              <a:spcAft>
                <a:spcPts val="450"/>
              </a:spcAft>
              <a:buFontTx/>
              <a:buChar char="-"/>
            </a:pPr>
            <a:r>
              <a:rPr lang="en-US" sz="1600" dirty="0">
                <a:ea typeface="Times New Roman"/>
                <a:cs typeface="Times New Roman"/>
              </a:rPr>
              <a:t>Recreation</a:t>
            </a:r>
          </a:p>
          <a:p>
            <a:pPr marL="342900" indent="-214313">
              <a:spcAft>
                <a:spcPts val="450"/>
              </a:spcAft>
              <a:buFontTx/>
              <a:buChar char="-"/>
            </a:pPr>
            <a:endParaRPr lang="en-US" sz="1600" dirty="0">
              <a:ea typeface="Times New Roman"/>
              <a:cs typeface="Times New Roman"/>
            </a:endParaRPr>
          </a:p>
          <a:p>
            <a:pPr marL="342900" indent="-214313">
              <a:spcAft>
                <a:spcPts val="450"/>
              </a:spcAft>
              <a:buFontTx/>
              <a:buChar char="-"/>
            </a:pPr>
            <a:endParaRPr lang="en-US" sz="1600" dirty="0">
              <a:ea typeface="Times New Roman"/>
              <a:cs typeface="Times New Roman"/>
            </a:endParaRPr>
          </a:p>
          <a:p>
            <a:pPr marL="342900" indent="-214313">
              <a:spcAft>
                <a:spcPts val="450"/>
              </a:spcAft>
              <a:buFontTx/>
              <a:buChar char="-"/>
            </a:pPr>
            <a:endParaRPr lang="en-US" sz="1600" dirty="0">
              <a:ea typeface="Times New Roman"/>
              <a:cs typeface="Times New Roman"/>
            </a:endParaRPr>
          </a:p>
          <a:p>
            <a:pPr marL="342900" indent="-214313">
              <a:spcAft>
                <a:spcPts val="450"/>
              </a:spcAft>
              <a:buFontTx/>
              <a:buChar char="-"/>
            </a:pPr>
            <a:endParaRPr lang="en-US" sz="1600" dirty="0">
              <a:ea typeface="Times New Roman"/>
              <a:cs typeface="Times New Roman"/>
            </a:endParaRPr>
          </a:p>
          <a:p>
            <a:pPr marL="128588">
              <a:spcAft>
                <a:spcPts val="450"/>
              </a:spcAft>
            </a:pPr>
            <a:endParaRPr lang="en-US" sz="1600" dirty="0">
              <a:ea typeface="Times New Roman"/>
              <a:cs typeface="Times New Roman"/>
            </a:endParaRPr>
          </a:p>
          <a:p>
            <a:pPr marL="342900" indent="-214313">
              <a:spcAft>
                <a:spcPts val="450"/>
              </a:spcAft>
            </a:pPr>
            <a:r>
              <a:rPr lang="en-US" sz="1600" dirty="0">
                <a:ea typeface="Times New Roman"/>
                <a:cs typeface="Times New Roman"/>
              </a:rPr>
              <a:t>-	Recruiting, hiring and training personal care attendants</a:t>
            </a:r>
          </a:p>
          <a:p>
            <a:pPr marL="342900" indent="-214313">
              <a:spcAft>
                <a:spcPts val="450"/>
              </a:spcAft>
            </a:pPr>
            <a:r>
              <a:rPr lang="en-US" sz="1600" dirty="0">
                <a:ea typeface="Times New Roman"/>
                <a:cs typeface="Times New Roman"/>
              </a:rPr>
              <a:t>-	Respite</a:t>
            </a:r>
          </a:p>
          <a:p>
            <a:pPr marL="342900" indent="-214313">
              <a:spcAft>
                <a:spcPts val="450"/>
              </a:spcAft>
            </a:pPr>
            <a:r>
              <a:rPr lang="en-US" sz="1600" dirty="0">
                <a:ea typeface="Times New Roman"/>
                <a:cs typeface="Times New Roman"/>
              </a:rPr>
              <a:t>-	Respite for personal care attendants</a:t>
            </a:r>
          </a:p>
          <a:p>
            <a:pPr marL="342900" indent="-214313">
              <a:spcAft>
                <a:spcPts val="450"/>
              </a:spcAft>
            </a:pPr>
            <a:r>
              <a:rPr lang="en-US" sz="1600" dirty="0">
                <a:ea typeface="Times New Roman"/>
                <a:cs typeface="Times New Roman"/>
              </a:rPr>
              <a:t>-	Self-advocacy training</a:t>
            </a:r>
          </a:p>
          <a:p>
            <a:pPr marL="342900" indent="-214313">
              <a:spcAft>
                <a:spcPts val="450"/>
              </a:spcAft>
            </a:pPr>
            <a:r>
              <a:rPr lang="en-US" sz="1600" dirty="0">
                <a:ea typeface="Times New Roman"/>
                <a:cs typeface="Times New Roman"/>
              </a:rPr>
              <a:t>-	Sexuality training</a:t>
            </a:r>
          </a:p>
          <a:p>
            <a:pPr marL="342900" indent="-214313">
              <a:spcAft>
                <a:spcPts val="450"/>
              </a:spcAft>
            </a:pPr>
            <a:r>
              <a:rPr lang="en-US" sz="1600" dirty="0">
                <a:ea typeface="Times New Roman"/>
                <a:cs typeface="Times New Roman"/>
              </a:rPr>
              <a:t>-	Sheltered employment</a:t>
            </a:r>
          </a:p>
          <a:p>
            <a:pPr marL="342900" indent="-214313">
              <a:spcAft>
                <a:spcPts val="450"/>
              </a:spcAft>
            </a:pPr>
            <a:r>
              <a:rPr lang="en-US" sz="1600" dirty="0">
                <a:ea typeface="Times New Roman"/>
                <a:cs typeface="Times New Roman"/>
              </a:rPr>
              <a:t>-	Short term out-of-home care</a:t>
            </a:r>
          </a:p>
          <a:p>
            <a:pPr marL="342900" indent="-214313">
              <a:spcAft>
                <a:spcPts val="450"/>
              </a:spcAft>
            </a:pPr>
            <a:r>
              <a:rPr lang="en-US" sz="1600" dirty="0">
                <a:ea typeface="Times New Roman"/>
                <a:cs typeface="Times New Roman"/>
              </a:rPr>
              <a:t>-	Social services</a:t>
            </a:r>
          </a:p>
          <a:p>
            <a:pPr marL="342900" indent="-214313">
              <a:spcAft>
                <a:spcPts val="450"/>
              </a:spcAft>
            </a:pPr>
            <a:r>
              <a:rPr lang="en-US" sz="1600" dirty="0">
                <a:ea typeface="Times New Roman"/>
                <a:cs typeface="Times New Roman"/>
              </a:rPr>
              <a:t>-	Social skills training</a:t>
            </a:r>
          </a:p>
          <a:p>
            <a:pPr marL="342900" indent="-214313">
              <a:spcAft>
                <a:spcPts val="450"/>
              </a:spcAft>
            </a:pPr>
            <a:r>
              <a:rPr lang="en-US" sz="1600" dirty="0">
                <a:ea typeface="Times New Roman"/>
                <a:cs typeface="Times New Roman"/>
              </a:rPr>
              <a:t>-	Sociolegal services</a:t>
            </a:r>
          </a:p>
          <a:p>
            <a:endParaRPr lang="en-US" sz="1400" dirty="0"/>
          </a:p>
        </p:txBody>
      </p:sp>
    </p:spTree>
    <p:extLst>
      <p:ext uri="{BB962C8B-B14F-4D97-AF65-F5344CB8AC3E}">
        <p14:creationId xmlns:p14="http://schemas.microsoft.com/office/powerpoint/2010/main" val="14455505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p:cNvSpPr>
            <a:spLocks noGrp="1"/>
          </p:cNvSpPr>
          <p:nvPr>
            <p:ph type="body" sz="quarter" idx="10"/>
          </p:nvPr>
        </p:nvSpPr>
        <p:spPr/>
        <p:txBody>
          <a:bodyPr/>
          <a:lstStyle/>
          <a:p>
            <a:pPr algn="ctr"/>
            <a:r>
              <a:rPr lang="en-US" dirty="0">
                <a:solidFill>
                  <a:schemeClr val="tx1"/>
                </a:solidFill>
              </a:rPr>
              <a:t>Services Available</a:t>
            </a:r>
          </a:p>
        </p:txBody>
      </p:sp>
      <p:sp>
        <p:nvSpPr>
          <p:cNvPr id="2" name="TextBox 1"/>
          <p:cNvSpPr txBox="1"/>
          <p:nvPr/>
        </p:nvSpPr>
        <p:spPr>
          <a:xfrm>
            <a:off x="1080668" y="1691902"/>
            <a:ext cx="8915400" cy="3929281"/>
          </a:xfrm>
          <a:prstGeom prst="rect">
            <a:avLst/>
          </a:prstGeom>
          <a:noFill/>
        </p:spPr>
        <p:txBody>
          <a:bodyPr wrap="square" numCol="3" rtlCol="0">
            <a:spAutoFit/>
          </a:bodyPr>
          <a:lstStyle/>
          <a:p>
            <a:pPr marL="342900" indent="-214313">
              <a:spcAft>
                <a:spcPts val="450"/>
              </a:spcAft>
            </a:pPr>
            <a:r>
              <a:rPr lang="en-US" sz="1400" dirty="0">
                <a:ea typeface="Times New Roman"/>
                <a:cs typeface="Times New Roman"/>
              </a:rPr>
              <a:t>-	</a:t>
            </a:r>
            <a:r>
              <a:rPr lang="en-US" dirty="0">
                <a:ea typeface="Times New Roman"/>
                <a:cs typeface="Times New Roman"/>
              </a:rPr>
              <a:t>Special living arrangements</a:t>
            </a:r>
          </a:p>
          <a:p>
            <a:pPr marL="342900" indent="-214313">
              <a:spcAft>
                <a:spcPts val="450"/>
              </a:spcAft>
            </a:pPr>
            <a:r>
              <a:rPr lang="en-US" dirty="0">
                <a:ea typeface="Times New Roman"/>
                <a:cs typeface="Times New Roman"/>
              </a:rPr>
              <a:t>-	Specialized dental care</a:t>
            </a:r>
          </a:p>
          <a:p>
            <a:pPr marL="342900" indent="-214313">
              <a:spcAft>
                <a:spcPts val="450"/>
              </a:spcAft>
            </a:pPr>
            <a:r>
              <a:rPr lang="en-US" dirty="0">
                <a:ea typeface="Times New Roman"/>
                <a:cs typeface="Times New Roman"/>
              </a:rPr>
              <a:t>-	Specialized medical care</a:t>
            </a:r>
          </a:p>
          <a:p>
            <a:pPr marL="342900" indent="-214313">
              <a:spcAft>
                <a:spcPts val="450"/>
              </a:spcAft>
            </a:pPr>
            <a:r>
              <a:rPr lang="en-US" dirty="0">
                <a:ea typeface="Times New Roman"/>
                <a:cs typeface="Times New Roman"/>
              </a:rPr>
              <a:t>-	Speech therapy</a:t>
            </a:r>
          </a:p>
          <a:p>
            <a:pPr marL="342900" indent="-214313">
              <a:spcAft>
                <a:spcPts val="450"/>
              </a:spcAft>
            </a:pPr>
            <a:r>
              <a:rPr lang="en-US" dirty="0">
                <a:ea typeface="Times New Roman"/>
                <a:cs typeface="Times New Roman"/>
              </a:rPr>
              <a:t>-	Support services for consumers in homes they own or lease</a:t>
            </a:r>
          </a:p>
          <a:p>
            <a:pPr marL="342900" indent="-214313">
              <a:spcAft>
                <a:spcPts val="450"/>
              </a:spcAft>
            </a:pPr>
            <a:r>
              <a:rPr lang="en-US" dirty="0">
                <a:ea typeface="Times New Roman"/>
                <a:cs typeface="Times New Roman"/>
              </a:rPr>
              <a:t>-	Supported employment</a:t>
            </a:r>
          </a:p>
          <a:p>
            <a:pPr marL="342900" indent="-214313">
              <a:spcAft>
                <a:spcPts val="450"/>
              </a:spcAft>
            </a:pPr>
            <a:r>
              <a:rPr lang="en-US" dirty="0">
                <a:ea typeface="Times New Roman"/>
                <a:cs typeface="Times New Roman"/>
              </a:rPr>
              <a:t>-	Supported living arrangements</a:t>
            </a:r>
          </a:p>
          <a:p>
            <a:pPr marL="342900" indent="-214313">
              <a:spcAft>
                <a:spcPts val="450"/>
              </a:spcAft>
            </a:pPr>
            <a:r>
              <a:rPr lang="en-US" dirty="0">
                <a:ea typeface="Times New Roman"/>
                <a:cs typeface="Times New Roman"/>
              </a:rPr>
              <a:t>-	Technical assistance</a:t>
            </a:r>
          </a:p>
          <a:p>
            <a:pPr marL="342900" indent="-214313">
              <a:spcAft>
                <a:spcPts val="450"/>
              </a:spcAft>
            </a:pPr>
            <a:r>
              <a:rPr lang="en-US" dirty="0">
                <a:ea typeface="Times New Roman"/>
                <a:cs typeface="Times New Roman"/>
              </a:rPr>
              <a:t>-	Training</a:t>
            </a:r>
          </a:p>
          <a:p>
            <a:pPr marL="342900" indent="-214313">
              <a:spcAft>
                <a:spcPts val="450"/>
              </a:spcAft>
            </a:pPr>
            <a:r>
              <a:rPr lang="en-US" dirty="0">
                <a:ea typeface="Times New Roman"/>
                <a:cs typeface="Times New Roman"/>
              </a:rPr>
              <a:t>-	Transportation services</a:t>
            </a:r>
          </a:p>
          <a:p>
            <a:pPr marL="342900" indent="-214313">
              <a:spcAft>
                <a:spcPts val="450"/>
              </a:spcAft>
            </a:pPr>
            <a:r>
              <a:rPr lang="en-US" dirty="0">
                <a:ea typeface="Times New Roman"/>
                <a:cs typeface="Times New Roman"/>
              </a:rPr>
              <a:t>-	Travel training</a:t>
            </a:r>
          </a:p>
          <a:p>
            <a:pPr marL="342900" indent="-214313">
              <a:spcAft>
                <a:spcPts val="450"/>
              </a:spcAft>
            </a:pPr>
            <a:r>
              <a:rPr lang="en-US" dirty="0">
                <a:ea typeface="Times New Roman"/>
                <a:cs typeface="Times New Roman"/>
              </a:rPr>
              <a:t>-	Treatment</a:t>
            </a:r>
          </a:p>
          <a:p>
            <a:pPr marL="342900" indent="-214313">
              <a:spcAft>
                <a:spcPts val="450"/>
              </a:spcAft>
            </a:pPr>
            <a:r>
              <a:rPr lang="en-US" dirty="0">
                <a:ea typeface="Times New Roman"/>
                <a:cs typeface="Times New Roman"/>
              </a:rPr>
              <a:t>-	Vouchered services</a:t>
            </a:r>
          </a:p>
          <a:p>
            <a:pPr marL="342900" indent="-214313">
              <a:spcAft>
                <a:spcPts val="450"/>
              </a:spcAft>
              <a:buFontTx/>
              <a:buChar char="-"/>
            </a:pPr>
            <a:r>
              <a:rPr lang="en-US" dirty="0">
                <a:ea typeface="Times New Roman"/>
                <a:cs typeface="Times New Roman"/>
              </a:rPr>
              <a:t>Services and supports that are necessary for families to maintain their children with developmental disabilities at home, when living at home is in the best interest of the child.</a:t>
            </a:r>
          </a:p>
          <a:p>
            <a:pPr marL="342900" indent="-214313">
              <a:spcAft>
                <a:spcPts val="450"/>
              </a:spcAft>
              <a:buFontTx/>
              <a:buChar char="-"/>
            </a:pPr>
            <a:endParaRPr lang="en-US" dirty="0">
              <a:ea typeface="Times New Roman"/>
              <a:cs typeface="Times New Roman"/>
            </a:endParaRPr>
          </a:p>
          <a:p>
            <a:pPr marL="342900" indent="-214313">
              <a:spcAft>
                <a:spcPts val="450"/>
              </a:spcAft>
            </a:pPr>
            <a:r>
              <a:rPr lang="en-US" dirty="0">
                <a:ea typeface="Times New Roman"/>
                <a:cs typeface="Times New Roman"/>
              </a:rPr>
              <a:t>-	Services and supports needed to maintain and strengthen the family unit, where one or both parents is an individual with developmental disabilities.</a:t>
            </a:r>
          </a:p>
          <a:p>
            <a:pPr marL="342900" indent="-214313">
              <a:spcAft>
                <a:spcPts val="450"/>
              </a:spcAft>
            </a:pPr>
            <a:r>
              <a:rPr lang="en-US" dirty="0">
                <a:ea typeface="Times New Roman"/>
                <a:cs typeface="Times New Roman"/>
              </a:rPr>
              <a:t>-	Other service and support options which would result in greater self-sufficiency for the consumer and cost- effectiveness to the state.</a:t>
            </a:r>
          </a:p>
          <a:p>
            <a:pPr marL="342900" indent="-214313">
              <a:spcAft>
                <a:spcPts val="450"/>
              </a:spcAft>
            </a:pPr>
            <a:endParaRPr lang="en-US" sz="1400" dirty="0"/>
          </a:p>
        </p:txBody>
      </p:sp>
      <p:sp>
        <p:nvSpPr>
          <p:cNvPr id="4" name="TextBox 3"/>
          <p:cNvSpPr txBox="1"/>
          <p:nvPr/>
        </p:nvSpPr>
        <p:spPr>
          <a:xfrm>
            <a:off x="1454371" y="6002115"/>
            <a:ext cx="8632508" cy="646331"/>
          </a:xfrm>
          <a:prstGeom prst="rect">
            <a:avLst/>
          </a:prstGeom>
          <a:noFill/>
        </p:spPr>
        <p:txBody>
          <a:bodyPr wrap="square" rtlCol="0">
            <a:spAutoFit/>
          </a:bodyPr>
          <a:lstStyle/>
          <a:p>
            <a:pPr algn="ctr"/>
            <a:r>
              <a:rPr lang="en-US" sz="1200" i="1" dirty="0"/>
              <a:t>Courtesy of Disability Rights California</a:t>
            </a:r>
            <a:r>
              <a:rPr lang="en-US" sz="1200" dirty="0"/>
              <a:t>  </a:t>
            </a:r>
            <a:r>
              <a:rPr lang="en-US" sz="1200" i="1" dirty="0"/>
              <a:t>“Rights Under the Lanterman Act” Supplement C</a:t>
            </a:r>
          </a:p>
          <a:p>
            <a:pPr algn="ctr"/>
            <a:r>
              <a:rPr lang="en-US" sz="1200" dirty="0">
                <a:hlinkClick r:id="rId3"/>
              </a:rPr>
              <a:t>www.disabilityrightsca.org</a:t>
            </a:r>
            <a:endParaRPr lang="en-US" sz="1200" dirty="0"/>
          </a:p>
          <a:p>
            <a:pPr algn="ctr"/>
            <a:r>
              <a:rPr lang="en-US" sz="1200" i="1" dirty="0"/>
              <a:t> </a:t>
            </a:r>
          </a:p>
        </p:txBody>
      </p:sp>
    </p:spTree>
    <p:extLst>
      <p:ext uri="{BB962C8B-B14F-4D97-AF65-F5344CB8AC3E}">
        <p14:creationId xmlns:p14="http://schemas.microsoft.com/office/powerpoint/2010/main" val="9168689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A9C5C79-A3C6-4CC5-80C2-615C5A1AD9F9}"/>
              </a:ext>
            </a:extLst>
          </p:cNvPr>
          <p:cNvSpPr>
            <a:spLocks noGrp="1"/>
          </p:cNvSpPr>
          <p:nvPr>
            <p:ph type="title"/>
          </p:nvPr>
        </p:nvSpPr>
        <p:spPr>
          <a:xfrm>
            <a:off x="1115568" y="548640"/>
            <a:ext cx="10168128" cy="1179576"/>
          </a:xfrm>
        </p:spPr>
        <p:txBody>
          <a:bodyPr>
            <a:normAutofit/>
          </a:bodyPr>
          <a:lstStyle/>
          <a:p>
            <a:r>
              <a:rPr lang="en-US" sz="4000"/>
              <a:t>Resources</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8F17D7A0-E0B8-41AE-93AA-97C645BCE913}"/>
              </a:ext>
            </a:extLst>
          </p:cNvPr>
          <p:cNvSpPr>
            <a:spLocks noGrp="1"/>
          </p:cNvSpPr>
          <p:nvPr>
            <p:ph idx="1"/>
          </p:nvPr>
        </p:nvSpPr>
        <p:spPr>
          <a:xfrm>
            <a:off x="1115568" y="2481943"/>
            <a:ext cx="10168128" cy="3695020"/>
          </a:xfrm>
        </p:spPr>
        <p:txBody>
          <a:bodyPr>
            <a:normAutofit/>
          </a:bodyPr>
          <a:lstStyle/>
          <a:p>
            <a:r>
              <a:rPr lang="en-US" sz="2400" dirty="0"/>
              <a:t>Disability Rights California “Rights Under the Lanterman Act” </a:t>
            </a:r>
            <a:r>
              <a:rPr lang="en-US" sz="2400" dirty="0">
                <a:hlinkClick r:id="rId3"/>
              </a:rPr>
              <a:t>https://rula.disabilityrightsca.org/</a:t>
            </a:r>
            <a:r>
              <a:rPr lang="en-US" sz="2400" dirty="0"/>
              <a:t> </a:t>
            </a:r>
          </a:p>
          <a:p>
            <a:r>
              <a:rPr lang="en-US" sz="2400" dirty="0"/>
              <a:t>Disability Rights California – additional regional center fact sheets/resources </a:t>
            </a:r>
            <a:r>
              <a:rPr lang="en-US" sz="2400" dirty="0">
                <a:hlinkClick r:id="rId4"/>
              </a:rPr>
              <a:t>https://www.disabilityrightsca.org/resources/regional-center</a:t>
            </a:r>
            <a:r>
              <a:rPr lang="en-US" sz="2400" dirty="0"/>
              <a:t> </a:t>
            </a:r>
          </a:p>
          <a:p>
            <a:endParaRPr lang="en-US" sz="2400" dirty="0"/>
          </a:p>
          <a:p>
            <a:r>
              <a:rPr lang="en-US" sz="2400" dirty="0"/>
              <a:t>Department of Developmental Services (DDS)  </a:t>
            </a:r>
            <a:r>
              <a:rPr lang="en-US" sz="2400" dirty="0">
                <a:hlinkClick r:id="rId5"/>
              </a:rPr>
              <a:t>www.dds.ca.gov</a:t>
            </a:r>
            <a:endParaRPr lang="en-US" sz="2400" dirty="0"/>
          </a:p>
          <a:p>
            <a:r>
              <a:rPr lang="en-US" sz="2400" dirty="0"/>
              <a:t>DDS link to Regional Center Services and Descriptions  </a:t>
            </a:r>
            <a:r>
              <a:rPr lang="en-US" sz="2400" dirty="0">
                <a:hlinkClick r:id="rId6"/>
              </a:rPr>
              <a:t>https://www.dds.ca.gov/rc/rc-services/</a:t>
            </a:r>
            <a:r>
              <a:rPr lang="en-US" sz="2400" dirty="0"/>
              <a:t> </a:t>
            </a:r>
          </a:p>
          <a:p>
            <a:pPr marL="0" indent="0">
              <a:buNone/>
            </a:pPr>
            <a:endParaRPr lang="en-US" sz="2200" dirty="0"/>
          </a:p>
        </p:txBody>
      </p:sp>
    </p:spTree>
    <p:extLst>
      <p:ext uri="{BB962C8B-B14F-4D97-AF65-F5344CB8AC3E}">
        <p14:creationId xmlns:p14="http://schemas.microsoft.com/office/powerpoint/2010/main" val="9429890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normAutofit fontScale="77500" lnSpcReduction="20000"/>
          </a:bodyPr>
          <a:lstStyle/>
          <a:p>
            <a:r>
              <a:rPr lang="en-US" dirty="0"/>
              <a:t>Thank you</a:t>
            </a:r>
          </a:p>
        </p:txBody>
      </p:sp>
    </p:spTree>
    <p:extLst>
      <p:ext uri="{BB962C8B-B14F-4D97-AF65-F5344CB8AC3E}">
        <p14:creationId xmlns:p14="http://schemas.microsoft.com/office/powerpoint/2010/main" val="25822242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Arc 13">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 name="Content Placeholder 4">
            <a:extLst>
              <a:ext uri="{FF2B5EF4-FFF2-40B4-BE49-F238E27FC236}">
                <a16:creationId xmlns:a16="http://schemas.microsoft.com/office/drawing/2014/main" id="{4C72452A-1A6E-4347-9F83-DF5AC88CDD7F}"/>
              </a:ext>
            </a:extLst>
          </p:cNvPr>
          <p:cNvSpPr>
            <a:spLocks noGrp="1"/>
          </p:cNvSpPr>
          <p:nvPr>
            <p:ph idx="1"/>
          </p:nvPr>
        </p:nvSpPr>
        <p:spPr>
          <a:xfrm>
            <a:off x="838200" y="819150"/>
            <a:ext cx="10515600" cy="5357813"/>
          </a:xfrm>
        </p:spPr>
        <p:txBody>
          <a:bodyPr>
            <a:normAutofit fontScale="77500" lnSpcReduction="20000"/>
          </a:bodyPr>
          <a:lstStyle/>
          <a:p>
            <a:pPr>
              <a:defRPr/>
            </a:pPr>
            <a:r>
              <a:rPr lang="en-US" sz="2600" dirty="0"/>
              <a:t>“The schools are not required to provide the same level of services as the regional centers are required to provide under the Lanterman Act.  The school districts must provide only a free and appropriate public education (FAPE) which provides personalized instruction with sufficient support services to permit the student to benefit educationally from that instruction.  (Hendrick Hudson Dist. Bd. of Ed. v. Rowley (1982) 458 U.S. 176.)  This does not mean the best possible education, only one providing some benefit. </a:t>
            </a:r>
            <a:r>
              <a:rPr lang="en-US" sz="2600" b="1" dirty="0">
                <a:solidFill>
                  <a:srgbClr val="FF0000"/>
                </a:solidFill>
              </a:rPr>
              <a:t>The Lanterman Act sets out a different and higher standard: providing services that foster developmental potential;  services which are directed toward achievement “of the most independent, productive, and normal lives possible.”  </a:t>
            </a:r>
            <a:r>
              <a:rPr lang="en-US" sz="2600" dirty="0"/>
              <a:t>(Section 4502, subdivision (a).)  The regional centers must provide services and supports that </a:t>
            </a:r>
            <a:r>
              <a:rPr lang="en-US" sz="2600" b="1" dirty="0">
                <a:solidFill>
                  <a:srgbClr val="FF0000"/>
                </a:solidFill>
              </a:rPr>
              <a:t>allow the consumer to integrate “into the mainstream life of the community” and to “approximate the pattern of everyday living available to people without disabilities of the same age.” </a:t>
            </a:r>
            <a:r>
              <a:rPr lang="en-US" sz="2600" dirty="0"/>
              <a:t> (Section 4501.  See also, section 4648, subdivision (a) (1).)  The requirement that the regional centers maximize opportunities and assist in achieving “the most” normal lives sets a far higher standard than the provision of “some benefit” which is what is required of the schools.  Of course, the obligations created by the Lanterman Act are tempered by the obligation to provide the services in a cost-effective manner, but plainly the regional centers’ purposes and obligations are much higher than those of the schools. “</a:t>
            </a:r>
          </a:p>
          <a:p>
            <a:pPr>
              <a:defRPr/>
            </a:pPr>
            <a:endParaRPr lang="en-US" sz="2600" dirty="0"/>
          </a:p>
          <a:p>
            <a:pPr marL="0" indent="0">
              <a:buNone/>
              <a:defRPr/>
            </a:pPr>
            <a:endParaRPr lang="en-US" sz="2600" dirty="0"/>
          </a:p>
          <a:p>
            <a:pPr lvl="1">
              <a:defRPr/>
            </a:pPr>
            <a:r>
              <a:rPr lang="en-US" sz="2600" dirty="0"/>
              <a:t> Excerpt from OAH Case No. L 2005070685</a:t>
            </a:r>
          </a:p>
          <a:p>
            <a:pPr lvl="1">
              <a:defRPr/>
            </a:pPr>
            <a:r>
              <a:rPr lang="en-US" sz="2600" dirty="0"/>
              <a:t>Kevin G. v. Frank D. Lanterman Regional Center  (January 2006)</a:t>
            </a:r>
          </a:p>
          <a:p>
            <a:pPr lvl="1">
              <a:defRPr/>
            </a:pPr>
            <a:r>
              <a:rPr lang="en-US" sz="2600" dirty="0"/>
              <a:t>Administrative Law Judge: Christine C. McCall</a:t>
            </a:r>
          </a:p>
          <a:p>
            <a:endParaRPr lang="en-US" sz="1000" dirty="0"/>
          </a:p>
        </p:txBody>
      </p:sp>
    </p:spTree>
    <p:extLst>
      <p:ext uri="{BB962C8B-B14F-4D97-AF65-F5344CB8AC3E}">
        <p14:creationId xmlns:p14="http://schemas.microsoft.com/office/powerpoint/2010/main" val="35980226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D011B881-0F1A-469F-AC20-7631CCACD0FA}"/>
              </a:ext>
            </a:extLst>
          </p:cNvPr>
          <p:cNvSpPr txBox="1"/>
          <p:nvPr/>
        </p:nvSpPr>
        <p:spPr>
          <a:xfrm>
            <a:off x="712366" y="604007"/>
            <a:ext cx="10515600" cy="5816977"/>
          </a:xfrm>
          <a:prstGeom prst="rect">
            <a:avLst/>
          </a:prstGeom>
          <a:noFill/>
        </p:spPr>
        <p:txBody>
          <a:bodyPr wrap="square" rtlCol="0">
            <a:spAutoFit/>
          </a:bodyPr>
          <a:lstStyle/>
          <a:p>
            <a:pPr>
              <a:defRPr/>
            </a:pPr>
            <a:r>
              <a:rPr lang="en-US" sz="2000" dirty="0"/>
              <a:t>Under the Lanterman Act, the Legislature has decreed that persons with developmental disabilities have a right to </a:t>
            </a:r>
            <a:r>
              <a:rPr lang="en-US" sz="2000" dirty="0">
                <a:solidFill>
                  <a:srgbClr val="FF0000"/>
                </a:solidFill>
              </a:rPr>
              <a:t>treatment and rehabilitative services and supports in the least restrictive environment</a:t>
            </a:r>
            <a:r>
              <a:rPr lang="en-US" sz="2000" dirty="0"/>
              <a:t> and provided in the natural community settings as well as the right to choose their own program planning and implementation. (Section 4502.) The Legislature has further declared that regional centers are to provide or secure family supports that, in part, </a:t>
            </a:r>
            <a:r>
              <a:rPr lang="en-US" sz="2000" dirty="0">
                <a:solidFill>
                  <a:srgbClr val="FF0000"/>
                </a:solidFill>
              </a:rPr>
              <a:t>respect and support the decision making authority of the family, are flexible and creative in meeting the unique and individual needs of the families as they evolve over time, and build on family strengths and natural supports. </a:t>
            </a:r>
            <a:r>
              <a:rPr lang="en-US" sz="2000" dirty="0"/>
              <a:t>(Section 4685, </a:t>
            </a:r>
            <a:r>
              <a:rPr lang="en-US" sz="2000" dirty="0" err="1"/>
              <a:t>subd</a:t>
            </a:r>
            <a:r>
              <a:rPr lang="en-US" sz="2000" dirty="0"/>
              <a:t>. (b).) Services by regional centers must be provided in the most </a:t>
            </a:r>
            <a:r>
              <a:rPr lang="en-US" sz="2000" dirty="0">
                <a:solidFill>
                  <a:srgbClr val="FF0000"/>
                </a:solidFill>
              </a:rPr>
              <a:t>cost-effective</a:t>
            </a:r>
            <a:r>
              <a:rPr lang="en-US" sz="2000" dirty="0"/>
              <a:t> and beneficial manner (sections 9 4685, </a:t>
            </a:r>
            <a:r>
              <a:rPr lang="en-US" sz="2000" dirty="0" err="1"/>
              <a:t>subd</a:t>
            </a:r>
            <a:r>
              <a:rPr lang="en-US" sz="2000" dirty="0"/>
              <a:t>. (c)(3), and 4848, </a:t>
            </a:r>
            <a:r>
              <a:rPr lang="en-US" sz="2000" dirty="0" err="1"/>
              <a:t>subd</a:t>
            </a:r>
            <a:r>
              <a:rPr lang="en-US" sz="2000" dirty="0"/>
              <a:t>. (a)(11)) and must be individually tailored to the consumer (section 4648, </a:t>
            </a:r>
            <a:r>
              <a:rPr lang="en-US" sz="2000" dirty="0" err="1"/>
              <a:t>subd</a:t>
            </a:r>
            <a:r>
              <a:rPr lang="en-US" sz="2000" dirty="0"/>
              <a:t>. (a)(2)).  Further, section 4648, subdivision (a)(8), provides that </a:t>
            </a:r>
            <a:r>
              <a:rPr lang="en-US" sz="2000" dirty="0">
                <a:solidFill>
                  <a:srgbClr val="FF0000"/>
                </a:solidFill>
              </a:rPr>
              <a:t>regional center funds shall not be used to supplant the budget of any agency which has a legal responsibility to serve all members of the general public </a:t>
            </a:r>
            <a:r>
              <a:rPr lang="en-US" sz="2000" dirty="0"/>
              <a:t>and is receiving funds to provide those services. Section 4659, subdivision (a)(1), directs regional centers to identify and pursue all possible sources of funding for consumers receiving regional center services. </a:t>
            </a:r>
          </a:p>
          <a:p>
            <a:pPr marL="400050" lvl="1" indent="0">
              <a:buFont typeface="Courier New" pitchFamily="49" charset="0"/>
              <a:buNone/>
              <a:defRPr/>
            </a:pPr>
            <a:endParaRPr lang="en-US" sz="2000" dirty="0"/>
          </a:p>
          <a:p>
            <a:pPr marL="685800" lvl="1">
              <a:defRPr/>
            </a:pPr>
            <a:r>
              <a:rPr lang="en-US" sz="1600" dirty="0"/>
              <a:t>Excerpt from OAH Case No. 2011120545</a:t>
            </a:r>
          </a:p>
          <a:p>
            <a:pPr marL="685800" lvl="1">
              <a:defRPr/>
            </a:pPr>
            <a:r>
              <a:rPr lang="en-US" sz="1600" dirty="0" err="1"/>
              <a:t>Tingya</a:t>
            </a:r>
            <a:r>
              <a:rPr lang="en-US" sz="1600" dirty="0"/>
              <a:t> T. Y. v. Regional Center of Orange County (February 2012)</a:t>
            </a:r>
          </a:p>
          <a:p>
            <a:pPr marL="685800" lvl="1">
              <a:defRPr/>
            </a:pPr>
            <a:r>
              <a:rPr lang="en-US" sz="1600" dirty="0"/>
              <a:t>Administrative Law Judge David B. Rosenman</a:t>
            </a:r>
          </a:p>
          <a:p>
            <a:endParaRPr lang="en-US" sz="2400" dirty="0"/>
          </a:p>
        </p:txBody>
      </p:sp>
    </p:spTree>
    <p:extLst>
      <p:ext uri="{BB962C8B-B14F-4D97-AF65-F5344CB8AC3E}">
        <p14:creationId xmlns:p14="http://schemas.microsoft.com/office/powerpoint/2010/main" val="28454199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1DD8A-B138-4168-A7BC-313356BC30D0}"/>
              </a:ext>
            </a:extLst>
          </p:cNvPr>
          <p:cNvSpPr>
            <a:spLocks noGrp="1"/>
          </p:cNvSpPr>
          <p:nvPr>
            <p:ph type="title"/>
          </p:nvPr>
        </p:nvSpPr>
        <p:spPr>
          <a:xfrm>
            <a:off x="838200" y="365125"/>
            <a:ext cx="10515600" cy="1094559"/>
          </a:xfrm>
        </p:spPr>
        <p:txBody>
          <a:bodyPr/>
          <a:lstStyle/>
          <a:p>
            <a:r>
              <a:rPr lang="en-US" dirty="0"/>
              <a:t>Starting Point</a:t>
            </a:r>
          </a:p>
        </p:txBody>
      </p:sp>
      <p:sp>
        <p:nvSpPr>
          <p:cNvPr id="3" name="TextBox 2">
            <a:extLst>
              <a:ext uri="{FF2B5EF4-FFF2-40B4-BE49-F238E27FC236}">
                <a16:creationId xmlns:a16="http://schemas.microsoft.com/office/drawing/2014/main" id="{5C4D3FA9-AD44-4838-A9BF-3B0BD8AC7D1B}"/>
              </a:ext>
            </a:extLst>
          </p:cNvPr>
          <p:cNvSpPr txBox="1"/>
          <p:nvPr/>
        </p:nvSpPr>
        <p:spPr>
          <a:xfrm>
            <a:off x="947956" y="1585519"/>
            <a:ext cx="10578517" cy="5529719"/>
          </a:xfrm>
          <a:prstGeom prst="rect">
            <a:avLst/>
          </a:prstGeom>
          <a:noFill/>
        </p:spPr>
        <p:txBody>
          <a:bodyPr wrap="square" rtlCol="0">
            <a:spAutoFit/>
          </a:bodyPr>
          <a:lstStyle/>
          <a:p>
            <a:r>
              <a:rPr lang="en-US" sz="2400" dirty="0"/>
              <a:t>The IPP/PCP is the starting point!</a:t>
            </a:r>
          </a:p>
          <a:p>
            <a:endParaRPr lang="en-US" sz="2000" dirty="0"/>
          </a:p>
          <a:p>
            <a:pPr marL="274320" indent="-274320">
              <a:lnSpc>
                <a:spcPct val="120000"/>
              </a:lnSpc>
              <a:spcBef>
                <a:spcPts val="580"/>
              </a:spcBef>
              <a:spcAft>
                <a:spcPts val="600"/>
              </a:spcAft>
              <a:buFont typeface="Wingdings 2"/>
              <a:buChar char=""/>
              <a:defRPr/>
            </a:pPr>
            <a:r>
              <a:rPr lang="en-US" sz="2000" dirty="0"/>
              <a:t>IPP process helps people with developmental disabilities, and their families, obtain the services and supports needed to build capabilities* </a:t>
            </a:r>
          </a:p>
          <a:p>
            <a:pPr marL="548640" lvl="1" indent="-237744">
              <a:lnSpc>
                <a:spcPct val="120000"/>
              </a:lnSpc>
              <a:spcBef>
                <a:spcPts val="370"/>
              </a:spcBef>
              <a:spcAft>
                <a:spcPts val="600"/>
              </a:spcAft>
              <a:buFont typeface="Wingdings 2"/>
              <a:buChar char=""/>
              <a:defRPr/>
            </a:pPr>
            <a:r>
              <a:rPr lang="en-US" sz="2000" dirty="0"/>
              <a:t>Collaborative process</a:t>
            </a:r>
          </a:p>
          <a:p>
            <a:pPr marL="548640" lvl="1" indent="-237744">
              <a:lnSpc>
                <a:spcPct val="120000"/>
              </a:lnSpc>
              <a:spcBef>
                <a:spcPts val="370"/>
              </a:spcBef>
              <a:spcAft>
                <a:spcPts val="600"/>
              </a:spcAft>
              <a:buFont typeface="Wingdings 2"/>
              <a:buChar char=""/>
              <a:defRPr/>
            </a:pPr>
            <a:r>
              <a:rPr lang="en-US" sz="2000" dirty="0"/>
              <a:t>Describes the needs, preferences, and choices of the person served and/or family</a:t>
            </a:r>
          </a:p>
          <a:p>
            <a:pPr marL="548640" lvl="1" indent="-237744">
              <a:lnSpc>
                <a:spcPct val="120000"/>
              </a:lnSpc>
              <a:spcBef>
                <a:spcPts val="370"/>
              </a:spcBef>
              <a:spcAft>
                <a:spcPts val="600"/>
              </a:spcAft>
              <a:buFont typeface="Wingdings 2"/>
              <a:buChar char=""/>
              <a:defRPr/>
            </a:pPr>
            <a:r>
              <a:rPr lang="en-US" sz="2000" dirty="0"/>
              <a:t>Includes measurable desirable outcomes and the plan to achieve those goal</a:t>
            </a:r>
          </a:p>
          <a:p>
            <a:pPr marL="310896" lvl="1">
              <a:lnSpc>
                <a:spcPct val="120000"/>
              </a:lnSpc>
              <a:spcBef>
                <a:spcPts val="370"/>
              </a:spcBef>
              <a:spcAft>
                <a:spcPts val="600"/>
              </a:spcAft>
              <a:defRPr/>
            </a:pPr>
            <a:endParaRPr lang="en-US" sz="1000" dirty="0"/>
          </a:p>
          <a:p>
            <a:pPr marL="342900" indent="-342900">
              <a:spcBef>
                <a:spcPts val="370"/>
              </a:spcBef>
              <a:buFont typeface="Arial" panose="020B0604020202020204" pitchFamily="34" charset="0"/>
              <a:buChar char="•"/>
              <a:defRPr/>
            </a:pPr>
            <a:r>
              <a:rPr lang="en-US" sz="2000" dirty="0"/>
              <a:t>Can be held anytime a need arises (regional center must hold the meeting within 30 days after the request is made) </a:t>
            </a:r>
          </a:p>
          <a:p>
            <a:pPr marL="196596" indent="-342900">
              <a:spcBef>
                <a:spcPts val="370"/>
              </a:spcBef>
              <a:buFont typeface="Arial" panose="020B0604020202020204" pitchFamily="34" charset="0"/>
              <a:buChar char="•"/>
              <a:defRPr/>
            </a:pPr>
            <a:endParaRPr lang="en-US" sz="2000" dirty="0"/>
          </a:p>
          <a:p>
            <a:pPr marL="548640" lvl="1" indent="-237744">
              <a:spcBef>
                <a:spcPts val="370"/>
              </a:spcBef>
              <a:defRPr/>
            </a:pPr>
            <a:r>
              <a:rPr lang="en-US" sz="2000" dirty="0"/>
              <a:t>*WIC §4646.5(a)</a:t>
            </a:r>
          </a:p>
          <a:p>
            <a:endParaRPr lang="en-US" dirty="0"/>
          </a:p>
          <a:p>
            <a:endParaRPr lang="en-US" dirty="0"/>
          </a:p>
        </p:txBody>
      </p:sp>
    </p:spTree>
    <p:extLst>
      <p:ext uri="{BB962C8B-B14F-4D97-AF65-F5344CB8AC3E}">
        <p14:creationId xmlns:p14="http://schemas.microsoft.com/office/powerpoint/2010/main" val="36198324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1DD8A-B138-4168-A7BC-313356BC30D0}"/>
              </a:ext>
            </a:extLst>
          </p:cNvPr>
          <p:cNvSpPr>
            <a:spLocks noGrp="1"/>
          </p:cNvSpPr>
          <p:nvPr>
            <p:ph type="title"/>
          </p:nvPr>
        </p:nvSpPr>
        <p:spPr>
          <a:xfrm>
            <a:off x="838200" y="365125"/>
            <a:ext cx="10515600" cy="1094559"/>
          </a:xfrm>
        </p:spPr>
        <p:txBody>
          <a:bodyPr/>
          <a:lstStyle/>
          <a:p>
            <a:r>
              <a:rPr lang="en-US" dirty="0"/>
              <a:t>Starting Point</a:t>
            </a:r>
          </a:p>
        </p:txBody>
      </p:sp>
      <p:sp>
        <p:nvSpPr>
          <p:cNvPr id="3" name="TextBox 2">
            <a:extLst>
              <a:ext uri="{FF2B5EF4-FFF2-40B4-BE49-F238E27FC236}">
                <a16:creationId xmlns:a16="http://schemas.microsoft.com/office/drawing/2014/main" id="{5C4D3FA9-AD44-4838-A9BF-3B0BD8AC7D1B}"/>
              </a:ext>
            </a:extLst>
          </p:cNvPr>
          <p:cNvSpPr txBox="1"/>
          <p:nvPr/>
        </p:nvSpPr>
        <p:spPr>
          <a:xfrm>
            <a:off x="947956" y="1585519"/>
            <a:ext cx="10578517" cy="4466864"/>
          </a:xfrm>
          <a:prstGeom prst="rect">
            <a:avLst/>
          </a:prstGeom>
          <a:noFill/>
        </p:spPr>
        <p:txBody>
          <a:bodyPr wrap="square" rtlCol="0">
            <a:spAutoFit/>
          </a:bodyPr>
          <a:lstStyle/>
          <a:p>
            <a:pPr marL="365760" indent="-283464">
              <a:lnSpc>
                <a:spcPct val="120000"/>
              </a:lnSpc>
              <a:spcBef>
                <a:spcPts val="370"/>
              </a:spcBef>
              <a:spcAft>
                <a:spcPts val="600"/>
              </a:spcAft>
              <a:buFont typeface="Wingdings 2"/>
              <a:buChar char=""/>
              <a:defRPr/>
            </a:pPr>
            <a:r>
              <a:rPr lang="en-US" sz="2400" dirty="0"/>
              <a:t>The IPP Team develops the content for the IPP</a:t>
            </a:r>
          </a:p>
          <a:p>
            <a:pPr marL="365760" indent="-283464">
              <a:lnSpc>
                <a:spcPct val="120000"/>
              </a:lnSpc>
              <a:spcBef>
                <a:spcPts val="370"/>
              </a:spcBef>
              <a:spcAft>
                <a:spcPts val="600"/>
              </a:spcAft>
              <a:buFont typeface="Wingdings 2"/>
              <a:buChar char=""/>
              <a:defRPr/>
            </a:pPr>
            <a:r>
              <a:rPr lang="en-US" sz="2400" dirty="0"/>
              <a:t>Service Coordinator documents the IPP meeting</a:t>
            </a:r>
          </a:p>
          <a:p>
            <a:pPr marL="365760" indent="-283464">
              <a:lnSpc>
                <a:spcPct val="120000"/>
              </a:lnSpc>
              <a:spcBef>
                <a:spcPts val="370"/>
              </a:spcBef>
              <a:spcAft>
                <a:spcPts val="600"/>
              </a:spcAft>
              <a:buFont typeface="Wingdings 2"/>
              <a:buChar char=""/>
              <a:defRPr/>
            </a:pPr>
            <a:r>
              <a:rPr lang="en-US" sz="2400" dirty="0"/>
              <a:t>You review it and make additions/corrections</a:t>
            </a:r>
          </a:p>
          <a:p>
            <a:pPr marL="82296">
              <a:lnSpc>
                <a:spcPct val="120000"/>
              </a:lnSpc>
              <a:spcBef>
                <a:spcPts val="370"/>
              </a:spcBef>
              <a:spcAft>
                <a:spcPts val="600"/>
              </a:spcAft>
              <a:defRPr/>
            </a:pPr>
            <a:endParaRPr lang="en-US" sz="2400" dirty="0"/>
          </a:p>
          <a:p>
            <a:pPr marL="365760" indent="-283464">
              <a:lnSpc>
                <a:spcPct val="120000"/>
              </a:lnSpc>
              <a:spcBef>
                <a:spcPts val="370"/>
              </a:spcBef>
              <a:spcAft>
                <a:spcPts val="600"/>
              </a:spcAft>
              <a:buFont typeface="Wingdings" panose="05000000000000000000" pitchFamily="2" charset="2"/>
              <a:buChar char="«"/>
              <a:defRPr/>
            </a:pPr>
            <a:r>
              <a:rPr lang="en-US" sz="2400" dirty="0"/>
              <a:t>Do not sign that you agree with the IPP document until you have a copy of it!</a:t>
            </a:r>
          </a:p>
          <a:p>
            <a:pPr marL="365760" indent="-283464">
              <a:lnSpc>
                <a:spcPct val="120000"/>
              </a:lnSpc>
              <a:spcBef>
                <a:spcPts val="370"/>
              </a:spcBef>
              <a:spcAft>
                <a:spcPts val="600"/>
              </a:spcAft>
              <a:buFont typeface="Wingdings 2"/>
              <a:buChar char=""/>
              <a:defRPr/>
            </a:pPr>
            <a:r>
              <a:rPr lang="en-US" sz="2400" dirty="0"/>
              <a:t>The Service Coordinator is responsible for “implementing, overseeing, and monitoring each individual program plan”  WIC §4647(b)</a:t>
            </a:r>
          </a:p>
          <a:p>
            <a:endParaRPr lang="en-US" dirty="0"/>
          </a:p>
          <a:p>
            <a:endParaRPr lang="en-US" dirty="0"/>
          </a:p>
        </p:txBody>
      </p:sp>
    </p:spTree>
    <p:extLst>
      <p:ext uri="{BB962C8B-B14F-4D97-AF65-F5344CB8AC3E}">
        <p14:creationId xmlns:p14="http://schemas.microsoft.com/office/powerpoint/2010/main" val="11192733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Title 2">
            <a:extLst>
              <a:ext uri="{FF2B5EF4-FFF2-40B4-BE49-F238E27FC236}">
                <a16:creationId xmlns:a16="http://schemas.microsoft.com/office/drawing/2014/main" id="{54A5AE9F-1D7A-4419-9F3E-3D5BBE1C0CCE}"/>
              </a:ext>
            </a:extLst>
          </p:cNvPr>
          <p:cNvSpPr>
            <a:spLocks noGrp="1"/>
          </p:cNvSpPr>
          <p:nvPr>
            <p:ph type="title"/>
          </p:nvPr>
        </p:nvSpPr>
        <p:spPr>
          <a:xfrm>
            <a:off x="828161" y="238999"/>
            <a:ext cx="10515600" cy="1325563"/>
          </a:xfrm>
        </p:spPr>
        <p:txBody>
          <a:bodyPr>
            <a:normAutofit/>
          </a:bodyPr>
          <a:lstStyle/>
          <a:p>
            <a:r>
              <a:rPr lang="en-US" dirty="0"/>
              <a:t>Services &amp; Supports</a:t>
            </a:r>
          </a:p>
        </p:txBody>
      </p:sp>
      <p:sp>
        <p:nvSpPr>
          <p:cNvPr id="13" name="Arc 12">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 name="Content Placeholder 3">
            <a:extLst>
              <a:ext uri="{FF2B5EF4-FFF2-40B4-BE49-F238E27FC236}">
                <a16:creationId xmlns:a16="http://schemas.microsoft.com/office/drawing/2014/main" id="{7CFB1647-AB37-457E-9938-A2D70F9D0C9F}"/>
              </a:ext>
            </a:extLst>
          </p:cNvPr>
          <p:cNvSpPr>
            <a:spLocks noGrp="1"/>
          </p:cNvSpPr>
          <p:nvPr>
            <p:ph idx="1"/>
          </p:nvPr>
        </p:nvSpPr>
        <p:spPr>
          <a:xfrm>
            <a:off x="838200" y="1591878"/>
            <a:ext cx="10515600" cy="4585085"/>
          </a:xfrm>
        </p:spPr>
        <p:txBody>
          <a:bodyPr>
            <a:normAutofit lnSpcReduction="10000"/>
          </a:bodyPr>
          <a:lstStyle/>
          <a:p>
            <a:r>
              <a:rPr lang="en-US" altLang="en-US" sz="2400" b="1" dirty="0"/>
              <a:t>“An </a:t>
            </a:r>
            <a:r>
              <a:rPr lang="en-US" altLang="en-US" sz="2400" b="1" i="1" dirty="0"/>
              <a:t>array of services and supports should be established which is sufficiently complete to meet the needs and choices of each person with developmental disabilities,</a:t>
            </a:r>
            <a:r>
              <a:rPr lang="en-US" altLang="en-US" sz="2400" b="1" dirty="0"/>
              <a:t> </a:t>
            </a:r>
            <a:r>
              <a:rPr lang="en-US" altLang="en-US" sz="2400" dirty="0"/>
              <a:t>regardless of age or degree of disability, and at each stage of life and to support their integration into the mainstream life of the community. To the maximum extent feasible, services and supports should be available throughout the state to prevent the dislocation of persons with developmental disabilities from their home communities. “  (WIC §4501, emphasis added)</a:t>
            </a:r>
          </a:p>
          <a:p>
            <a:endParaRPr lang="en-US" altLang="en-US" sz="2400" dirty="0"/>
          </a:p>
          <a:p>
            <a:r>
              <a:rPr lang="en-US" altLang="en-US" sz="2400" dirty="0"/>
              <a:t>“The Legislature finds that the mere existence or the delivery of services and supports is, in itself, insufficient evidence of program effectiveness. It is the intent of the Legislature that </a:t>
            </a:r>
            <a:r>
              <a:rPr lang="en-US" altLang="en-US" sz="2400" b="1" i="1" dirty="0"/>
              <a:t>agencies serving persons with developmental disabilities shall produce evidence that their services have resulted in consumer or family empowerment and in more independent, productive, and normal lives for the persons served</a:t>
            </a:r>
            <a:r>
              <a:rPr lang="en-US" altLang="en-US" sz="2400" b="1" dirty="0"/>
              <a:t>.” </a:t>
            </a:r>
            <a:r>
              <a:rPr lang="en-US" altLang="en-US" sz="2400" dirty="0"/>
              <a:t>(WIC §4501, emphasis added)</a:t>
            </a:r>
          </a:p>
          <a:p>
            <a:endParaRPr lang="en-US" sz="2000" dirty="0"/>
          </a:p>
        </p:txBody>
      </p:sp>
    </p:spTree>
    <p:extLst>
      <p:ext uri="{BB962C8B-B14F-4D97-AF65-F5344CB8AC3E}">
        <p14:creationId xmlns:p14="http://schemas.microsoft.com/office/powerpoint/2010/main" val="35475437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FFBEE45-F140-49D5-85EA-C78C24340B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5865203-96FC-409A-B27F-BBCF8DBAC19B}"/>
              </a:ext>
            </a:extLst>
          </p:cNvPr>
          <p:cNvSpPr>
            <a:spLocks noGrp="1"/>
          </p:cNvSpPr>
          <p:nvPr>
            <p:ph type="title"/>
          </p:nvPr>
        </p:nvSpPr>
        <p:spPr>
          <a:xfrm>
            <a:off x="838200" y="365125"/>
            <a:ext cx="10515600" cy="720725"/>
          </a:xfrm>
        </p:spPr>
        <p:txBody>
          <a:bodyPr vert="horz" lIns="91440" tIns="45720" rIns="91440" bIns="45720" rtlCol="0" anchor="ctr">
            <a:normAutofit fontScale="90000"/>
          </a:bodyPr>
          <a:lstStyle/>
          <a:p>
            <a:r>
              <a:rPr lang="en-US" sz="5200" kern="1200" dirty="0">
                <a:solidFill>
                  <a:schemeClr val="tx1"/>
                </a:solidFill>
                <a:latin typeface="+mj-lt"/>
                <a:ea typeface="+mj-ea"/>
                <a:cs typeface="+mj-cs"/>
              </a:rPr>
              <a:t>Determining Services &amp; Supports</a:t>
            </a:r>
          </a:p>
        </p:txBody>
      </p:sp>
      <p:sp>
        <p:nvSpPr>
          <p:cNvPr id="3" name="Content Placeholder 2">
            <a:extLst>
              <a:ext uri="{FF2B5EF4-FFF2-40B4-BE49-F238E27FC236}">
                <a16:creationId xmlns:a16="http://schemas.microsoft.com/office/drawing/2014/main" id="{7E5BAC7A-9739-4B74-9608-24E72494B668}"/>
              </a:ext>
            </a:extLst>
          </p:cNvPr>
          <p:cNvSpPr>
            <a:spLocks noGrp="1"/>
          </p:cNvSpPr>
          <p:nvPr>
            <p:ph idx="1"/>
          </p:nvPr>
        </p:nvSpPr>
        <p:spPr>
          <a:xfrm>
            <a:off x="838200" y="1309106"/>
            <a:ext cx="10039350" cy="4462211"/>
          </a:xfrm>
        </p:spPr>
        <p:txBody>
          <a:bodyPr vert="horz" lIns="91440" tIns="45720" rIns="91440" bIns="45720" rtlCol="0">
            <a:normAutofit/>
          </a:bodyPr>
          <a:lstStyle/>
          <a:p>
            <a:pPr marL="402336" lvl="1">
              <a:spcBef>
                <a:spcPts val="370"/>
              </a:spcBef>
              <a:spcAft>
                <a:spcPts val="600"/>
              </a:spcAft>
              <a:defRPr/>
            </a:pPr>
            <a:r>
              <a:rPr lang="en-US" sz="2000" dirty="0"/>
              <a:t>Ask yourself these questions. The answers will help you identify your goals. </a:t>
            </a:r>
          </a:p>
          <a:p>
            <a:pPr marL="745236" lvl="1">
              <a:spcBef>
                <a:spcPts val="370"/>
              </a:spcBef>
              <a:spcAft>
                <a:spcPts val="600"/>
              </a:spcAft>
              <a:defRPr/>
            </a:pPr>
            <a:r>
              <a:rPr lang="en-US" sz="2000" dirty="0"/>
              <a:t>Where does the person want to live? </a:t>
            </a:r>
          </a:p>
          <a:p>
            <a:pPr marL="745236" lvl="1">
              <a:spcBef>
                <a:spcPts val="370"/>
              </a:spcBef>
              <a:spcAft>
                <a:spcPts val="600"/>
              </a:spcAft>
              <a:defRPr/>
            </a:pPr>
            <a:r>
              <a:rPr lang="en-US" sz="2000" dirty="0"/>
              <a:t>What services does the individual need to help them live where they want?</a:t>
            </a:r>
          </a:p>
          <a:p>
            <a:pPr marL="402336" lvl="1">
              <a:spcBef>
                <a:spcPts val="370"/>
              </a:spcBef>
              <a:spcAft>
                <a:spcPts val="600"/>
              </a:spcAft>
              <a:defRPr/>
            </a:pPr>
            <a:r>
              <a:rPr lang="en-US" sz="2000" dirty="0"/>
              <a:t>In what ways would you like the person served to be included in the community?  What does the person served want to do for fun, in their free time? And do they need help to do those things?</a:t>
            </a:r>
          </a:p>
          <a:p>
            <a:pPr marL="402336" lvl="1">
              <a:spcBef>
                <a:spcPts val="370"/>
              </a:spcBef>
              <a:spcAft>
                <a:spcPts val="600"/>
              </a:spcAft>
              <a:defRPr/>
            </a:pPr>
            <a:r>
              <a:rPr lang="en-US" sz="2000" dirty="0"/>
              <a:t>In what ways would you like the person served to be included in school and/or work? </a:t>
            </a:r>
          </a:p>
          <a:p>
            <a:pPr marL="402336" lvl="1">
              <a:spcBef>
                <a:spcPts val="370"/>
              </a:spcBef>
              <a:spcAft>
                <a:spcPts val="600"/>
              </a:spcAft>
              <a:defRPr/>
            </a:pPr>
            <a:r>
              <a:rPr lang="en-US" sz="2000" dirty="0"/>
              <a:t>What does the person served need to become more integrated in the community and at  work? For example, the person served may need to learn certain self-help strategies, or get help with a medical or behavioral concern. </a:t>
            </a:r>
          </a:p>
          <a:p>
            <a:pPr marL="402336" lvl="1">
              <a:spcBef>
                <a:spcPts val="370"/>
              </a:spcBef>
              <a:spcAft>
                <a:spcPts val="600"/>
              </a:spcAft>
              <a:defRPr/>
            </a:pPr>
            <a:r>
              <a:rPr lang="en-US" sz="2000" dirty="0"/>
              <a:t>Does the person served have cultural and lifestyle preferences that should be taken into consideration as far as services and supports?</a:t>
            </a:r>
          </a:p>
          <a:p>
            <a:endParaRPr lang="en-US" sz="1100" dirty="0"/>
          </a:p>
        </p:txBody>
      </p:sp>
      <p:sp>
        <p:nvSpPr>
          <p:cNvPr id="6" name="TextBox 5">
            <a:extLst>
              <a:ext uri="{FF2B5EF4-FFF2-40B4-BE49-F238E27FC236}">
                <a16:creationId xmlns:a16="http://schemas.microsoft.com/office/drawing/2014/main" id="{20F30707-1B46-7D83-A5C1-1CE5E0975E82}"/>
              </a:ext>
            </a:extLst>
          </p:cNvPr>
          <p:cNvSpPr txBox="1"/>
          <p:nvPr/>
        </p:nvSpPr>
        <p:spPr>
          <a:xfrm>
            <a:off x="727969" y="5994574"/>
            <a:ext cx="11034203" cy="667875"/>
          </a:xfrm>
          <a:prstGeom prst="rect">
            <a:avLst/>
          </a:prstGeom>
          <a:noFill/>
        </p:spPr>
        <p:txBody>
          <a:bodyPr wrap="square">
            <a:spAutoFit/>
          </a:bodyPr>
          <a:lstStyle/>
          <a:p>
            <a:pPr indent="-228600" defTabSz="914400">
              <a:lnSpc>
                <a:spcPct val="90000"/>
              </a:lnSpc>
              <a:spcBef>
                <a:spcPct val="0"/>
              </a:spcBef>
              <a:spcAft>
                <a:spcPts val="600"/>
              </a:spcAft>
              <a:buClrTx/>
              <a:buSzTx/>
              <a:buFont typeface="Arial" panose="020B0604020202020204" pitchFamily="34" charset="0"/>
              <a:buChar char="•"/>
            </a:pPr>
            <a:r>
              <a:rPr lang="en-US" altLang="en-US" sz="1800" dirty="0">
                <a:solidFill>
                  <a:schemeClr val="tx1"/>
                </a:solidFill>
                <a:latin typeface="+mn-lt"/>
              </a:rPr>
              <a:t>“IPP/IFSP Meeting Planner for Families with Children”  Supplement L - </a:t>
            </a:r>
            <a:r>
              <a:rPr lang="en-US" altLang="en-US" sz="1800" u="sng" dirty="0">
                <a:solidFill>
                  <a:schemeClr val="tx1"/>
                </a:solidFill>
                <a:latin typeface="+mn-lt"/>
              </a:rPr>
              <a:t>Rights Under The Lanterman Act Manual</a:t>
            </a:r>
            <a:endParaRPr lang="en-US" altLang="en-US" sz="1800" dirty="0">
              <a:solidFill>
                <a:schemeClr val="tx1"/>
              </a:solidFill>
              <a:latin typeface="+mn-lt"/>
            </a:endParaRPr>
          </a:p>
          <a:p>
            <a:pPr indent="-228600" defTabSz="914400">
              <a:lnSpc>
                <a:spcPct val="90000"/>
              </a:lnSpc>
              <a:spcBef>
                <a:spcPct val="0"/>
              </a:spcBef>
              <a:spcAft>
                <a:spcPts val="600"/>
              </a:spcAft>
              <a:buClrTx/>
              <a:buSzTx/>
              <a:buFont typeface="Arial" panose="020B0604020202020204" pitchFamily="34" charset="0"/>
              <a:buChar char="•"/>
            </a:pPr>
            <a:r>
              <a:rPr lang="en-US" altLang="en-US" sz="1800" dirty="0">
                <a:solidFill>
                  <a:schemeClr val="tx1"/>
                </a:solidFill>
                <a:latin typeface="+mn-lt"/>
              </a:rPr>
              <a:t>Disability Rights California – www.disabilityrightsca.org</a:t>
            </a:r>
            <a:endParaRPr lang="en-US" altLang="en-US" sz="1800" u="sng" dirty="0">
              <a:solidFill>
                <a:schemeClr val="tx1"/>
              </a:solidFill>
              <a:latin typeface="+mn-lt"/>
            </a:endParaRPr>
          </a:p>
        </p:txBody>
      </p:sp>
    </p:spTree>
    <p:extLst>
      <p:ext uri="{BB962C8B-B14F-4D97-AF65-F5344CB8AC3E}">
        <p14:creationId xmlns:p14="http://schemas.microsoft.com/office/powerpoint/2010/main" val="8381057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F5AE8F-6905-BF11-F624-237B1DBEDAE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6780AC3-5431-6FCE-DC65-1166887BA045}"/>
              </a:ext>
            </a:extLst>
          </p:cNvPr>
          <p:cNvSpPr>
            <a:spLocks noGrp="1"/>
          </p:cNvSpPr>
          <p:nvPr>
            <p:ph idx="1"/>
          </p:nvPr>
        </p:nvSpPr>
        <p:spPr/>
        <p:txBody>
          <a:bodyPr/>
          <a:lstStyle/>
          <a:p>
            <a:endParaRPr lang="en-US"/>
          </a:p>
        </p:txBody>
      </p:sp>
      <p:pic>
        <p:nvPicPr>
          <p:cNvPr id="5" name="Picture 4">
            <a:extLst>
              <a:ext uri="{FF2B5EF4-FFF2-40B4-BE49-F238E27FC236}">
                <a16:creationId xmlns:a16="http://schemas.microsoft.com/office/drawing/2014/main" id="{1C98F701-42F7-B125-6E01-3720D04D67EC}"/>
              </a:ext>
            </a:extLst>
          </p:cNvPr>
          <p:cNvPicPr>
            <a:picLocks noChangeAspect="1"/>
          </p:cNvPicPr>
          <p:nvPr/>
        </p:nvPicPr>
        <p:blipFill>
          <a:blip r:embed="rId2"/>
          <a:stretch>
            <a:fillRect/>
          </a:stretch>
        </p:blipFill>
        <p:spPr>
          <a:xfrm>
            <a:off x="0" y="78979"/>
            <a:ext cx="12192000" cy="6700041"/>
          </a:xfrm>
          <a:prstGeom prst="rect">
            <a:avLst/>
          </a:prstGeom>
        </p:spPr>
      </p:pic>
    </p:spTree>
    <p:extLst>
      <p:ext uri="{BB962C8B-B14F-4D97-AF65-F5344CB8AC3E}">
        <p14:creationId xmlns:p14="http://schemas.microsoft.com/office/powerpoint/2010/main" val="396597385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AE6F2518-B084-4896-AF52-66CC2144AA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2e691bd1-edd3-47d6-aa9f-359e2f2ab79c}" enabled="1" method="Standard" siteId="{0235ba6b-2cf0-4b75-bc5d-d6187ce33de3}" removed="0"/>
</clbl:labelList>
</file>

<file path=docProps/app.xml><?xml version="1.0" encoding="utf-8"?>
<Properties xmlns="http://schemas.openxmlformats.org/officeDocument/2006/extended-properties" xmlns:vt="http://schemas.openxmlformats.org/officeDocument/2006/docPropsVTypes">
  <Template>Office 2013 - 2022 Theme</Template>
  <TotalTime>4463</TotalTime>
  <Words>4667</Words>
  <Application>Microsoft Office PowerPoint</Application>
  <PresentationFormat>Widescreen</PresentationFormat>
  <Paragraphs>351</Paragraphs>
  <Slides>25</Slides>
  <Notes>22</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25</vt:i4>
      </vt:variant>
    </vt:vector>
  </HeadingPairs>
  <TitlesOfParts>
    <vt:vector size="37" baseType="lpstr">
      <vt:lpstr>Arial</vt:lpstr>
      <vt:lpstr>Calibri</vt:lpstr>
      <vt:lpstr>Calibri Light</vt:lpstr>
      <vt:lpstr>Century Gothic</vt:lpstr>
      <vt:lpstr>Courier New</vt:lpstr>
      <vt:lpstr>Roboto</vt:lpstr>
      <vt:lpstr>Source Sans Pro</vt:lpstr>
      <vt:lpstr>Times New Roman</vt:lpstr>
      <vt:lpstr>Verdana</vt:lpstr>
      <vt:lpstr>Wingdings</vt:lpstr>
      <vt:lpstr>Wingdings 2</vt:lpstr>
      <vt:lpstr>Office Theme</vt:lpstr>
      <vt:lpstr>Regional Center Services: Preparing for your IPP</vt:lpstr>
      <vt:lpstr>PowerPoint Presentation</vt:lpstr>
      <vt:lpstr>PowerPoint Presentation</vt:lpstr>
      <vt:lpstr>PowerPoint Presentation</vt:lpstr>
      <vt:lpstr>Starting Point</vt:lpstr>
      <vt:lpstr>Starting Point</vt:lpstr>
      <vt:lpstr>Services &amp; Supports</vt:lpstr>
      <vt:lpstr>Determining Services &amp; Supports</vt:lpstr>
      <vt:lpstr>PowerPoint Presentation</vt:lpstr>
      <vt:lpstr>PowerPoint Presentation</vt:lpstr>
      <vt:lpstr>PowerPoint Presentation</vt:lpstr>
      <vt:lpstr>POS Guidelines</vt:lpstr>
      <vt:lpstr>POS Guidelines</vt:lpstr>
      <vt:lpstr>Generic Resources</vt:lpstr>
      <vt:lpstr>Things to Remember</vt:lpstr>
      <vt:lpstr>Things to Remember</vt:lpstr>
      <vt:lpstr>Things to Remember</vt:lpstr>
      <vt:lpstr>New(er) Regional Center delivery methods</vt:lpstr>
      <vt:lpstr>Standardized IPP Template  January 2025</vt:lpstr>
      <vt:lpstr>PowerPoint Presentation</vt:lpstr>
      <vt:lpstr>PowerPoint Presentation</vt:lpstr>
      <vt:lpstr>PowerPoint Presentation</vt:lpstr>
      <vt:lpstr>PowerPoint Presentation</vt:lpstr>
      <vt:lpstr>Resources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Hoang, Brian@SCDD</dc:creator>
  <cp:lastModifiedBy>Kaitlynn Truong</cp:lastModifiedBy>
  <cp:revision>10</cp:revision>
  <dcterms:created xsi:type="dcterms:W3CDTF">2022-08-31T16:47:12Z</dcterms:created>
  <dcterms:modified xsi:type="dcterms:W3CDTF">2025-11-25T22:49:57Z</dcterms:modified>
</cp:coreProperties>
</file>