
<file path=[Content_Types].xml><?xml version="1.0" encoding="utf-8"?>
<Types xmlns="http://schemas.openxmlformats.org/package/2006/content-types"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840" r:id="rId1"/>
  </p:sldMasterIdLst>
  <p:notesMasterIdLst>
    <p:notesMasterId r:id="rId48"/>
  </p:notesMasterIdLst>
  <p:sldIdLst>
    <p:sldId id="256" r:id="rId2"/>
    <p:sldId id="258" r:id="rId3"/>
    <p:sldId id="257" r:id="rId4"/>
    <p:sldId id="303" r:id="rId5"/>
    <p:sldId id="259" r:id="rId6"/>
    <p:sldId id="260" r:id="rId7"/>
    <p:sldId id="261" r:id="rId8"/>
    <p:sldId id="262" r:id="rId9"/>
    <p:sldId id="283" r:id="rId10"/>
    <p:sldId id="285" r:id="rId11"/>
    <p:sldId id="282" r:id="rId12"/>
    <p:sldId id="288" r:id="rId13"/>
    <p:sldId id="286" r:id="rId14"/>
    <p:sldId id="263" r:id="rId15"/>
    <p:sldId id="266" r:id="rId16"/>
    <p:sldId id="264" r:id="rId17"/>
    <p:sldId id="265" r:id="rId18"/>
    <p:sldId id="267" r:id="rId19"/>
    <p:sldId id="268" r:id="rId20"/>
    <p:sldId id="284" r:id="rId21"/>
    <p:sldId id="269" r:id="rId22"/>
    <p:sldId id="270" r:id="rId23"/>
    <p:sldId id="271" r:id="rId24"/>
    <p:sldId id="272" r:id="rId25"/>
    <p:sldId id="273" r:id="rId26"/>
    <p:sldId id="274" r:id="rId27"/>
    <p:sldId id="275" r:id="rId28"/>
    <p:sldId id="287" r:id="rId29"/>
    <p:sldId id="276" r:id="rId30"/>
    <p:sldId id="277" r:id="rId31"/>
    <p:sldId id="289" r:id="rId32"/>
    <p:sldId id="290" r:id="rId33"/>
    <p:sldId id="296" r:id="rId34"/>
    <p:sldId id="291" r:id="rId35"/>
    <p:sldId id="298" r:id="rId36"/>
    <p:sldId id="292" r:id="rId37"/>
    <p:sldId id="294" r:id="rId38"/>
    <p:sldId id="295" r:id="rId39"/>
    <p:sldId id="278" r:id="rId40"/>
    <p:sldId id="279" r:id="rId41"/>
    <p:sldId id="299" r:id="rId42"/>
    <p:sldId id="280" r:id="rId43"/>
    <p:sldId id="293" r:id="rId44"/>
    <p:sldId id="300" r:id="rId45"/>
    <p:sldId id="301" r:id="rId46"/>
    <p:sldId id="281" r:id="rId4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F994A8BF-6046-4E06-8DC0-79A05C700EE9}">
          <p14:sldIdLst>
            <p14:sldId id="256"/>
            <p14:sldId id="258"/>
            <p14:sldId id="257"/>
            <p14:sldId id="303"/>
            <p14:sldId id="259"/>
            <p14:sldId id="260"/>
            <p14:sldId id="261"/>
            <p14:sldId id="262"/>
            <p14:sldId id="283"/>
            <p14:sldId id="285"/>
            <p14:sldId id="282"/>
            <p14:sldId id="288"/>
            <p14:sldId id="286"/>
            <p14:sldId id="263"/>
            <p14:sldId id="266"/>
            <p14:sldId id="264"/>
            <p14:sldId id="265"/>
            <p14:sldId id="267"/>
            <p14:sldId id="268"/>
            <p14:sldId id="284"/>
            <p14:sldId id="269"/>
            <p14:sldId id="270"/>
            <p14:sldId id="271"/>
            <p14:sldId id="272"/>
            <p14:sldId id="273"/>
            <p14:sldId id="274"/>
            <p14:sldId id="275"/>
            <p14:sldId id="287"/>
            <p14:sldId id="276"/>
            <p14:sldId id="277"/>
            <p14:sldId id="289"/>
            <p14:sldId id="290"/>
            <p14:sldId id="296"/>
            <p14:sldId id="291"/>
            <p14:sldId id="298"/>
            <p14:sldId id="292"/>
            <p14:sldId id="294"/>
            <p14:sldId id="295"/>
            <p14:sldId id="278"/>
            <p14:sldId id="279"/>
            <p14:sldId id="299"/>
            <p14:sldId id="280"/>
            <p14:sldId id="293"/>
            <p14:sldId id="300"/>
            <p14:sldId id="301"/>
            <p14:sldId id="281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54D7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14" autoAdjust="0"/>
    <p:restoredTop sz="95208" autoAdjust="0"/>
  </p:normalViewPr>
  <p:slideViewPr>
    <p:cSldViewPr snapToGrid="0">
      <p:cViewPr varScale="1">
        <p:scale>
          <a:sx n="81" d="100"/>
          <a:sy n="81" d="100"/>
        </p:scale>
        <p:origin x="114" y="165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265CA8B-5A1F-48D0-AE6A-8A66330610F4}" type="datetimeFigureOut">
              <a:rPr lang="en-US" smtClean="0"/>
              <a:t>5/6/2025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7266A9B-D866-42F5-BF1E-8FCDE605DB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737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7266A9B-D866-42F5-BF1E-8FCDE605DBF2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548934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7266A9B-D866-42F5-BF1E-8FCDE605DBF2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38348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761999"/>
            <a:ext cx="9141619" cy="5334001"/>
          </a:xfrm>
          <a:prstGeom prst="rect">
            <a:avLst/>
          </a:prstGeom>
          <a:solidFill>
            <a:srgbClr val="25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9270263" y="761999"/>
            <a:ext cx="2925318" cy="5334001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69848" y="1298448"/>
            <a:ext cx="7315200" cy="3255264"/>
          </a:xfrm>
        </p:spPr>
        <p:txBody>
          <a:bodyPr anchor="b">
            <a:normAutofit/>
          </a:bodyPr>
          <a:lstStyle>
            <a:lvl1pPr algn="l">
              <a:defRPr sz="5900" spc="-100" baseline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15" y="4670246"/>
            <a:ext cx="7315200" cy="914400"/>
          </a:xfrm>
        </p:spPr>
        <p:txBody>
          <a:bodyPr anchor="t">
            <a:normAutofit/>
          </a:bodyPr>
          <a:lstStyle>
            <a:lvl1pPr marL="0" indent="0" algn="l">
              <a:buNone/>
              <a:defRPr sz="2200" cap="none" spc="0" baseline="0">
                <a:solidFill>
                  <a:schemeClr val="accent1">
                    <a:lumMod val="20000"/>
                    <a:lumOff val="80000"/>
                  </a:schemeClr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67912" y="1298448"/>
            <a:ext cx="7315200" cy="3255264"/>
          </a:xfrm>
        </p:spPr>
        <p:txBody>
          <a:bodyPr anchor="b">
            <a:normAutofit/>
          </a:bodyPr>
          <a:lstStyle>
            <a:lvl1pPr>
              <a:defRPr sz="5900" b="0" spc="-1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86200" y="4672584"/>
            <a:ext cx="7315200" cy="914400"/>
          </a:xfrm>
        </p:spPr>
        <p:txBody>
          <a:bodyPr anchor="t">
            <a:normAutofit/>
          </a:bodyPr>
          <a:lstStyle>
            <a:lvl1pPr marL="0" indent="0">
              <a:buNone/>
              <a:defRPr sz="2200" cap="none" spc="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867912" y="868680"/>
            <a:ext cx="3474720" cy="5120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818120" y="868680"/>
            <a:ext cx="3474720" cy="5120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67912" y="1023586"/>
            <a:ext cx="3474720" cy="807720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2000" b="1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67912" y="1930936"/>
            <a:ext cx="3474720" cy="402336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818463" y="1023586"/>
            <a:ext cx="3474720" cy="813171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2000" b="1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818463" y="1930936"/>
            <a:ext cx="3474720" cy="402336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6032" y="1143000"/>
            <a:ext cx="2834640" cy="2377440"/>
          </a:xfrm>
        </p:spPr>
        <p:txBody>
          <a:bodyPr anchor="b">
            <a:normAutofit/>
          </a:bodyPr>
          <a:lstStyle>
            <a:lvl1pPr>
              <a:defRPr sz="3200" b="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67912" y="868680"/>
            <a:ext cx="7315200" cy="5120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6032" y="3494176"/>
            <a:ext cx="2834640" cy="2321990"/>
          </a:xfrm>
        </p:spPr>
        <p:txBody>
          <a:bodyPr anchor="t">
            <a:norm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6032" y="1143000"/>
            <a:ext cx="2834640" cy="2377440"/>
          </a:xfrm>
        </p:spPr>
        <p:txBody>
          <a:bodyPr anchor="b">
            <a:normAutofit/>
          </a:bodyPr>
          <a:lstStyle>
            <a:lvl1pPr>
              <a:defRPr sz="32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570644" y="767419"/>
            <a:ext cx="8115230" cy="5330952"/>
          </a:xfrm>
          <a:solidFill>
            <a:schemeClr val="bg1">
              <a:lumMod val="75000"/>
            </a:schemeClr>
          </a:solidFill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6032" y="3493008"/>
            <a:ext cx="2834640" cy="2322576"/>
          </a:xfrm>
        </p:spPr>
        <p:txBody>
          <a:bodyPr anchor="t">
            <a:norm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>
          <a:xfrm>
            <a:off x="3499101" y="6356350"/>
            <a:ext cx="5911517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81000" y="990600"/>
            <a:ext cx="2819400" cy="4953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867912" y="868680"/>
            <a:ext cx="7315200" cy="5120640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758952"/>
            <a:ext cx="3443590" cy="533095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2919" y="1123837"/>
            <a:ext cx="2947482" cy="460118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8" name="Rectangle 37"/>
          <p:cNvSpPr/>
          <p:nvPr/>
        </p:nvSpPr>
        <p:spPr>
          <a:xfrm>
            <a:off x="11815864" y="758952"/>
            <a:ext cx="384048" cy="5330952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69268" y="864108"/>
            <a:ext cx="7315200" cy="512064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62465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5586B75A-687E-405C-8A0B-8D00578BA2C3}" type="datetimeFigureOut">
              <a:rPr lang="en-US" dirty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869268" y="6356350"/>
            <a:ext cx="591151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34135" y="6356350"/>
            <a:ext cx="153092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1">
                <a:solidFill>
                  <a:schemeClr val="accent1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41" r:id="rId1"/>
    <p:sldLayoutId id="2147483842" r:id="rId2"/>
    <p:sldLayoutId id="2147483843" r:id="rId3"/>
    <p:sldLayoutId id="2147483844" r:id="rId4"/>
    <p:sldLayoutId id="2147483845" r:id="rId5"/>
    <p:sldLayoutId id="2147483846" r:id="rId6"/>
    <p:sldLayoutId id="2147483847" r:id="rId7"/>
    <p:sldLayoutId id="2147483848" r:id="rId8"/>
    <p:sldLayoutId id="2147483849" r:id="rId9"/>
    <p:sldLayoutId id="2147483850" r:id="rId10"/>
    <p:sldLayoutId id="2147483851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 spc="-60" baseline="0">
          <a:solidFill>
            <a:srgbClr val="FFFFFF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buClr>
          <a:schemeClr val="accent1"/>
        </a:buClr>
        <a:buFont typeface="Wingdings 2" pitchFamily="18" charset="2"/>
        <a:buChar char=""/>
        <a:defRPr sz="20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1pPr>
      <a:lvl2pPr marL="685800" indent="-18288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2pPr>
      <a:lvl3pPr marL="1143000" indent="-18288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6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3pPr>
      <a:lvl4pPr marL="1600200" indent="-18288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4pPr>
      <a:lvl5pPr marL="2057400" indent="-18288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itchFamily="18" charset="2"/>
        <a:buChar char="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9" name="Rectangle 20">
            <a:extLst>
              <a:ext uri="{FF2B5EF4-FFF2-40B4-BE49-F238E27FC236}">
                <a16:creationId xmlns:a16="http://schemas.microsoft.com/office/drawing/2014/main" id="{2F4AD318-2FB6-4C6E-931E-58E404FA18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Freeform: Shape 22">
            <a:extLst>
              <a:ext uri="{FF2B5EF4-FFF2-40B4-BE49-F238E27FC236}">
                <a16:creationId xmlns:a16="http://schemas.microsoft.com/office/drawing/2014/main" id="{1A118E35-1CBF-4863-8497-F4DF1A166D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3582" y="752748"/>
            <a:ext cx="1001483" cy="4744251"/>
          </a:xfrm>
          <a:custGeom>
            <a:avLst/>
            <a:gdLst>
              <a:gd name="connsiteX0" fmla="*/ 0 w 1001483"/>
              <a:gd name="connsiteY0" fmla="*/ 0 h 4744251"/>
              <a:gd name="connsiteX1" fmla="*/ 1001483 w 1001483"/>
              <a:gd name="connsiteY1" fmla="*/ 0 h 4744251"/>
              <a:gd name="connsiteX2" fmla="*/ 0 w 1001483"/>
              <a:gd name="connsiteY2" fmla="*/ 4744251 h 47442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001483" h="4744251">
                <a:moveTo>
                  <a:pt x="0" y="0"/>
                </a:moveTo>
                <a:lnTo>
                  <a:pt x="1001483" y="0"/>
                </a:lnTo>
                <a:lnTo>
                  <a:pt x="0" y="474425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31" name="Freeform: Shape 24">
            <a:extLst>
              <a:ext uri="{FF2B5EF4-FFF2-40B4-BE49-F238E27FC236}">
                <a16:creationId xmlns:a16="http://schemas.microsoft.com/office/drawing/2014/main" id="{6E187274-5DC2-4BE0-AF99-925D6D9735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87094" y="761999"/>
            <a:ext cx="4208489" cy="5334001"/>
          </a:xfrm>
          <a:custGeom>
            <a:avLst/>
            <a:gdLst>
              <a:gd name="connsiteX0" fmla="*/ 1015642 w 4208489"/>
              <a:gd name="connsiteY0" fmla="*/ 0 h 5334001"/>
              <a:gd name="connsiteX1" fmla="*/ 4208489 w 4208489"/>
              <a:gd name="connsiteY1" fmla="*/ 0 h 5334001"/>
              <a:gd name="connsiteX2" fmla="*/ 4208489 w 4208489"/>
              <a:gd name="connsiteY2" fmla="*/ 5334001 h 5334001"/>
              <a:gd name="connsiteX3" fmla="*/ 0 w 4208489"/>
              <a:gd name="connsiteY3" fmla="*/ 5334001 h 533400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4208489" h="5334001">
                <a:moveTo>
                  <a:pt x="1015642" y="0"/>
                </a:moveTo>
                <a:lnTo>
                  <a:pt x="4208489" y="0"/>
                </a:lnTo>
                <a:lnTo>
                  <a:pt x="4208489" y="5334001"/>
                </a:lnTo>
                <a:lnTo>
                  <a:pt x="0" y="5334001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5FFAD5D-C2BD-413A-936A-0ADD09B6F66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069849" y="1298448"/>
            <a:ext cx="7056444" cy="3255264"/>
          </a:xfrm>
        </p:spPr>
        <p:txBody>
          <a:bodyPr vert="horz" lIns="91440" tIns="45720" rIns="91440" bIns="45720" rtlCol="0">
            <a:normAutofit/>
          </a:bodyPr>
          <a:lstStyle/>
          <a:p>
            <a:pPr algn="r"/>
            <a:r>
              <a:rPr lang="en-US" sz="5000" spc="-60" dirty="0">
                <a:solidFill>
                  <a:schemeClr val="accent1"/>
                </a:solidFill>
              </a:rPr>
              <a:t>Limited Conservatorships and Special </a:t>
            </a:r>
            <a:r>
              <a:rPr lang="en-US" sz="5000" spc="-60" dirty="0">
                <a:solidFill>
                  <a:schemeClr val="accent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Needs</a:t>
            </a:r>
            <a:r>
              <a:rPr lang="en-US" sz="5000" spc="-60" dirty="0">
                <a:solidFill>
                  <a:schemeClr val="accent1"/>
                </a:solidFill>
              </a:rPr>
              <a:t> Trusts</a:t>
            </a:r>
            <a:br>
              <a:rPr lang="en-US" sz="5000" spc="-60" dirty="0">
                <a:solidFill>
                  <a:schemeClr val="accent1"/>
                </a:solidFill>
              </a:rPr>
            </a:br>
            <a:br>
              <a:rPr lang="en-US" sz="5000" spc="-60" dirty="0">
                <a:solidFill>
                  <a:schemeClr val="accent1"/>
                </a:solidFill>
              </a:rPr>
            </a:br>
            <a:endParaRPr lang="en-US" sz="5000" spc="-60" dirty="0">
              <a:solidFill>
                <a:schemeClr val="accent1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F3A9B74-E351-4862-A47F-C33F778AB75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126292" y="3552825"/>
            <a:ext cx="3894257" cy="2241223"/>
          </a:xfrm>
        </p:spPr>
        <p:txBody>
          <a:bodyPr vert="horz" lIns="91440" tIns="45720" rIns="91440" bIns="45720" rtlCol="0">
            <a:normAutofit/>
          </a:bodyPr>
          <a:lstStyle/>
          <a:p>
            <a:pPr algn="r"/>
            <a:r>
              <a:rPr lang="en-US" sz="1400" dirty="0">
                <a:solidFill>
                  <a:srgbClr val="FFFF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Weily Yang, Esq.</a:t>
            </a:r>
          </a:p>
          <a:p>
            <a:pPr algn="r"/>
            <a:r>
              <a:rPr lang="en-US" sz="1400" dirty="0">
                <a:solidFill>
                  <a:srgbClr val="FFFF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Mortensen &amp; Reinheimer, PC</a:t>
            </a:r>
          </a:p>
          <a:p>
            <a:pPr algn="r"/>
            <a:r>
              <a:rPr lang="en-US" sz="1400" dirty="0">
                <a:solidFill>
                  <a:srgbClr val="FFFF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2855 Michelle Drive, Suite 120, Irvine, CA 92606</a:t>
            </a:r>
          </a:p>
          <a:p>
            <a:pPr algn="r"/>
            <a:r>
              <a:rPr lang="en-US" sz="1400" dirty="0">
                <a:solidFill>
                  <a:srgbClr val="FFFF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(714) 573-7149</a:t>
            </a:r>
          </a:p>
          <a:p>
            <a:pPr algn="r"/>
            <a:r>
              <a:rPr lang="en-US" sz="1400" dirty="0">
                <a:solidFill>
                  <a:srgbClr val="FFFF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weily@ocestateplanning.net</a:t>
            </a:r>
          </a:p>
        </p:txBody>
      </p:sp>
      <p:pic>
        <p:nvPicPr>
          <p:cNvPr id="5" name="Picture 4" descr="A screenshot of a cell phone&#10;&#10;Description automatically generated">
            <a:extLst>
              <a:ext uri="{FF2B5EF4-FFF2-40B4-BE49-F238E27FC236}">
                <a16:creationId xmlns:a16="http://schemas.microsoft.com/office/drawing/2014/main" id="{14936CAC-2D32-475D-8727-2F3299561D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8483" y="6096000"/>
            <a:ext cx="3487941" cy="518922"/>
          </a:xfrm>
          <a:prstGeom prst="rect">
            <a:avLst/>
          </a:prstGeom>
        </p:spPr>
      </p:pic>
      <p:pic>
        <p:nvPicPr>
          <p:cNvPr id="10" name="Picture 9" descr="A picture containing drawing&#10;&#10;Description automatically generated">
            <a:extLst>
              <a:ext uri="{FF2B5EF4-FFF2-40B4-BE49-F238E27FC236}">
                <a16:creationId xmlns:a16="http://schemas.microsoft.com/office/drawing/2014/main" id="{7A59D656-44BB-4D57-91FD-402D7E1D53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14837" y="6129505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431627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0C8E47-C27D-4B69-B2D9-A89FA6F981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Benefits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53AF4AF-FFA7-4CC6-92F4-C81C0571039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Peace of Mind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Security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Protection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Costs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9B4547CF-FFD0-489B-979A-C521EE1EA8B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6" name="Picture 5" descr="A picture containing drawing&#10;&#10;Description automatically generated">
            <a:extLst>
              <a:ext uri="{FF2B5EF4-FFF2-40B4-BE49-F238E27FC236}">
                <a16:creationId xmlns:a16="http://schemas.microsoft.com/office/drawing/2014/main" id="{BB701762-79A7-4DE3-A352-8EA49C1CAA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9973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29DC5A77-10C9-4ECF-B7EB-8D917F36A9E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2FFE28B5-FB16-49A9-B851-3C35FAC0CA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758952"/>
            <a:ext cx="10905976" cy="1651133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A1ED3BF-E489-499F-B766-CA992EEAA8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754" y="1087374"/>
            <a:ext cx="8983489" cy="1000978"/>
          </a:xfrm>
        </p:spPr>
        <p:txBody>
          <a:bodyPr>
            <a:normAutofit/>
          </a:bodyPr>
          <a:lstStyle/>
          <a:p>
            <a:r>
              <a:rPr lang="en-US" sz="3300" dirty="0">
                <a:latin typeface="Calibri" panose="020F0502020204030204" pitchFamily="34" charset="0"/>
                <a:cs typeface="Calibri" panose="020F0502020204030204" pitchFamily="34" charset="0"/>
              </a:rPr>
              <a:t>Limited Conservatorships and Special Needs Trusts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01014442-855A-4E0F-8D09-C314661A48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014533" y="758952"/>
            <a:ext cx="1185379" cy="1651133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B1ABF09-86CF-414E-88A5-2B84CC7232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63" y="2526526"/>
            <a:ext cx="1169701" cy="3563378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3FE91770-CDBB-4D24-94E5-AD484F36CE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279019" y="2526526"/>
            <a:ext cx="10920893" cy="3563377"/>
          </a:xfrm>
          <a:prstGeom prst="rect">
            <a:avLst/>
          </a:prstGeom>
          <a:solidFill>
            <a:schemeClr val="bg2">
              <a:lumMod val="60000"/>
              <a:lumOff val="40000"/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0842AC-A620-4BE2-A298-DADE2E637A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00753" y="2837649"/>
            <a:ext cx="8983489" cy="3554457"/>
          </a:xfrm>
        </p:spPr>
        <p:txBody>
          <a:bodyPr>
            <a:normAutofit/>
          </a:bodyPr>
          <a:lstStyle/>
          <a:p>
            <a:pPr marL="960120" lvl="2" indent="0">
              <a:buNone/>
            </a:pPr>
            <a:endParaRPr lang="en-US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a Conservatorship?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Establishing a Conservatorship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a Limited Conservatorship?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When is a Limited Conservatorship needed?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Why is a Limited Conservatorship needed?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Ending a Limited Conservatorship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Other Types of Conservatorships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Alternatives to Conservatorships</a:t>
            </a:r>
          </a:p>
          <a:p>
            <a:pPr lvl="1">
              <a:buFont typeface="Wingdings 2" panose="05020102010507070707" pitchFamily="18" charset="2"/>
              <a:buChar char=""/>
            </a:pPr>
            <a:endParaRPr lang="en-US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>
              <a:buFont typeface="Wingdings 2" panose="05020102010507070707" pitchFamily="18" charset="2"/>
              <a:buChar char=""/>
            </a:pPr>
            <a:endParaRPr lang="en-US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1" name="Picture 10" descr="A screenshot of a cell phone&#10;&#10;Description automatically generated">
            <a:extLst>
              <a:ext uri="{FF2B5EF4-FFF2-40B4-BE49-F238E27FC236}">
                <a16:creationId xmlns:a16="http://schemas.microsoft.com/office/drawing/2014/main" id="{D1B0FDF1-9FFD-4098-B1E2-20D8E33B05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13" name="Picture 12" descr="A picture containing drawing&#10;&#10;Description automatically generated">
            <a:extLst>
              <a:ext uri="{FF2B5EF4-FFF2-40B4-BE49-F238E27FC236}">
                <a16:creationId xmlns:a16="http://schemas.microsoft.com/office/drawing/2014/main" id="{342486FF-D1CF-413D-BE20-0B20046224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126977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29DC5A77-10C9-4ECF-B7EB-8D917F36A9E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2FFE28B5-FB16-49A9-B851-3C35FAC0CA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758952"/>
            <a:ext cx="10905976" cy="1651133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A1ED3BF-E489-499F-B766-CA992EEAA8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754" y="1087374"/>
            <a:ext cx="8983489" cy="1000978"/>
          </a:xfrm>
        </p:spPr>
        <p:txBody>
          <a:bodyPr>
            <a:normAutofit/>
          </a:bodyPr>
          <a:lstStyle/>
          <a:p>
            <a:r>
              <a:rPr lang="en-US" sz="3300" dirty="0">
                <a:latin typeface="Calibri" panose="020F0502020204030204" pitchFamily="34" charset="0"/>
                <a:cs typeface="Calibri" panose="020F0502020204030204" pitchFamily="34" charset="0"/>
              </a:rPr>
              <a:t>Limited Conservatorships and Special Needs Trusts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01014442-855A-4E0F-8D09-C314661A48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014533" y="758952"/>
            <a:ext cx="1185379" cy="1651133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B1ABF09-86CF-414E-88A5-2B84CC7232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63" y="2526526"/>
            <a:ext cx="1169701" cy="3563378"/>
          </a:xfrm>
          <a:prstGeom prst="rect">
            <a:avLst/>
          </a:prstGeom>
          <a:solidFill>
            <a:srgbClr val="C8C8C8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3FE91770-CDBB-4D24-94E5-AD484F36CE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279019" y="2526526"/>
            <a:ext cx="10920893" cy="3563377"/>
          </a:xfrm>
          <a:prstGeom prst="rect">
            <a:avLst/>
          </a:prstGeom>
          <a:solidFill>
            <a:schemeClr val="bg2">
              <a:lumMod val="60000"/>
              <a:lumOff val="40000"/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0842AC-A620-4BE2-A298-DADE2E637A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00753" y="2837649"/>
            <a:ext cx="8983489" cy="3554457"/>
          </a:xfrm>
        </p:spPr>
        <p:txBody>
          <a:bodyPr>
            <a:normAutofit/>
          </a:bodyPr>
          <a:lstStyle/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What is a Special Needs Trust?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Government Benefits</a:t>
            </a:r>
          </a:p>
          <a:p>
            <a:pPr lvl="4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Supplemental Security Income (“SSI”)</a:t>
            </a:r>
          </a:p>
          <a:p>
            <a:pPr lvl="4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Medi-Cal</a:t>
            </a:r>
          </a:p>
          <a:p>
            <a:pPr lvl="4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In-Home Supportive Services 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Allowable Expenses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Types of Special Needs Trusts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First Party Special Needs Trusts</a:t>
            </a:r>
          </a:p>
          <a:p>
            <a:pPr lvl="3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Third Party Special Needs Trusts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Working as a Team</a:t>
            </a:r>
          </a:p>
          <a:p>
            <a:pPr lvl="2">
              <a:buFont typeface="Wingdings 2" panose="05020102010507070707" pitchFamily="18" charset="2"/>
              <a:buChar char=""/>
            </a:pPr>
            <a:r>
              <a:rPr lang="en-US" dirty="0" err="1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CalABLE</a:t>
            </a:r>
            <a:r>
              <a:rPr lang="en-US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Accounts</a:t>
            </a:r>
          </a:p>
          <a:p>
            <a:pPr lvl="2">
              <a:buFont typeface="Wingdings 2" panose="05020102010507070707" pitchFamily="18" charset="2"/>
              <a:buChar char=""/>
            </a:pPr>
            <a:endParaRPr lang="en-US" sz="1800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>
              <a:buFont typeface="Wingdings 2" panose="05020102010507070707" pitchFamily="18" charset="2"/>
              <a:buChar char=""/>
            </a:pPr>
            <a:endParaRPr lang="en-US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>
              <a:buFont typeface="Wingdings 2" panose="05020102010507070707" pitchFamily="18" charset="2"/>
              <a:buChar char=""/>
            </a:pPr>
            <a:endParaRPr lang="en-US" dirty="0">
              <a:solidFill>
                <a:schemeClr val="tx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1" name="Picture 10" descr="A screenshot of a cell phone&#10;&#10;Description automatically generated">
            <a:extLst>
              <a:ext uri="{FF2B5EF4-FFF2-40B4-BE49-F238E27FC236}">
                <a16:creationId xmlns:a16="http://schemas.microsoft.com/office/drawing/2014/main" id="{D1B0FDF1-9FFD-4098-B1E2-20D8E33B05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13" name="Picture 12" descr="A picture containing drawing&#10;&#10;Description automatically generated">
            <a:extLst>
              <a:ext uri="{FF2B5EF4-FFF2-40B4-BE49-F238E27FC236}">
                <a16:creationId xmlns:a16="http://schemas.microsoft.com/office/drawing/2014/main" id="{342486FF-D1CF-413D-BE20-0B20046224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784167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DB24BD-ADA6-49AF-878E-EF734AEF28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4331" y="1128408"/>
            <a:ext cx="3347532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1BB2D7-8232-432F-978C-E0E0CACF04D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 court proceeding that is meant to assist individuals with their personal or financial needs.</a:t>
            </a:r>
          </a:p>
          <a:p>
            <a:pPr>
              <a:buFont typeface="Wingdings" panose="05000000000000000000" pitchFamily="2" charset="2"/>
              <a:buChar char="Ø"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Best interest of the conservatee.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Least restrictive means.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F1408600-5512-43D2-8561-5487463FCD4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41279F79-7974-41D9-8255-4673D6BE4F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797721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67551E-8931-4648-8AC0-E39A28651C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514725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5014CF8-01E3-4D12-9AD2-6CCE8F7E0A0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Conservator: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The person who assists the individual who is in need of a conservatorship.</a:t>
            </a:r>
          </a:p>
          <a:p>
            <a:pPr marL="502920" lvl="1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Conservatee: 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The person who requires assistance in his/her personal or financial needs.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86A5ACB6-5ECD-45AD-82AE-F62ED480531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738EDF8D-3849-4DFE-807B-C2F073220F6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70879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2D75CD-D92B-43F6-8CA7-49FFB1DA71A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57563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E9DC0E-7208-4CE6-B1B2-859422B3CF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Conservator of the Person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Manages and monitors personal needs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Living situation</a:t>
            </a:r>
          </a:p>
          <a:p>
            <a:pPr lvl="2"/>
            <a:r>
              <a:rPr lang="en-US" dirty="0"/>
              <a:t>Health Care</a:t>
            </a:r>
          </a:p>
          <a:p>
            <a:pPr lvl="2"/>
            <a:r>
              <a:rPr lang="en-US" dirty="0"/>
              <a:t>Meals</a:t>
            </a:r>
          </a:p>
          <a:p>
            <a:pPr lvl="2"/>
            <a:r>
              <a:rPr lang="en-US" dirty="0"/>
              <a:t>Clothing</a:t>
            </a:r>
          </a:p>
          <a:p>
            <a:pPr lvl="2"/>
            <a:r>
              <a:rPr lang="en-US" dirty="0"/>
              <a:t>Personal Care</a:t>
            </a:r>
          </a:p>
          <a:p>
            <a:pPr lvl="2"/>
            <a:r>
              <a:rPr lang="en-US" dirty="0"/>
              <a:t>Housekeeping</a:t>
            </a:r>
          </a:p>
          <a:p>
            <a:pPr lvl="2"/>
            <a:r>
              <a:rPr lang="en-US" dirty="0"/>
              <a:t>Transportation</a:t>
            </a:r>
          </a:p>
          <a:p>
            <a:pPr lvl="2"/>
            <a:r>
              <a:rPr lang="en-US" dirty="0"/>
              <a:t>Recreation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AE2202F9-5329-4ECA-B868-956BA47D2A8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0A501944-D18B-451B-80C6-21B38A2A868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06478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B28D34-25B8-4614-B221-2A2F0DEE8E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57563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6833CE8-6E33-44AF-80A5-E0C82EAB683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Conservator of the Estate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Manages and monitors finances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Collect income</a:t>
            </a:r>
          </a:p>
          <a:p>
            <a:pPr lvl="2"/>
            <a:r>
              <a:rPr lang="en-US" dirty="0"/>
              <a:t>Devise budget</a:t>
            </a:r>
          </a:p>
          <a:p>
            <a:pPr lvl="2"/>
            <a:r>
              <a:rPr lang="en-US" dirty="0"/>
              <a:t>Pay bills</a:t>
            </a:r>
          </a:p>
          <a:p>
            <a:pPr lvl="2"/>
            <a:r>
              <a:rPr lang="en-US" dirty="0"/>
              <a:t>Invest</a:t>
            </a:r>
          </a:p>
          <a:p>
            <a:pPr lvl="2"/>
            <a:r>
              <a:rPr lang="en-US" dirty="0"/>
              <a:t>Enter into contracts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Record Keeping</a:t>
            </a:r>
          </a:p>
          <a:p>
            <a:pPr lvl="1"/>
            <a:r>
              <a:rPr lang="en-US" dirty="0"/>
              <a:t>Inventory and Appraisal</a:t>
            </a:r>
          </a:p>
          <a:p>
            <a:pPr lvl="1"/>
            <a:r>
              <a:rPr lang="en-US" dirty="0"/>
              <a:t>Bond</a:t>
            </a:r>
          </a:p>
          <a:p>
            <a:pPr lvl="1"/>
            <a:r>
              <a:rPr lang="en-US" dirty="0"/>
              <a:t>Accounting</a:t>
            </a:r>
          </a:p>
          <a:p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8951F299-D1DD-4BBD-9237-1E6FDC5D78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63F8606B-E023-4FBB-8FE2-C0BE1FA7646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747420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1A6B52-3E84-4F4B-B9CE-DF315FBC4C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71850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8B553E9-4664-4FB4-84F4-57BB5EF9B6A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Conservatee’s Rights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Receive and control salary</a:t>
            </a:r>
          </a:p>
          <a:p>
            <a:pPr lvl="1"/>
            <a:r>
              <a:rPr lang="en-US" dirty="0"/>
              <a:t>Make or change a will</a:t>
            </a:r>
          </a:p>
          <a:p>
            <a:pPr lvl="1"/>
            <a:r>
              <a:rPr lang="en-US" dirty="0"/>
              <a:t>Marry</a:t>
            </a:r>
          </a:p>
          <a:p>
            <a:pPr lvl="1"/>
            <a:r>
              <a:rPr lang="en-US" dirty="0"/>
              <a:t>Receive personal mail</a:t>
            </a:r>
          </a:p>
          <a:p>
            <a:pPr lvl="1"/>
            <a:r>
              <a:rPr lang="en-US" dirty="0"/>
              <a:t>Receive visits from family and friends</a:t>
            </a:r>
          </a:p>
          <a:p>
            <a:pPr lvl="1"/>
            <a:r>
              <a:rPr lang="en-US" dirty="0"/>
              <a:t>Be represented by a lawyer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ABDFCCAF-C83A-4FEC-8CA0-4E17A8F283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E2E945AB-CB4C-4457-BF21-5D5245D8CD4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617246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1A6B52-3E84-4F4B-B9CE-DF315FBC4C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71850" cy="4601183"/>
          </a:xfrm>
        </p:spPr>
        <p:txBody>
          <a:bodyPr/>
          <a:lstStyle/>
          <a:p>
            <a:r>
              <a:rPr lang="en-US" dirty="0"/>
              <a:t>What is a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8B553E9-4664-4FB4-84F4-57BB5EF9B6A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Conservatee’s Rights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Ask to change conservator</a:t>
            </a:r>
          </a:p>
          <a:p>
            <a:pPr lvl="1"/>
            <a:r>
              <a:rPr lang="en-US" dirty="0"/>
              <a:t>Ask to end conservatorship</a:t>
            </a:r>
          </a:p>
          <a:p>
            <a:pPr lvl="1"/>
            <a:r>
              <a:rPr lang="en-US" dirty="0"/>
              <a:t>Vote</a:t>
            </a:r>
          </a:p>
          <a:p>
            <a:pPr lvl="1"/>
            <a:r>
              <a:rPr lang="en-US" dirty="0"/>
              <a:t>Control personal spending money</a:t>
            </a:r>
          </a:p>
          <a:p>
            <a:pPr lvl="1"/>
            <a:r>
              <a:rPr lang="en-US" dirty="0"/>
              <a:t>Make own medical decisions</a:t>
            </a:r>
          </a:p>
          <a:p>
            <a:pPr lvl="1"/>
            <a:r>
              <a:rPr lang="en-US" dirty="0"/>
              <a:t>Enter into business transactions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21F75EAC-0595-492E-BC39-53B0B9977FF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BB04F0FE-5814-4008-9ACA-9299AB94826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525638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EAD694-7860-4E61-AF89-A563836BF5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014" y="1123837"/>
            <a:ext cx="3271836" cy="4601183"/>
          </a:xfrm>
        </p:spPr>
        <p:txBody>
          <a:bodyPr/>
          <a:lstStyle/>
          <a:p>
            <a:r>
              <a:rPr lang="en-US" dirty="0"/>
              <a:t>Establishing a Conservatorship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A063885-6C55-4E70-B722-18F39E77EC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Qualifying to serve as conservator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Filing the petition and accompanying documents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Notice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Court Investigator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Regional Center report (limited conservatorship)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72A80C2B-6E43-474D-B207-C1733EB5B98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436B9BB4-A89E-425D-93B6-7A5D502C240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961480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EAD694-7860-4E61-AF89-A563836BF5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014" y="1123837"/>
            <a:ext cx="3271836" cy="4601183"/>
          </a:xfrm>
        </p:spPr>
        <p:txBody>
          <a:bodyPr/>
          <a:lstStyle/>
          <a:p>
            <a:r>
              <a:rPr lang="en-US" dirty="0"/>
              <a:t>Establishing a Conservatorship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A063885-6C55-4E70-B722-18F39E77EC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Declaration of Capacity 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Appearing at hearing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Appointment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Bond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Order and Letters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2F40A783-42DC-408E-A1D8-555E07515B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073E5CAF-C176-49FA-B43A-67FE275DDA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615386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C0B95A-7224-42A3-84D7-05C440156B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774" y="1123837"/>
            <a:ext cx="3190875" cy="4601183"/>
          </a:xfrm>
        </p:spPr>
        <p:txBody>
          <a:bodyPr/>
          <a:lstStyle/>
          <a:p>
            <a:r>
              <a:rPr lang="en-US" dirty="0"/>
              <a:t>Establishing a Conservatorship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A57170D-F788-4FF9-AF78-DA2486E5EAB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What can’t the conservator do?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Gift property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Borrow funds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Compensation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Charge interest on loans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Commingle assets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89A6DFAA-36E1-4129-A77D-1D210473FD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7CEBC97A-F888-41EE-B253-710244C86D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11957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4BC280-658D-492F-AA50-FE4DC13F39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00926" cy="4601183"/>
          </a:xfrm>
        </p:spPr>
        <p:txBody>
          <a:bodyPr/>
          <a:lstStyle/>
          <a:p>
            <a:r>
              <a:rPr lang="en-US" dirty="0"/>
              <a:t>What is a Limited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FE72A6E-53F7-4C3C-809A-1BE0BDC28EB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 limited conservatorship may be set up for adults with developmental disabilities who cannot fully care for themselves or their property.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Goal is to maximize independence and self-reliance.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Powers must be specifically ordered.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Report from Regional Center.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B29209C1-599B-48A1-B38E-B3307B309C0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795A4F97-0B78-499E-88F6-B7E620EFFE4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951505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7975E7-B83E-497C-98AD-7B2B716207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86138" cy="4601183"/>
          </a:xfrm>
        </p:spPr>
        <p:txBody>
          <a:bodyPr/>
          <a:lstStyle/>
          <a:p>
            <a:r>
              <a:rPr lang="en-US" dirty="0"/>
              <a:t>What is a Limited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FD7333E-05D7-4BE2-A303-A5E719CC2E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Developmental Disabilities: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A disability that originates before the age of 18, is expected to continue indefinitely, and constitutes a substantial handicap.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Examples include: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Autism Spectrum Disorder</a:t>
            </a:r>
          </a:p>
          <a:p>
            <a:pPr lvl="2"/>
            <a:r>
              <a:rPr lang="en-US" dirty="0"/>
              <a:t>Intellectual Disability</a:t>
            </a:r>
          </a:p>
          <a:p>
            <a:pPr lvl="2"/>
            <a:r>
              <a:rPr lang="en-US" dirty="0"/>
              <a:t>Epilepsy</a:t>
            </a:r>
          </a:p>
          <a:p>
            <a:pPr lvl="2"/>
            <a:r>
              <a:rPr lang="en-US" dirty="0"/>
              <a:t>Cerebral Palsy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51B7A4E7-6C87-4B5F-A57F-9E98FBBFEAB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7C568029-0D47-4400-99FF-0C3CDFB8DD7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181009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09E519F-F919-4B72-8865-AB53C5B828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28999" cy="4601183"/>
          </a:xfrm>
        </p:spPr>
        <p:txBody>
          <a:bodyPr/>
          <a:lstStyle/>
          <a:p>
            <a:r>
              <a:rPr lang="en-US" dirty="0"/>
              <a:t>What is a Limited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EF74AC3-6424-4488-A57B-B5AF33F5F36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Limited Conservator of the Person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Manages and maintains personal needs: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Fix the residence or specific dwelling</a:t>
            </a:r>
          </a:p>
          <a:p>
            <a:pPr lvl="2"/>
            <a:r>
              <a:rPr lang="en-US" dirty="0"/>
              <a:t>Access to confidential records</a:t>
            </a:r>
          </a:p>
          <a:p>
            <a:pPr lvl="2"/>
            <a:r>
              <a:rPr lang="en-US" dirty="0"/>
              <a:t>Consent to medical treatment</a:t>
            </a:r>
          </a:p>
          <a:p>
            <a:pPr lvl="2"/>
            <a:r>
              <a:rPr lang="en-US" dirty="0"/>
              <a:t>Assist in education decisions</a:t>
            </a:r>
          </a:p>
          <a:p>
            <a:pPr lvl="2"/>
            <a:r>
              <a:rPr lang="en-US" dirty="0"/>
              <a:t>Restrict right to make contracts</a:t>
            </a:r>
          </a:p>
          <a:p>
            <a:pPr lvl="2"/>
            <a:r>
              <a:rPr lang="en-US" dirty="0"/>
              <a:t>Marriage</a:t>
            </a:r>
          </a:p>
          <a:p>
            <a:pPr lvl="2"/>
            <a:r>
              <a:rPr lang="en-US" dirty="0"/>
              <a:t>Control social and sexual contacts</a:t>
            </a:r>
          </a:p>
          <a:p>
            <a:pPr lvl="1"/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F22FA251-D92B-414E-A2D3-89EFA7CA0B3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CB5A16C8-3F5B-4B67-A18E-387FCE5DEA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870308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5F2C7B-A266-4AC3-9E25-A0874BF8A3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71850" cy="4601183"/>
          </a:xfrm>
        </p:spPr>
        <p:txBody>
          <a:bodyPr/>
          <a:lstStyle/>
          <a:p>
            <a:r>
              <a:rPr lang="en-US" dirty="0"/>
              <a:t>What is a Limited Conservatorship?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646AE3A-3ABF-4149-80D3-47D10E2BF25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Limited Conservator of the Estate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Managing and maintaining finances: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Collect income</a:t>
            </a:r>
          </a:p>
          <a:p>
            <a:pPr lvl="2"/>
            <a:r>
              <a:rPr lang="en-US" dirty="0"/>
              <a:t>Pay bills</a:t>
            </a:r>
          </a:p>
          <a:p>
            <a:pPr lvl="2"/>
            <a:r>
              <a:rPr lang="en-US" dirty="0"/>
              <a:t>Invest</a:t>
            </a:r>
          </a:p>
          <a:p>
            <a:pPr lvl="2"/>
            <a:r>
              <a:rPr lang="en-US" dirty="0"/>
              <a:t>Locate and take control of assets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Inventory and Appraisal</a:t>
            </a:r>
          </a:p>
          <a:p>
            <a:pPr lvl="1"/>
            <a:r>
              <a:rPr lang="en-US" dirty="0"/>
              <a:t>Bond</a:t>
            </a:r>
          </a:p>
          <a:p>
            <a:pPr lvl="1"/>
            <a:r>
              <a:rPr lang="en-US" dirty="0"/>
              <a:t>Accounting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54C63845-5B74-44AD-B2D4-410A33AC15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20F67018-380E-4682-8254-F4B619064F1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392933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AE3B48-63B3-4DCC-9ADF-319122ED94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013" y="1123837"/>
            <a:ext cx="3186112" cy="4601183"/>
          </a:xfrm>
        </p:spPr>
        <p:txBody>
          <a:bodyPr/>
          <a:lstStyle/>
          <a:p>
            <a:r>
              <a:rPr lang="en-US" dirty="0"/>
              <a:t>When is a Limited Conservatorship needed?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CC8B4C-8BFD-4FFE-8522-1413ACD3CA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When the child reaches the age of majority or 18.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The child is unable to provide for his/her personal needs.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The child is unable to provide for his/her financial needs.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A092CBE1-109D-42D3-83EB-AE743DCF4E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63BC9044-3015-47CB-8C23-E212E7F99D6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852946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1F1D66-4206-4602-AA8A-1CBFD1AF8E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57575" cy="4601183"/>
          </a:xfrm>
        </p:spPr>
        <p:txBody>
          <a:bodyPr/>
          <a:lstStyle/>
          <a:p>
            <a:r>
              <a:rPr lang="en-US" dirty="0"/>
              <a:t>Why is a Limited Conservatorship needed?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FAC937E-8857-4A48-8B1F-4E12463AA71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To maintain behavioral services.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To monitor and manage the child’s finances.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To assist in medical and education decisions.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To facilitate and ensure the child receives maximum self-reliance and independence. 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E5BB2C2E-D344-4C39-B7E0-AA95C84E64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A973594D-0DA1-4BE2-8837-AB9E77B2DDE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851697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E06552-4463-48BB-9B6C-91BBE47FA0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9658" y="1123837"/>
            <a:ext cx="3236686" cy="4601183"/>
          </a:xfrm>
        </p:spPr>
        <p:txBody>
          <a:bodyPr/>
          <a:lstStyle/>
          <a:p>
            <a:r>
              <a:rPr lang="en-US" dirty="0"/>
              <a:t>Ending a Limited Conservatorship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4F3F406-30A3-446C-AD25-1C526F8065A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The limited conservator dies.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The limited conservatee dies.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 general conservator is appointed.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 judge ends the limited conservatorship.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EDACCB27-AEE6-4F0E-B695-9F6671BE3E1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15994267-7E74-421E-9637-080CF4ED50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500137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AF93BE-17AD-4D5F-9B7D-80A71FBE8D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43275" cy="4601183"/>
          </a:xfrm>
        </p:spPr>
        <p:txBody>
          <a:bodyPr/>
          <a:lstStyle/>
          <a:p>
            <a:r>
              <a:rPr lang="en-US" dirty="0"/>
              <a:t>Other Types of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F50640E-082B-431F-B020-28BACF8F930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General Conservatorships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A general conservatorship is established for adults or younger people who have been deemed incapacitated and who cannot manage their own finances or care for themselves.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General powers are provided unlike Limited Conservatorships.</a:t>
            </a:r>
          </a:p>
          <a:p>
            <a:pPr lvl="3"/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FA26AADA-8F90-4881-BAFE-603001959A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B41F1C32-FA42-4DC1-B03C-9720C7FD3CE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853560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84C3F0-2C75-4AAB-8AB7-A718D9C76B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57575" cy="4601183"/>
          </a:xfrm>
        </p:spPr>
        <p:txBody>
          <a:bodyPr/>
          <a:lstStyle/>
          <a:p>
            <a:r>
              <a:rPr lang="en-US" dirty="0"/>
              <a:t>Other Types of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F4BEBC0-B073-471F-9881-C598812EFE1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General Conservatorships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Conservator of the Person: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Living Situation</a:t>
            </a:r>
          </a:p>
          <a:p>
            <a:pPr lvl="2"/>
            <a:r>
              <a:rPr lang="en-US" dirty="0"/>
              <a:t>Health Care</a:t>
            </a:r>
          </a:p>
          <a:p>
            <a:pPr lvl="2"/>
            <a:r>
              <a:rPr lang="en-US" dirty="0"/>
              <a:t>Meals </a:t>
            </a:r>
          </a:p>
          <a:p>
            <a:pPr lvl="2"/>
            <a:r>
              <a:rPr lang="en-US" dirty="0"/>
              <a:t>Clothing</a:t>
            </a:r>
          </a:p>
          <a:p>
            <a:pPr lvl="2"/>
            <a:r>
              <a:rPr lang="en-US" dirty="0"/>
              <a:t>Personal Care</a:t>
            </a:r>
          </a:p>
          <a:p>
            <a:pPr lvl="2"/>
            <a:r>
              <a:rPr lang="en-US" dirty="0"/>
              <a:t>Housekeeping</a:t>
            </a:r>
          </a:p>
          <a:p>
            <a:pPr lvl="2"/>
            <a:r>
              <a:rPr lang="en-US" dirty="0"/>
              <a:t>Transportation</a:t>
            </a:r>
          </a:p>
          <a:p>
            <a:pPr lvl="2"/>
            <a:r>
              <a:rPr lang="en-US" dirty="0"/>
              <a:t>Recreation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B8AB2ED1-CCA2-44D1-BF3C-B37BC0CFB3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3053F829-A7A1-4EEA-BF25-0A61F284F7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719173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A1B494-AB46-46B1-931A-E83811A463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14713" cy="4601183"/>
          </a:xfrm>
        </p:spPr>
        <p:txBody>
          <a:bodyPr/>
          <a:lstStyle/>
          <a:p>
            <a:r>
              <a:rPr lang="en-US" dirty="0"/>
              <a:t>Other Types of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706E5AF-2B9B-4EC1-88BB-C514ADA3AA4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General Conservatorships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Conservator of the Estate: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Collecting income</a:t>
            </a:r>
          </a:p>
          <a:p>
            <a:pPr lvl="2"/>
            <a:r>
              <a:rPr lang="en-US" dirty="0"/>
              <a:t>Paying bills</a:t>
            </a:r>
          </a:p>
          <a:p>
            <a:pPr lvl="2"/>
            <a:r>
              <a:rPr lang="en-US" dirty="0"/>
              <a:t>Investing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Inventory and Appraisal</a:t>
            </a:r>
          </a:p>
          <a:p>
            <a:pPr lvl="1"/>
            <a:r>
              <a:rPr lang="en-US" dirty="0"/>
              <a:t>Bond</a:t>
            </a:r>
          </a:p>
          <a:p>
            <a:pPr lvl="1"/>
            <a:r>
              <a:rPr lang="en-US" dirty="0"/>
              <a:t>Accounting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74B15905-2337-4EA2-873B-9F47BAAB402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86468CE1-A11F-4E71-B6F1-BB46F2102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314398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9BBBFB-EBD0-4224-A680-0D7CEDC3D9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86138" cy="4601183"/>
          </a:xfrm>
        </p:spPr>
        <p:txBody>
          <a:bodyPr/>
          <a:lstStyle/>
          <a:p>
            <a:r>
              <a:rPr lang="en-US" dirty="0"/>
              <a:t>Other Types of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32A3E2A-0F12-47A3-B49E-AD2975D3628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Temporary Conservatorships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A Temporary Conservatorship is established in order to meet conservatee’s </a:t>
            </a:r>
            <a:r>
              <a:rPr lang="en-US" u="sng" dirty="0"/>
              <a:t>immediate needs</a:t>
            </a:r>
            <a:r>
              <a:rPr lang="en-US" dirty="0"/>
              <a:t>.</a:t>
            </a:r>
          </a:p>
          <a:p>
            <a:pPr lvl="1"/>
            <a:endParaRPr lang="en-US" dirty="0"/>
          </a:p>
          <a:p>
            <a:pPr lvl="2"/>
            <a:r>
              <a:rPr lang="en-US" dirty="0"/>
              <a:t>Temporary conservator of the Person</a:t>
            </a:r>
          </a:p>
          <a:p>
            <a:pPr lvl="2"/>
            <a:r>
              <a:rPr lang="en-US" dirty="0"/>
              <a:t>Temporary conservator of the Estate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A permanent conservatorship is still required.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D7B552D2-B1CD-49BC-868C-999502E728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B03EC2CA-BF55-4C53-94B3-5F19D1C2D4D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726739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E8D833-545D-4DF3-A43D-02C6563AA3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386138" cy="4601183"/>
          </a:xfrm>
        </p:spPr>
        <p:txBody>
          <a:bodyPr/>
          <a:lstStyle/>
          <a:p>
            <a:r>
              <a:rPr lang="en-US" dirty="0"/>
              <a:t>Other Types of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221374-C545-4AF1-9584-252234F84FB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 err="1"/>
              <a:t>Lanterman</a:t>
            </a:r>
            <a:r>
              <a:rPr lang="en-US" dirty="0"/>
              <a:t>-</a:t>
            </a:r>
            <a:r>
              <a:rPr lang="en-US" dirty="0" err="1"/>
              <a:t>Petris</a:t>
            </a:r>
            <a:r>
              <a:rPr lang="en-US" dirty="0"/>
              <a:t>-Short (“LPS”) Conservatorships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LPS Conservatorships are established for the following conservatees: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Gravely disabled</a:t>
            </a:r>
          </a:p>
          <a:p>
            <a:pPr marL="960120" lvl="2" indent="0">
              <a:buNone/>
            </a:pPr>
            <a:endParaRPr lang="en-US" dirty="0"/>
          </a:p>
          <a:p>
            <a:pPr lvl="2"/>
            <a:r>
              <a:rPr lang="en-US" dirty="0"/>
              <a:t>In need of treatment but are unwilling or incapable of accepting it voluntarily</a:t>
            </a:r>
          </a:p>
          <a:p>
            <a:pPr marL="960120" lvl="2" indent="0">
              <a:buNone/>
            </a:pPr>
            <a:endParaRPr lang="en-US" dirty="0"/>
          </a:p>
          <a:p>
            <a:pPr lvl="2"/>
            <a:r>
              <a:rPr lang="en-US" dirty="0"/>
              <a:t>Are recommended for conservatorship by the professional in charge of LPS evaluation or treatment facility</a:t>
            </a:r>
          </a:p>
          <a:p>
            <a:pPr marL="502920" lvl="1" indent="0">
              <a:buNone/>
            </a:pPr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F88C6C50-217A-45C0-9C56-2319060F20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BB83E433-0E17-49A9-8710-E054A1C362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3132033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C2CFE4-4D2C-40A7-A28A-ADCD9C6727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23837"/>
            <a:ext cx="3400425" cy="4601183"/>
          </a:xfrm>
        </p:spPr>
        <p:txBody>
          <a:bodyPr/>
          <a:lstStyle/>
          <a:p>
            <a:r>
              <a:rPr lang="en-US" dirty="0"/>
              <a:t>Alternatives to Conservatorships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091B9CB-8EDA-4F5F-811E-37DF1492FB6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Power of Attorney for Financial Matters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Power of Attorney for Health Care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Living Trust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Supported Decision-Making Agreement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Assignment of Education Decision Making Authority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Representative </a:t>
            </a:r>
            <a:r>
              <a:rPr lang="en-US" dirty="0" err="1"/>
              <a:t>Payeeship</a:t>
            </a:r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D68229B8-586A-4811-B976-AC4BBB4BE9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EBF7FE3E-27F4-4E76-8488-CD007C728E8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032157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FAC9CE-F161-4C98-A741-5C9AB672AF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 Special Needs Trust?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982481-40EB-4B50-8E64-881423E29D3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 Special Needs Trust allows for a disabled beneficiary to continue receiving his/her government benefits while also benefiting from the funds held in the trust.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Established to maintain disabled beneficiaries’ specific needs, lifestyles and/or future in the event the parent or guardian passes away.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702BE3CF-2073-4E1E-857E-5CAA3903AB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E92F25AB-ACF8-4E6E-9292-2A5036325C5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017148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1643DF-87BF-4A35-BE38-176637069B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 Special Needs Trust?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768233-68DF-4278-B7A5-A3E8B29C42D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Take some time to decide on your trustee.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An individual you trust.</a:t>
            </a:r>
          </a:p>
          <a:p>
            <a:pPr lvl="1"/>
            <a:endParaRPr lang="en-US" dirty="0"/>
          </a:p>
          <a:p>
            <a:pPr lvl="1"/>
            <a:r>
              <a:rPr lang="en-US" dirty="0"/>
              <a:t>An individual who knows and understands the beneficiary.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An individual who cares about the beneficiary.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An individual who understands public benefits.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Advocate Committee/Trust protector?</a:t>
            </a:r>
          </a:p>
          <a:p>
            <a:pPr marL="502920" lvl="1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Letter of Intent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Provides vital information to future caregivers </a:t>
            </a:r>
          </a:p>
          <a:p>
            <a:pPr lvl="1"/>
            <a:endParaRPr lang="en-US" dirty="0"/>
          </a:p>
          <a:p>
            <a:endParaRPr lang="en-US" dirty="0"/>
          </a:p>
          <a:p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542BACCD-9A8A-46DB-A013-ED7A30EF49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2A8F6DF2-3241-431B-A117-5F0AE08505A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433521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127A34-F012-4565-A087-4D2074B297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 Special Needs Trust?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B3C2166-484E-4DDE-807B-FA6E2AA8F88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Advantages</a:t>
            </a:r>
          </a:p>
          <a:p>
            <a:endParaRPr lang="en-US" dirty="0"/>
          </a:p>
          <a:p>
            <a:pPr lvl="1"/>
            <a:r>
              <a:rPr lang="en-US" dirty="0"/>
              <a:t>Preserves the eligibility of the disabled beneficiary for “needs-based” government benefits, while simultaneously allowing for the beneficiary to benefit from trust distributions to supplement public benefits and address his/her special needs.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Can be used to receive inheritance funds, gifts, or proceeds from a settlement on behalf of the disabled person, in order to avoid disqualifying from government benefits. 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Assets held in the Trust cannot be reached by creditors.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31EF875C-854C-4C3F-90DC-5C92F99CE68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837D1A78-4E1C-4865-9DA0-54C4EA1E4BA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518810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6D418E-3D4E-4334-B92F-43348DE021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a Special Needs Trust?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4091F17-0C19-4ABE-B7EA-799BE9D6022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Qualifications: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Person has a developmental disability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Person is receiving or is eligible for government benefits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Supplemental Security Income (“SSI”)</a:t>
            </a:r>
          </a:p>
          <a:p>
            <a:pPr lvl="2"/>
            <a:r>
              <a:rPr lang="en-US" dirty="0"/>
              <a:t>Medi-Cal</a:t>
            </a:r>
          </a:p>
          <a:p>
            <a:pPr lvl="2"/>
            <a:r>
              <a:rPr lang="en-US" dirty="0"/>
              <a:t>In-Home Supportive Services (“IHSS”)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Third party wants to make a provision for the disabled person (Third Party Special Needs Trust)</a:t>
            </a:r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26ADE112-BE23-41A1-AAA7-4AA6E6E79F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DF418797-E760-4505-B4C6-F470AE9315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876819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D960ED-1B87-495E-807F-ECD162BDBD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Government Benefits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E8308C-C6CA-4C32-46AC-D232F43547B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Entitlement Benefits</a:t>
            </a:r>
          </a:p>
          <a:p>
            <a:pPr lvl="1"/>
            <a:r>
              <a:rPr lang="en-US" dirty="0"/>
              <a:t>Social Security Disability Insurance (“SSDI”)</a:t>
            </a:r>
          </a:p>
          <a:p>
            <a:pPr lvl="2"/>
            <a:r>
              <a:rPr lang="en-US" dirty="0"/>
              <a:t>Disabled worker</a:t>
            </a:r>
          </a:p>
          <a:p>
            <a:pPr lvl="2"/>
            <a:r>
              <a:rPr lang="en-US" dirty="0"/>
              <a:t>SSDI income will reduce SSI income</a:t>
            </a:r>
          </a:p>
          <a:p>
            <a:pPr lvl="1"/>
            <a:r>
              <a:rPr lang="en-US" dirty="0"/>
              <a:t>Medicare</a:t>
            </a:r>
          </a:p>
          <a:p>
            <a:pPr marL="502920" lvl="1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Needs-Based Benefits</a:t>
            </a:r>
          </a:p>
          <a:p>
            <a:pPr lvl="1"/>
            <a:r>
              <a:rPr lang="en-US" dirty="0"/>
              <a:t>Supplemental Security Income (“SSI”)</a:t>
            </a:r>
          </a:p>
          <a:p>
            <a:pPr lvl="2"/>
            <a:r>
              <a:rPr lang="en-US" dirty="0"/>
              <a:t>Blind</a:t>
            </a:r>
          </a:p>
          <a:p>
            <a:pPr lvl="2"/>
            <a:r>
              <a:rPr lang="en-US" dirty="0"/>
              <a:t>Aged</a:t>
            </a:r>
          </a:p>
          <a:p>
            <a:pPr lvl="2"/>
            <a:r>
              <a:rPr lang="en-US"/>
              <a:t>Disabled </a:t>
            </a:r>
            <a:endParaRPr lang="en-US" dirty="0"/>
          </a:p>
          <a:p>
            <a:pPr lvl="1"/>
            <a:r>
              <a:rPr lang="en-US" dirty="0"/>
              <a:t>Medi-Cal</a:t>
            </a:r>
          </a:p>
          <a:p>
            <a:pPr lvl="1"/>
            <a:r>
              <a:rPr lang="en-US" dirty="0"/>
              <a:t>In-Home Supportive Services (“IHSS”)</a:t>
            </a:r>
          </a:p>
        </p:txBody>
      </p:sp>
    </p:spTree>
    <p:extLst>
      <p:ext uri="{BB962C8B-B14F-4D97-AF65-F5344CB8AC3E}">
        <p14:creationId xmlns:p14="http://schemas.microsoft.com/office/powerpoint/2010/main" val="93056149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8EC84E-8E38-5FCC-4F17-668D5E9066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Supplemental Security Income (“SSI”)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452D339-1D33-1957-C1D2-18D06DF57BE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Pays monthly for food and shelter</a:t>
            </a:r>
          </a:p>
          <a:p>
            <a:pPr lvl="1"/>
            <a:r>
              <a:rPr lang="en-US" dirty="0"/>
              <a:t>Food</a:t>
            </a:r>
          </a:p>
          <a:p>
            <a:pPr lvl="1"/>
            <a:r>
              <a:rPr lang="en-US" dirty="0"/>
              <a:t>Shelter</a:t>
            </a:r>
          </a:p>
          <a:p>
            <a:pPr lvl="2"/>
            <a:r>
              <a:rPr lang="en-US" dirty="0"/>
              <a:t>Mortgage (including property insurance)</a:t>
            </a:r>
          </a:p>
          <a:p>
            <a:pPr lvl="2"/>
            <a:r>
              <a:rPr lang="en-US" dirty="0"/>
              <a:t>Real Property Taxes (less any tax rebate/credit)</a:t>
            </a:r>
          </a:p>
          <a:p>
            <a:pPr lvl="2"/>
            <a:r>
              <a:rPr lang="en-US" dirty="0"/>
              <a:t>Rent</a:t>
            </a:r>
          </a:p>
          <a:p>
            <a:pPr lvl="2"/>
            <a:r>
              <a:rPr lang="en-US" dirty="0"/>
              <a:t>Heating fuel</a:t>
            </a:r>
          </a:p>
          <a:p>
            <a:pPr lvl="2"/>
            <a:r>
              <a:rPr lang="en-US" dirty="0"/>
              <a:t>Gas</a:t>
            </a:r>
          </a:p>
          <a:p>
            <a:pPr lvl="2"/>
            <a:r>
              <a:rPr lang="en-US" dirty="0"/>
              <a:t>Electricity</a:t>
            </a:r>
          </a:p>
          <a:p>
            <a:pPr lvl="2"/>
            <a:r>
              <a:rPr lang="en-US" dirty="0"/>
              <a:t>Water </a:t>
            </a:r>
          </a:p>
          <a:p>
            <a:pPr lvl="2"/>
            <a:r>
              <a:rPr lang="en-US" dirty="0"/>
              <a:t>Sewer </a:t>
            </a:r>
          </a:p>
          <a:p>
            <a:pPr lvl="2"/>
            <a:r>
              <a:rPr lang="en-US" dirty="0"/>
              <a:t>Garbage Removal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Automatically receive Medi-Cal if eligible for SSI</a:t>
            </a:r>
          </a:p>
          <a:p>
            <a:pPr marL="960120" lvl="2" indent="0">
              <a:buNone/>
            </a:pPr>
            <a:endParaRPr lang="en-US" dirty="0"/>
          </a:p>
          <a:p>
            <a:pPr lvl="2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0635180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F1B735-656F-38B1-D0AB-5A7E9AF8C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Supplemental Security Income (“SSI”)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85B24AD-184E-D42E-F49D-E128A7B7741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/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Rate as of 2025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Maximum federal portion - $967.00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Maximum state portion - $239.94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Total as of 2025 - $1,206.94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4289964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5EB727-152D-F65B-E20F-954E9172EF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Supplemental Security Income (“SSI”)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B00E5B1-B0D4-0AF5-E847-20544FE4222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Qualifications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Disability criteria </a:t>
            </a:r>
          </a:p>
          <a:p>
            <a:pPr lvl="1"/>
            <a:endParaRPr lang="en-US" dirty="0"/>
          </a:p>
          <a:p>
            <a:pPr lvl="2"/>
            <a:r>
              <a:rPr lang="en-US" dirty="0"/>
              <a:t>Individual cannot engage in “Substantial Gainful Activity” due to physical and/or mental impairment that lasted or can be expected to last for at least 12 months, or result in death</a:t>
            </a:r>
          </a:p>
          <a:p>
            <a:pPr lvl="2"/>
            <a:endParaRPr lang="en-US" dirty="0"/>
          </a:p>
          <a:p>
            <a:pPr lvl="2"/>
            <a:r>
              <a:rPr lang="en-US" dirty="0"/>
              <a:t>Individual who earns over $1,620 (gross) as of 2025 is engaged in Substantial Gainful Activity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Limited Resources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Limited Income</a:t>
            </a:r>
          </a:p>
        </p:txBody>
      </p:sp>
    </p:spTree>
    <p:extLst>
      <p:ext uri="{BB962C8B-B14F-4D97-AF65-F5344CB8AC3E}">
        <p14:creationId xmlns:p14="http://schemas.microsoft.com/office/powerpoint/2010/main" val="7902854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AB0609-2929-AD86-9393-A401D9093B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Supplemental Security Income (“SSI”)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629778-87DD-1F6F-584E-A0D1B0F302A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Resource limit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Resource can be cash or property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Non-resource 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House (as principal residence)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Household goods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Clothes and accessories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1 vehicle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Items related to disability (e.g., wheelchair)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Burial plot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All term life insurance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Assets in Special Needs Trust</a:t>
            </a:r>
          </a:p>
          <a:p>
            <a:pPr lvl="1"/>
            <a:r>
              <a:rPr lang="en-US" dirty="0"/>
              <a:t>Single - $2,000</a:t>
            </a:r>
          </a:p>
          <a:p>
            <a:pPr lvl="1"/>
            <a:r>
              <a:rPr lang="en-US" dirty="0"/>
              <a:t>Married - $3,000</a:t>
            </a:r>
          </a:p>
          <a:p>
            <a:pPr lvl="1">
              <a:buFont typeface="Wingdings" panose="05000000000000000000" pitchFamily="2" charset="2"/>
              <a:buChar char="Ø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503679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DAC9AA-8C40-D91C-C75B-62FCBF70AF5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Supplemental Security Income (“SSI”)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DF36ED-74E8-29D0-6510-9FE4CF8CBA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Limited Income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Earned Income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Examples: wages, net income from self-employment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Result: first $65 is free, then benefit is reduced by $1 for every $2 earned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Unearned Income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Examples: gifts, inheritance, annuity, pensions, unemployment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Result: first $20 does not count, then benefit is reduced $1 for every $1 received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In-Kind Support and Maintenance 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Examples: food, rent, mortgage, real property taxes, basic utilities</a:t>
            </a:r>
          </a:p>
          <a:p>
            <a:pPr lvl="2">
              <a:buFont typeface="Arial" panose="020B0604020202020204" pitchFamily="34" charset="0"/>
              <a:buChar char="•"/>
            </a:pPr>
            <a:r>
              <a:rPr lang="en-US" dirty="0"/>
              <a:t>Result: benefit is reduced by $1 for every $1 earned</a:t>
            </a:r>
          </a:p>
          <a:p>
            <a:pPr lvl="3">
              <a:buFont typeface="Arial" panose="020B0604020202020204" pitchFamily="34" charset="0"/>
              <a:buChar char="•"/>
            </a:pPr>
            <a:r>
              <a:rPr lang="en-US" dirty="0"/>
              <a:t>Maximum reduction is $342.33 as of 2025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9208713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C71FD3-E756-ADC4-1B2D-096345D0B9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Medi-Cal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A213B8E-747A-CA43-09D4-F4632481887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Medi-Cal</a:t>
            </a:r>
          </a:p>
          <a:p>
            <a:pPr lvl="1"/>
            <a:r>
              <a:rPr lang="en-US" dirty="0"/>
              <a:t>Pay for “medically necessary” medical services</a:t>
            </a:r>
          </a:p>
          <a:p>
            <a:pPr lvl="2"/>
            <a:r>
              <a:rPr lang="en-US" dirty="0"/>
              <a:t>Inpatient/outpatient hospital services</a:t>
            </a:r>
          </a:p>
          <a:p>
            <a:pPr lvl="2"/>
            <a:r>
              <a:rPr lang="en-US" dirty="0"/>
              <a:t>Home health services</a:t>
            </a:r>
          </a:p>
          <a:p>
            <a:pPr lvl="2"/>
            <a:r>
              <a:rPr lang="en-US" dirty="0"/>
              <a:t>Physical services</a:t>
            </a:r>
          </a:p>
          <a:p>
            <a:pPr lvl="2"/>
            <a:r>
              <a:rPr lang="en-US" dirty="0"/>
              <a:t>Laboratory and X-ray services</a:t>
            </a:r>
          </a:p>
          <a:p>
            <a:pPr lvl="2"/>
            <a:r>
              <a:rPr lang="en-US" dirty="0"/>
              <a:t>Long-term/nursing home care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Asset limit</a:t>
            </a:r>
          </a:p>
          <a:p>
            <a:pPr lvl="2"/>
            <a:r>
              <a:rPr lang="en-US" dirty="0"/>
              <a:t>Eliminated on January 1, 2024</a:t>
            </a:r>
          </a:p>
          <a:p>
            <a:pPr lvl="2"/>
            <a:r>
              <a:rPr lang="en-US" dirty="0"/>
              <a:t>Application will not ask for asset information</a:t>
            </a:r>
          </a:p>
          <a:p>
            <a:pPr lvl="2"/>
            <a:r>
              <a:rPr lang="en-US" dirty="0"/>
              <a:t>Application will still consider income information though</a:t>
            </a:r>
          </a:p>
          <a:p>
            <a:pPr lvl="2"/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370354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61FFC6-2F11-5F9B-9B99-827898D1EAA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 Home Supportive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3E6606-7377-F64D-1E93-41EC822DFAF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In Home Supportive Services (“IHSS”)</a:t>
            </a:r>
          </a:p>
          <a:p>
            <a:pPr lvl="1"/>
            <a:r>
              <a:rPr lang="en-US" dirty="0"/>
              <a:t>Housecleaning</a:t>
            </a:r>
          </a:p>
          <a:p>
            <a:pPr lvl="1"/>
            <a:r>
              <a:rPr lang="en-US" dirty="0"/>
              <a:t>Meal preparation</a:t>
            </a:r>
          </a:p>
          <a:p>
            <a:pPr lvl="1"/>
            <a:r>
              <a:rPr lang="en-US" dirty="0"/>
              <a:t>Laundry</a:t>
            </a:r>
          </a:p>
          <a:p>
            <a:pPr lvl="1"/>
            <a:r>
              <a:rPr lang="en-US" dirty="0"/>
              <a:t>Grocery shopping</a:t>
            </a:r>
          </a:p>
          <a:p>
            <a:pPr lvl="1"/>
            <a:r>
              <a:rPr lang="en-US" dirty="0"/>
              <a:t>Personal care services</a:t>
            </a:r>
          </a:p>
          <a:p>
            <a:pPr lvl="1"/>
            <a:r>
              <a:rPr lang="en-US" dirty="0"/>
              <a:t>Accompaniment to medical appointments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096654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3B0D91-194E-4543-8D2D-D37F759172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Allowable Expenses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548DB7-5908-46A9-A6FD-ED192F81AA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Generally used to pay for: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Personal care</a:t>
            </a:r>
          </a:p>
          <a:p>
            <a:pPr lvl="1"/>
            <a:r>
              <a:rPr lang="en-US" dirty="0"/>
              <a:t>Vacations</a:t>
            </a:r>
          </a:p>
          <a:p>
            <a:pPr lvl="1"/>
            <a:r>
              <a:rPr lang="en-US" dirty="0"/>
              <a:t>Home furnishings</a:t>
            </a:r>
          </a:p>
          <a:p>
            <a:pPr lvl="1"/>
            <a:r>
              <a:rPr lang="en-US" dirty="0"/>
              <a:t>Out-of-pocket medical/dental expenses</a:t>
            </a:r>
          </a:p>
          <a:p>
            <a:pPr lvl="1"/>
            <a:r>
              <a:rPr lang="en-US" dirty="0"/>
              <a:t>Education</a:t>
            </a:r>
          </a:p>
          <a:p>
            <a:pPr lvl="1"/>
            <a:r>
              <a:rPr lang="en-US" dirty="0"/>
              <a:t>Recreation</a:t>
            </a:r>
          </a:p>
          <a:p>
            <a:pPr lvl="1"/>
            <a:r>
              <a:rPr lang="en-US" dirty="0"/>
              <a:t>Vehicle</a:t>
            </a:r>
          </a:p>
          <a:p>
            <a:pPr lvl="1"/>
            <a:r>
              <a:rPr lang="en-US" dirty="0"/>
              <a:t>Physical rehabilitation</a:t>
            </a:r>
          </a:p>
          <a:p>
            <a:pPr marL="502920" lvl="1" indent="0">
              <a:buNone/>
            </a:pPr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F1CFDC6D-0224-40A4-96F9-87DFCD650A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03E74778-5996-48EC-8758-6803B43FAE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7482562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D6C756-2675-4EFB-ADEE-E25F1EAAA7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Types of Special Needs Trusts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C54143-0A6C-4B92-B828-8099856F6B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First Party Special Needs Trusts (Self-Settled Trusts)</a:t>
            </a:r>
          </a:p>
          <a:p>
            <a:pPr marL="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Third Party Special Needs Trusts </a:t>
            </a:r>
          </a:p>
          <a:p>
            <a:pPr marL="0" indent="0">
              <a:buNone/>
            </a:pPr>
            <a:endParaRPr lang="en-US" dirty="0"/>
          </a:p>
          <a:p>
            <a:pPr marL="502920" lvl="1" indent="0">
              <a:buNone/>
            </a:pPr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88E14BA5-603F-4928-B12B-D5895DA3C5F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725989AE-D976-4D76-BA29-26E6CFB52C5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536840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3AEF1C-E304-8EF4-9B7B-B6AC3F60BA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First Party Special Needs Trusts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A1E02B2-16CF-1301-0A54-DD49C9B6937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>
              <a:buFont typeface="Wingdings" panose="05000000000000000000" pitchFamily="2" charset="2"/>
              <a:buChar char="Ø"/>
            </a:pPr>
            <a:r>
              <a:rPr lang="en-US" dirty="0"/>
              <a:t>Must be under 65 years old</a:t>
            </a:r>
          </a:p>
          <a:p>
            <a:pPr lvl="1">
              <a:buFont typeface="Wingdings" panose="05000000000000000000" pitchFamily="2" charset="2"/>
              <a:buChar char="Ø"/>
            </a:pPr>
            <a:endParaRPr lang="en-US" dirty="0"/>
          </a:p>
          <a:p>
            <a:pPr lvl="1">
              <a:buFont typeface="Wingdings" panose="05000000000000000000" pitchFamily="2" charset="2"/>
              <a:buChar char="Ø"/>
            </a:pPr>
            <a:r>
              <a:rPr lang="en-US" dirty="0"/>
              <a:t>Trust is funded by beneficiary’s assets</a:t>
            </a:r>
          </a:p>
          <a:p>
            <a:pPr lvl="2"/>
            <a:r>
              <a:rPr lang="en-US" dirty="0"/>
              <a:t>Assets may be acquired by:</a:t>
            </a:r>
          </a:p>
          <a:p>
            <a:pPr lvl="3"/>
            <a:r>
              <a:rPr lang="en-US" dirty="0"/>
              <a:t>Personal injury award</a:t>
            </a:r>
          </a:p>
          <a:p>
            <a:pPr lvl="3"/>
            <a:r>
              <a:rPr lang="en-US" dirty="0"/>
              <a:t>Retirement plan</a:t>
            </a:r>
          </a:p>
          <a:p>
            <a:pPr lvl="3"/>
            <a:r>
              <a:rPr lang="en-US" dirty="0"/>
              <a:t>insurance policy</a:t>
            </a:r>
          </a:p>
          <a:p>
            <a:pPr lvl="3"/>
            <a:r>
              <a:rPr lang="en-US" dirty="0"/>
              <a:t>Inheritance</a:t>
            </a:r>
          </a:p>
          <a:p>
            <a:pPr marL="1417320" lvl="3" indent="0">
              <a:buNone/>
            </a:pPr>
            <a:endParaRPr lang="en-US" dirty="0"/>
          </a:p>
          <a:p>
            <a:pPr lvl="1">
              <a:buFont typeface="Wingdings" panose="05000000000000000000" pitchFamily="2" charset="2"/>
              <a:buChar char="Ø"/>
            </a:pPr>
            <a:r>
              <a:rPr lang="en-US" dirty="0"/>
              <a:t>Court supervised if individual lacks capacity</a:t>
            </a:r>
          </a:p>
          <a:p>
            <a:pPr lvl="1">
              <a:buFont typeface="Wingdings" panose="05000000000000000000" pitchFamily="2" charset="2"/>
              <a:buChar char="Ø"/>
            </a:pPr>
            <a:endParaRPr lang="en-US" dirty="0"/>
          </a:p>
          <a:p>
            <a:pPr lvl="1">
              <a:buFont typeface="Wingdings" panose="05000000000000000000" pitchFamily="2" charset="2"/>
              <a:buChar char="Ø"/>
            </a:pPr>
            <a:r>
              <a:rPr lang="en-US" dirty="0"/>
              <a:t>Medi-Cal Payback</a:t>
            </a:r>
          </a:p>
          <a:p>
            <a:pPr lvl="2"/>
            <a:r>
              <a:rPr lang="en-US" dirty="0"/>
              <a:t>Amounts remaining in trust once terminated are paid back to Medi-Cal</a:t>
            </a:r>
          </a:p>
          <a:p>
            <a:pPr lvl="2"/>
            <a:endParaRPr lang="en-US" dirty="0"/>
          </a:p>
          <a:p>
            <a:pPr lvl="1">
              <a:buFont typeface="Wingdings" panose="05000000000000000000" pitchFamily="2" charset="2"/>
              <a:buChar char="Ø"/>
            </a:pPr>
            <a:r>
              <a:rPr lang="en-US" dirty="0"/>
              <a:t>Irrevocable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2806179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65C233-3F6D-4C96-92A8-2A47E59CE5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Third Party Special Needs Trusts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72E70D0-DA12-4B6C-A0C0-AEBBD9B319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Third Party Special Needs Trusts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US" dirty="0"/>
              <a:t>Trust is funded by someone other than the beneficiary</a:t>
            </a:r>
          </a:p>
          <a:p>
            <a:pPr marL="502920" lvl="1" indent="0">
              <a:buNone/>
            </a:pPr>
            <a:endParaRPr lang="en-US" dirty="0"/>
          </a:p>
          <a:p>
            <a:pPr lvl="2"/>
            <a:r>
              <a:rPr lang="en-US" dirty="0"/>
              <a:t>Usually by a family member or close friend</a:t>
            </a:r>
          </a:p>
          <a:p>
            <a:pPr marL="960120" lvl="2" indent="0">
              <a:buNone/>
            </a:pPr>
            <a:endParaRPr lang="en-US" dirty="0"/>
          </a:p>
          <a:p>
            <a:pPr lvl="2"/>
            <a:r>
              <a:rPr lang="en-US" dirty="0"/>
              <a:t>Assets may be acquired by:</a:t>
            </a:r>
          </a:p>
          <a:p>
            <a:pPr lvl="3"/>
            <a:r>
              <a:rPr lang="en-US" dirty="0"/>
              <a:t>Inheritance left to Special Needs Trust</a:t>
            </a:r>
          </a:p>
          <a:p>
            <a:pPr lvl="3"/>
            <a:r>
              <a:rPr lang="en-US" dirty="0"/>
              <a:t>Life insurance left to Special Needs Trust</a:t>
            </a:r>
          </a:p>
          <a:p>
            <a:pPr lvl="3"/>
            <a:r>
              <a:rPr lang="en-US" dirty="0"/>
              <a:t>Gifts made to Special Needs Trust</a:t>
            </a:r>
          </a:p>
          <a:p>
            <a:pPr marL="960120" lvl="2" indent="0">
              <a:buNone/>
            </a:pPr>
            <a:endParaRPr lang="en-US" dirty="0"/>
          </a:p>
          <a:p>
            <a:pPr lvl="1"/>
            <a:r>
              <a:rPr lang="en-US" dirty="0"/>
              <a:t>No court supervision required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No Medi-Cal payback</a:t>
            </a:r>
          </a:p>
          <a:p>
            <a:pPr marL="502920" lvl="1" indent="0">
              <a:buNone/>
            </a:pPr>
            <a:endParaRPr lang="en-US" dirty="0"/>
          </a:p>
          <a:p>
            <a:pPr lvl="1"/>
            <a:r>
              <a:rPr lang="en-US" dirty="0"/>
              <a:t>Irrevocable or revocable</a:t>
            </a:r>
          </a:p>
          <a:p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D9C682BD-360A-4D0E-A9CF-BB16F7C3D4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953989B3-07C3-4B7B-BEB1-E641BCCEC5A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7049185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5F1D70-3301-A7AD-5679-3561C84D46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Working As A Team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AE700C9-9848-D742-A643-6AD3DAFA6D4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Trustee of Special Needs Trust</a:t>
            </a:r>
          </a:p>
          <a:p>
            <a:pPr lvl="1"/>
            <a:r>
              <a:rPr lang="en-US" dirty="0"/>
              <a:t>Family members</a:t>
            </a:r>
          </a:p>
          <a:p>
            <a:pPr lvl="1"/>
            <a:r>
              <a:rPr lang="en-US" dirty="0"/>
              <a:t>Friends</a:t>
            </a:r>
          </a:p>
          <a:p>
            <a:pPr lvl="1"/>
            <a:r>
              <a:rPr lang="en-US" dirty="0"/>
              <a:t>Professionals</a:t>
            </a:r>
          </a:p>
          <a:p>
            <a:pPr lvl="2"/>
            <a:r>
              <a:rPr lang="en-US" dirty="0"/>
              <a:t>Conservator/guardian</a:t>
            </a:r>
          </a:p>
          <a:p>
            <a:pPr lvl="3"/>
            <a:r>
              <a:rPr lang="en-US" dirty="0"/>
              <a:t>Conservator of the Person</a:t>
            </a:r>
          </a:p>
          <a:p>
            <a:pPr lvl="4"/>
            <a:r>
              <a:rPr lang="en-US" dirty="0"/>
              <a:t>Making daily life decisions</a:t>
            </a:r>
          </a:p>
          <a:p>
            <a:pPr lvl="3"/>
            <a:r>
              <a:rPr lang="en-US" dirty="0"/>
              <a:t>Conservator of the Estate</a:t>
            </a:r>
          </a:p>
          <a:p>
            <a:pPr lvl="4"/>
            <a:r>
              <a:rPr lang="en-US" dirty="0"/>
              <a:t>Making financial decisions</a:t>
            </a:r>
          </a:p>
          <a:p>
            <a:pPr lvl="2"/>
            <a:r>
              <a:rPr lang="en-US" dirty="0"/>
              <a:t>Agent under Power of Attorney</a:t>
            </a:r>
          </a:p>
          <a:p>
            <a:pPr lvl="3"/>
            <a:r>
              <a:rPr lang="en-US" dirty="0"/>
              <a:t>Managing non-trust assets</a:t>
            </a:r>
          </a:p>
          <a:p>
            <a:pPr lvl="2"/>
            <a:r>
              <a:rPr lang="en-US" dirty="0"/>
              <a:t>Agent under Health Care Directive</a:t>
            </a:r>
          </a:p>
          <a:p>
            <a:pPr lvl="3"/>
            <a:r>
              <a:rPr lang="en-US" dirty="0"/>
              <a:t>Making medical decisions</a:t>
            </a:r>
          </a:p>
          <a:p>
            <a:pPr lvl="2"/>
            <a:r>
              <a:rPr lang="en-US" dirty="0"/>
              <a:t>Regional Center Case Managers</a:t>
            </a:r>
          </a:p>
          <a:p>
            <a:pPr lvl="3"/>
            <a:r>
              <a:rPr lang="en-US" dirty="0"/>
              <a:t>Involving care decisions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8049495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43566E-2D02-BCD3-896F-EBF9CB8EE5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CalABLE</a:t>
            </a:r>
            <a:r>
              <a:rPr lang="en-US" dirty="0"/>
              <a:t> Accounts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2684A2-E466-BF9E-7E22-5FEE9A9E3C7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California Achieving A Better Life Experience (“</a:t>
            </a:r>
            <a:r>
              <a:rPr lang="en-US" dirty="0" err="1"/>
              <a:t>CalABLE</a:t>
            </a:r>
            <a:r>
              <a:rPr lang="en-US" dirty="0"/>
              <a:t>)</a:t>
            </a:r>
          </a:p>
          <a:p>
            <a:pPr marL="0" indent="0">
              <a:buNone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Department of US Treasury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Funds not counted as available resource for SSI or Medi-Cal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Disability present before age 26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$100,000 maximum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$19,000 contribution per year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Beneficiary can only have 1 </a:t>
            </a:r>
            <a:r>
              <a:rPr lang="en-US" dirty="0" err="1"/>
              <a:t>CalABLE</a:t>
            </a:r>
            <a:r>
              <a:rPr lang="en-US" dirty="0"/>
              <a:t> account</a:t>
            </a:r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  <a:p>
            <a:pPr lvl="1">
              <a:buFont typeface="Arial" panose="020B0604020202020204" pitchFamily="34" charset="0"/>
              <a:buChar char="•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7463641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6DC8F96-7FCA-7A4C-B454-C7CDE171BF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/>
              <a:t>CalABLE</a:t>
            </a:r>
            <a:r>
              <a:rPr lang="en-US" dirty="0"/>
              <a:t> Accounts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15F8048-9452-21E7-BCA0-C9A280E254C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No Medi-Cal payback</a:t>
            </a:r>
          </a:p>
          <a:p>
            <a:pPr>
              <a:buFont typeface="Wingdings" panose="05000000000000000000" pitchFamily="2" charset="2"/>
              <a:buChar char="Ø"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r>
              <a:rPr lang="en-US" dirty="0"/>
              <a:t>Qualified disability expense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Education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Housing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Transportation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Employment training and support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Health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Assistive technology and personal support services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dirty="0"/>
              <a:t>Prevention and wellness</a:t>
            </a:r>
          </a:p>
          <a:p>
            <a:pPr lvl="1">
              <a:buFont typeface="Wingdings" panose="05000000000000000000" pitchFamily="2" charset="2"/>
              <a:buChar char="Ø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7849242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B2427E-CC52-49C4-A098-37BA304BDF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Thank You!!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312D57-FD63-40F4-B5A7-2513F37BB37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69268" y="864108"/>
            <a:ext cx="4236045" cy="1905725"/>
          </a:xfrm>
        </p:spPr>
        <p:txBody>
          <a:bodyPr/>
          <a:lstStyle/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 descr="A screenshot of a cell phone&#10;&#10;Description automatically generated">
            <a:extLst>
              <a:ext uri="{FF2B5EF4-FFF2-40B4-BE49-F238E27FC236}">
                <a16:creationId xmlns:a16="http://schemas.microsoft.com/office/drawing/2014/main" id="{4288D701-E8EC-4901-AD6A-7CE99ED2385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33005" y="6129505"/>
            <a:ext cx="3487941" cy="518922"/>
          </a:xfrm>
          <a:prstGeom prst="rect">
            <a:avLst/>
          </a:prstGeom>
        </p:spPr>
      </p:pic>
      <p:pic>
        <p:nvPicPr>
          <p:cNvPr id="5" name="Picture 4" descr="A picture containing drawing&#10;&#10;Description automatically generated">
            <a:extLst>
              <a:ext uri="{FF2B5EF4-FFF2-40B4-BE49-F238E27FC236}">
                <a16:creationId xmlns:a16="http://schemas.microsoft.com/office/drawing/2014/main" id="{ED223068-EC37-4D10-8CCB-6284DB39CC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6077851"/>
            <a:ext cx="1901922" cy="570576"/>
          </a:xfrm>
          <a:prstGeom prst="rect">
            <a:avLst/>
          </a:prstGeom>
        </p:spPr>
      </p:pic>
      <p:sp>
        <p:nvSpPr>
          <p:cNvPr id="6" name="Subtitle 2">
            <a:extLst>
              <a:ext uri="{FF2B5EF4-FFF2-40B4-BE49-F238E27FC236}">
                <a16:creationId xmlns:a16="http://schemas.microsoft.com/office/drawing/2014/main" id="{5ABDE49A-9187-4FA8-A885-83AE821C86BF}"/>
              </a:ext>
            </a:extLst>
          </p:cNvPr>
          <p:cNvSpPr txBox="1">
            <a:spLocks/>
          </p:cNvSpPr>
          <p:nvPr/>
        </p:nvSpPr>
        <p:spPr>
          <a:xfrm>
            <a:off x="4065973" y="2308194"/>
            <a:ext cx="5433134" cy="19057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marL="18288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buClr>
                <a:schemeClr val="accent1"/>
              </a:buClr>
              <a:buFont typeface="Wingdings 2" pitchFamily="18" charset="2"/>
              <a:buChar char=""/>
              <a:defRPr sz="20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18288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8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18288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6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18288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18288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itchFamily="18" charset="2"/>
              <a:buChar char=""/>
              <a:defRPr sz="14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sz="1400" dirty="0">
                <a:solidFill>
                  <a:srgbClr val="254D7B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Weily Yang, Esq.</a:t>
            </a:r>
          </a:p>
          <a:p>
            <a:pPr marL="0" indent="0">
              <a:buNone/>
            </a:pPr>
            <a:r>
              <a:rPr lang="en-US" sz="1400" dirty="0">
                <a:solidFill>
                  <a:srgbClr val="254D7B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Mortensen &amp; Reinheimer, PC</a:t>
            </a:r>
          </a:p>
          <a:p>
            <a:pPr marL="0" indent="0">
              <a:buNone/>
            </a:pPr>
            <a:r>
              <a:rPr lang="en-US" sz="1400" dirty="0">
                <a:solidFill>
                  <a:srgbClr val="254D7B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2855 Michelle Drive, Suite 120, Irvine, CA 92606</a:t>
            </a:r>
          </a:p>
          <a:p>
            <a:pPr marL="0" indent="0">
              <a:buNone/>
            </a:pPr>
            <a:r>
              <a:rPr lang="en-US" sz="1400" dirty="0">
                <a:solidFill>
                  <a:srgbClr val="254D7B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(714) 573-7149</a:t>
            </a:r>
          </a:p>
          <a:p>
            <a:pPr marL="0" indent="0">
              <a:buNone/>
            </a:pPr>
            <a:r>
              <a:rPr lang="en-US" sz="1400" dirty="0">
                <a:solidFill>
                  <a:srgbClr val="254D7B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weily@ocestateplanning.net</a:t>
            </a:r>
          </a:p>
        </p:txBody>
      </p:sp>
    </p:spTree>
    <p:extLst>
      <p:ext uri="{BB962C8B-B14F-4D97-AF65-F5344CB8AC3E}">
        <p14:creationId xmlns:p14="http://schemas.microsoft.com/office/powerpoint/2010/main" val="2406857611"/>
      </p:ext>
    </p:extLst>
  </p:cSld>
  <p:clrMapOvr>
    <a:masterClrMapping/>
  </p:clrMapOvr>
</p:sld>
</file>

<file path=ppt/theme/theme1.xml><?xml version="1.0" encoding="utf-8"?>
<a:theme xmlns:a="http://schemas.openxmlformats.org/drawingml/2006/main" name="Frame">
  <a:themeElements>
    <a:clrScheme name="Custom 1">
      <a:dk1>
        <a:sysClr val="windowText" lastClr="000000"/>
      </a:dk1>
      <a:lt1>
        <a:sysClr val="window" lastClr="FFFFFF"/>
      </a:lt1>
      <a:dk2>
        <a:srgbClr val="242852"/>
      </a:dk2>
      <a:lt2>
        <a:srgbClr val="ACCBF9"/>
      </a:lt2>
      <a:accent1>
        <a:srgbClr val="254D7B"/>
      </a:accent1>
      <a:accent2>
        <a:srgbClr val="629DD1"/>
      </a:accent2>
      <a:accent3>
        <a:srgbClr val="297FD5"/>
      </a:accent3>
      <a:accent4>
        <a:srgbClr val="7F8FA9"/>
      </a:accent4>
      <a:accent5>
        <a:srgbClr val="5AA2AE"/>
      </a:accent5>
      <a:accent6>
        <a:srgbClr val="9D90A0"/>
      </a:accent6>
      <a:hlink>
        <a:srgbClr val="9454C3"/>
      </a:hlink>
      <a:folHlink>
        <a:srgbClr val="3EBBF0"/>
      </a:folHlink>
    </a:clrScheme>
    <a:fontScheme name="Frame">
      <a:majorFont>
        <a:latin typeface="Corbel" panose="020B0503020204020204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Frame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20000"/>
                <a:lumMod val="102000"/>
              </a:schemeClr>
            </a:gs>
            <a:gs pos="48000">
              <a:schemeClr val="phClr">
                <a:tint val="98000"/>
                <a:shade val="90000"/>
                <a:satMod val="110000"/>
                <a:lumMod val="103000"/>
              </a:schemeClr>
            </a:gs>
            <a:gs pos="100000">
              <a:schemeClr val="phClr">
                <a:tint val="98000"/>
                <a:shade val="8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rame" id="{F226E7A2-7162-461C-9490-D27D9DC04E43}" vid="{629A0216-3BBD-45C0-B63F-2683BEA18F60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2687</TotalTime>
  <Words>1849</Words>
  <Application>Microsoft Office PowerPoint</Application>
  <PresentationFormat>Widescreen</PresentationFormat>
  <Paragraphs>481</Paragraphs>
  <Slides>46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52" baseType="lpstr">
      <vt:lpstr>Arial</vt:lpstr>
      <vt:lpstr>Calibri</vt:lpstr>
      <vt:lpstr>Corbel</vt:lpstr>
      <vt:lpstr>Wingdings</vt:lpstr>
      <vt:lpstr>Wingdings 2</vt:lpstr>
      <vt:lpstr>Frame</vt:lpstr>
      <vt:lpstr>Limited Conservatorships and Special Needs Trusts  </vt:lpstr>
      <vt:lpstr>Benefits</vt:lpstr>
      <vt:lpstr>Limited Conservatorships and Special Needs Trusts</vt:lpstr>
      <vt:lpstr>Limited Conservatorships and Special Needs Trusts</vt:lpstr>
      <vt:lpstr>What is a Conservatorship?</vt:lpstr>
      <vt:lpstr>What is a Conservatorship?</vt:lpstr>
      <vt:lpstr>What is a Conservatorship?</vt:lpstr>
      <vt:lpstr>What is a Conservatorship?</vt:lpstr>
      <vt:lpstr>What is a Conservatorship?</vt:lpstr>
      <vt:lpstr>What is a Conservatorship?</vt:lpstr>
      <vt:lpstr>Establishing a Conservatorship</vt:lpstr>
      <vt:lpstr>Establishing a Conservatorship</vt:lpstr>
      <vt:lpstr>Establishing a Conservatorship</vt:lpstr>
      <vt:lpstr>What is a Limited Conservatorship?</vt:lpstr>
      <vt:lpstr>What is a Limited Conservatorship?</vt:lpstr>
      <vt:lpstr>What is a Limited Conservatorship?</vt:lpstr>
      <vt:lpstr>What is a Limited Conservatorship?</vt:lpstr>
      <vt:lpstr>When is a Limited Conservatorship needed?</vt:lpstr>
      <vt:lpstr>Why is a Limited Conservatorship needed?</vt:lpstr>
      <vt:lpstr>Ending a Limited Conservatorship</vt:lpstr>
      <vt:lpstr>Other Types of Conservatorships</vt:lpstr>
      <vt:lpstr>Other Types of Conservatorships</vt:lpstr>
      <vt:lpstr>Other Types of Conservatorships</vt:lpstr>
      <vt:lpstr>Other Types of Conservatorships</vt:lpstr>
      <vt:lpstr>Other Types of Conservatorships</vt:lpstr>
      <vt:lpstr>Alternatives to Conservatorships</vt:lpstr>
      <vt:lpstr>What is a Special Needs Trust?</vt:lpstr>
      <vt:lpstr>What is a Special Needs Trust?</vt:lpstr>
      <vt:lpstr>What is a Special Needs Trust?</vt:lpstr>
      <vt:lpstr>What is a Special Needs Trust?</vt:lpstr>
      <vt:lpstr>Government Benefits</vt:lpstr>
      <vt:lpstr>Supplemental Security Income (“SSI”)</vt:lpstr>
      <vt:lpstr>Supplemental Security Income (“SSI”)</vt:lpstr>
      <vt:lpstr>Supplemental Security Income (“SSI”)</vt:lpstr>
      <vt:lpstr>Supplemental Security Income (“SSI”)</vt:lpstr>
      <vt:lpstr>Supplemental Security Income (“SSI”) </vt:lpstr>
      <vt:lpstr>Medi-Cal</vt:lpstr>
      <vt:lpstr>In Home Supportive Services</vt:lpstr>
      <vt:lpstr>Allowable Expenses</vt:lpstr>
      <vt:lpstr>Types of Special Needs Trusts</vt:lpstr>
      <vt:lpstr>First Party Special Needs Trusts</vt:lpstr>
      <vt:lpstr>Third Party Special Needs Trusts</vt:lpstr>
      <vt:lpstr>Working As A Team</vt:lpstr>
      <vt:lpstr>CalABLE Accounts</vt:lpstr>
      <vt:lpstr>CalABLE Accounts</vt:lpstr>
      <vt:lpstr>Thank You!!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Limited Conservatorships and Special Needs Trusts</dc:title>
  <dc:creator>Weily Yang, Esq.</dc:creator>
  <cp:lastModifiedBy>Weily Yang, Esq.</cp:lastModifiedBy>
  <cp:revision>52</cp:revision>
  <dcterms:created xsi:type="dcterms:W3CDTF">2020-05-09T23:20:44Z</dcterms:created>
  <dcterms:modified xsi:type="dcterms:W3CDTF">2025-05-06T18:21:21Z</dcterms:modified>
</cp:coreProperties>
</file>