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7"/>
  </p:notesMasterIdLst>
  <p:handoutMasterIdLst>
    <p:handoutMasterId r:id="rId28"/>
  </p:handoutMasterIdLst>
  <p:sldIdLst>
    <p:sldId id="596" r:id="rId2"/>
    <p:sldId id="299" r:id="rId3"/>
    <p:sldId id="636" r:id="rId4"/>
    <p:sldId id="295" r:id="rId5"/>
    <p:sldId id="637" r:id="rId6"/>
    <p:sldId id="638" r:id="rId7"/>
    <p:sldId id="639" r:id="rId8"/>
    <p:sldId id="640" r:id="rId9"/>
    <p:sldId id="641" r:id="rId10"/>
    <p:sldId id="610" r:id="rId11"/>
    <p:sldId id="685" r:id="rId12"/>
    <p:sldId id="710" r:id="rId13"/>
    <p:sldId id="664" r:id="rId14"/>
    <p:sldId id="665" r:id="rId15"/>
    <p:sldId id="666" r:id="rId16"/>
    <p:sldId id="624" r:id="rId17"/>
    <p:sldId id="661" r:id="rId18"/>
    <p:sldId id="662" r:id="rId19"/>
    <p:sldId id="667" r:id="rId20"/>
    <p:sldId id="668" r:id="rId21"/>
    <p:sldId id="669" r:id="rId22"/>
    <p:sldId id="670" r:id="rId23"/>
    <p:sldId id="671" r:id="rId24"/>
    <p:sldId id="711" r:id="rId25"/>
    <p:sldId id="650" r:id="rId26"/>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2A4D20-B249-4174-B69A-07705908E027}" v="3" dt="2026-04-07T14:00:05.50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70" autoAdjust="0"/>
    <p:restoredTop sz="73725" autoAdjust="0"/>
  </p:normalViewPr>
  <p:slideViewPr>
    <p:cSldViewPr>
      <p:cViewPr varScale="1">
        <p:scale>
          <a:sx n="61" d="100"/>
          <a:sy n="61" d="100"/>
        </p:scale>
        <p:origin x="2117" y="3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3066733" cy="468154"/>
          </a:xfrm>
          <a:prstGeom prst="rect">
            <a:avLst/>
          </a:prstGeom>
          <a:noFill/>
          <a:ln w="9525">
            <a:noFill/>
            <a:miter lim="800000"/>
            <a:headEnd/>
            <a:tailEnd/>
          </a:ln>
          <a:effectLst/>
        </p:spPr>
        <p:txBody>
          <a:bodyPr vert="horz" wrap="square" lIns="93919" tIns="46959" rIns="93919" bIns="46959" numCol="1" anchor="t" anchorCtr="0" compatLnSpc="1">
            <a:prstTxWarp prst="textNoShape">
              <a:avLst/>
            </a:prstTxWarp>
          </a:bodyPr>
          <a:lstStyle>
            <a:lvl1pPr eaLnBrk="1" hangingPunct="1">
              <a:defRPr sz="1200">
                <a:latin typeface="Arial" charset="0"/>
              </a:defRPr>
            </a:lvl1pPr>
          </a:lstStyle>
          <a:p>
            <a:endParaRPr lang="en-US" dirty="0"/>
          </a:p>
        </p:txBody>
      </p:sp>
      <p:sp>
        <p:nvSpPr>
          <p:cNvPr id="33795" name="Rectangle 3"/>
          <p:cNvSpPr>
            <a:spLocks noGrp="1" noChangeArrowheads="1"/>
          </p:cNvSpPr>
          <p:nvPr>
            <p:ph type="dt" sz="quarter" idx="1"/>
          </p:nvPr>
        </p:nvSpPr>
        <p:spPr bwMode="auto">
          <a:xfrm>
            <a:off x="4008705" y="0"/>
            <a:ext cx="3066733" cy="468154"/>
          </a:xfrm>
          <a:prstGeom prst="rect">
            <a:avLst/>
          </a:prstGeom>
          <a:noFill/>
          <a:ln w="9525">
            <a:noFill/>
            <a:miter lim="800000"/>
            <a:headEnd/>
            <a:tailEnd/>
          </a:ln>
          <a:effectLst/>
        </p:spPr>
        <p:txBody>
          <a:bodyPr vert="horz" wrap="square" lIns="93919" tIns="46959" rIns="93919" bIns="46959" numCol="1" anchor="t" anchorCtr="0" compatLnSpc="1">
            <a:prstTxWarp prst="textNoShape">
              <a:avLst/>
            </a:prstTxWarp>
          </a:bodyPr>
          <a:lstStyle>
            <a:lvl1pPr algn="r" eaLnBrk="1" hangingPunct="1">
              <a:defRPr sz="1200">
                <a:latin typeface="Arial" charset="0"/>
              </a:defRPr>
            </a:lvl1pPr>
          </a:lstStyle>
          <a:p>
            <a:endParaRPr lang="en-US" dirty="0"/>
          </a:p>
        </p:txBody>
      </p:sp>
      <p:sp>
        <p:nvSpPr>
          <p:cNvPr id="33796" name="Rectangle 4"/>
          <p:cNvSpPr>
            <a:spLocks noGrp="1" noChangeArrowheads="1"/>
          </p:cNvSpPr>
          <p:nvPr>
            <p:ph type="ftr" sz="quarter" idx="2"/>
          </p:nvPr>
        </p:nvSpPr>
        <p:spPr bwMode="auto">
          <a:xfrm>
            <a:off x="0" y="8893297"/>
            <a:ext cx="3066733" cy="468154"/>
          </a:xfrm>
          <a:prstGeom prst="rect">
            <a:avLst/>
          </a:prstGeom>
          <a:noFill/>
          <a:ln w="9525">
            <a:noFill/>
            <a:miter lim="800000"/>
            <a:headEnd/>
            <a:tailEnd/>
          </a:ln>
          <a:effectLst/>
        </p:spPr>
        <p:txBody>
          <a:bodyPr vert="horz" wrap="square" lIns="93919" tIns="46959" rIns="93919" bIns="46959" numCol="1" anchor="b" anchorCtr="0" compatLnSpc="1">
            <a:prstTxWarp prst="textNoShape">
              <a:avLst/>
            </a:prstTxWarp>
          </a:bodyPr>
          <a:lstStyle>
            <a:lvl1pPr eaLnBrk="1" hangingPunct="1">
              <a:defRPr sz="1200">
                <a:latin typeface="Arial" charset="0"/>
              </a:defRPr>
            </a:lvl1pPr>
          </a:lstStyle>
          <a:p>
            <a:endParaRPr lang="en-US" dirty="0"/>
          </a:p>
        </p:txBody>
      </p:sp>
      <p:sp>
        <p:nvSpPr>
          <p:cNvPr id="33797" name="Rectangle 5"/>
          <p:cNvSpPr>
            <a:spLocks noGrp="1" noChangeArrowheads="1"/>
          </p:cNvSpPr>
          <p:nvPr>
            <p:ph type="sldNum" sz="quarter" idx="3"/>
          </p:nvPr>
        </p:nvSpPr>
        <p:spPr bwMode="auto">
          <a:xfrm>
            <a:off x="4008705" y="8893297"/>
            <a:ext cx="3066733" cy="468154"/>
          </a:xfrm>
          <a:prstGeom prst="rect">
            <a:avLst/>
          </a:prstGeom>
          <a:noFill/>
          <a:ln w="9525">
            <a:noFill/>
            <a:miter lim="800000"/>
            <a:headEnd/>
            <a:tailEnd/>
          </a:ln>
          <a:effectLst/>
        </p:spPr>
        <p:txBody>
          <a:bodyPr vert="horz" wrap="square" lIns="93919" tIns="46959" rIns="93919" bIns="46959" numCol="1" anchor="b" anchorCtr="0" compatLnSpc="1">
            <a:prstTxWarp prst="textNoShape">
              <a:avLst/>
            </a:prstTxWarp>
          </a:bodyPr>
          <a:lstStyle>
            <a:lvl1pPr algn="r" eaLnBrk="1" hangingPunct="1">
              <a:defRPr sz="1200">
                <a:latin typeface="Arial" charset="0"/>
              </a:defRPr>
            </a:lvl1pPr>
          </a:lstStyle>
          <a:p>
            <a:fld id="{F2205FFA-6F12-48DC-BD64-91C8E3D637CE}" type="slidenum">
              <a:rPr lang="en-US"/>
              <a:pPr/>
              <a:t>‹#›</a:t>
            </a:fld>
            <a:endParaRPr lang="en-US" dirty="0"/>
          </a:p>
        </p:txBody>
      </p:sp>
    </p:spTree>
    <p:extLst>
      <p:ext uri="{BB962C8B-B14F-4D97-AF65-F5344CB8AC3E}">
        <p14:creationId xmlns:p14="http://schemas.microsoft.com/office/powerpoint/2010/main" val="3800157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19" tIns="46959" rIns="93919" bIns="46959"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4008705" y="0"/>
            <a:ext cx="3066733" cy="468154"/>
          </a:xfrm>
          <a:prstGeom prst="rect">
            <a:avLst/>
          </a:prstGeom>
        </p:spPr>
        <p:txBody>
          <a:bodyPr vert="horz" lIns="93919" tIns="46959" rIns="93919" bIns="46959" rtlCol="0"/>
          <a:lstStyle>
            <a:lvl1pPr algn="r">
              <a:defRPr sz="1200">
                <a:latin typeface="Arial" panose="020B0604020202020204" pitchFamily="34" charset="0"/>
              </a:defRPr>
            </a:lvl1pPr>
          </a:lstStyle>
          <a:p>
            <a:fld id="{E401B60F-0F74-4BF3-A675-781D8FC1ABCD}" type="datetimeFigureOut">
              <a:rPr lang="en-US" smtClean="0"/>
              <a:pPr/>
              <a:t>4/7/2026</a:t>
            </a:fld>
            <a:endParaRPr lang="en-US" dirty="0"/>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3919" tIns="46959" rIns="93919" bIns="46959" rtlCol="0" anchor="ctr"/>
          <a:lstStyle/>
          <a:p>
            <a:endParaRPr lang="en-US" dirty="0"/>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3919" tIns="46959" rIns="93919" bIns="46959"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93297"/>
            <a:ext cx="3066733" cy="468154"/>
          </a:xfrm>
          <a:prstGeom prst="rect">
            <a:avLst/>
          </a:prstGeom>
        </p:spPr>
        <p:txBody>
          <a:bodyPr vert="horz" lIns="93919" tIns="46959" rIns="93919" bIns="46959"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4008705" y="8893297"/>
            <a:ext cx="3066733" cy="468154"/>
          </a:xfrm>
          <a:prstGeom prst="rect">
            <a:avLst/>
          </a:prstGeom>
        </p:spPr>
        <p:txBody>
          <a:bodyPr vert="horz" lIns="93919" tIns="46959" rIns="93919" bIns="46959" rtlCol="0" anchor="b"/>
          <a:lstStyle>
            <a:lvl1pPr algn="r">
              <a:defRPr sz="1200">
                <a:latin typeface="Arial" panose="020B0604020202020204" pitchFamily="34" charset="0"/>
              </a:defRPr>
            </a:lvl1pPr>
          </a:lstStyle>
          <a:p>
            <a:fld id="{55BFAE7C-B59C-481A-B6FC-7C8CEE9138A6}" type="slidenum">
              <a:rPr lang="en-US" smtClean="0"/>
              <a:pPr/>
              <a:t>‹#›</a:t>
            </a:fld>
            <a:endParaRPr lang="en-US" dirty="0"/>
          </a:p>
        </p:txBody>
      </p:sp>
    </p:spTree>
    <p:extLst>
      <p:ext uri="{BB962C8B-B14F-4D97-AF65-F5344CB8AC3E}">
        <p14:creationId xmlns:p14="http://schemas.microsoft.com/office/powerpoint/2010/main" val="32391685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a:solidFill>
                  <a:schemeClr val="tx1"/>
                </a:solidFill>
                <a:effectLst/>
                <a:latin typeface="Arial" panose="020B0604020202020204" pitchFamily="34" charset="0"/>
                <a:ea typeface="+mn-ea"/>
                <a:cs typeface="+mn-cs"/>
              </a:rPr>
              <a:t>Hi, everyone. My name is Christine Tolbert with the State Council on Developmental Disabilities, Orange County. For those of you who are unfamiliar with us, the State Council on Developmental Disabilities is an independent state agency established by federal and state law to ensure that people with developmental disabilities and their families receive the services and supports they need. Our services are provided at no cost, and we actively work with families and persons with developmental disabilities, as well as our local communities to achieve a person-served and family based system of individualized quality services and supports.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Arial" panose="020B0604020202020204" pitchFamily="34" charset="0"/>
                <a:ea typeface="+mn-ea"/>
                <a:cs typeface="+mn-cs"/>
              </a:rPr>
              <a:t>We hope that this self paced 5 module webinar supports you as you strive to learn the basics of Alternatives to Conservatorship and Conservatorship.</a:t>
            </a:r>
          </a:p>
          <a:p>
            <a:endParaRPr lang="en-US" sz="1200" kern="1200" dirty="0">
              <a:solidFill>
                <a:schemeClr val="tx1"/>
              </a:solidFill>
              <a:effectLst/>
              <a:latin typeface="Arial" panose="020B0604020202020204" pitchFamily="34" charset="0"/>
              <a:ea typeface="+mn-ea"/>
              <a:cs typeface="+mn-cs"/>
            </a:endParaRPr>
          </a:p>
          <a:p>
            <a:endParaRPr lang="en-US" sz="1200" kern="1200" dirty="0">
              <a:solidFill>
                <a:schemeClr val="tx1"/>
              </a:solidFill>
              <a:effectLst/>
              <a:ea typeface="+mn-ea"/>
              <a:cs typeface="+mn-cs"/>
            </a:endParaRPr>
          </a:p>
        </p:txBody>
      </p:sp>
      <p:sp>
        <p:nvSpPr>
          <p:cNvPr id="4" name="Slide Number Placeholder 3"/>
          <p:cNvSpPr>
            <a:spLocks noGrp="1"/>
          </p:cNvSpPr>
          <p:nvPr>
            <p:ph type="sldNum" sz="quarter" idx="5"/>
          </p:nvPr>
        </p:nvSpPr>
        <p:spPr/>
        <p:txBody>
          <a:bodyPr/>
          <a:lstStyle/>
          <a:p>
            <a:fld id="{55BFAE7C-B59C-481A-B6FC-7C8CEE9138A6}" type="slidenum">
              <a:rPr lang="en-US" smtClean="0"/>
              <a:pPr/>
              <a:t>1</a:t>
            </a:fld>
            <a:endParaRPr lang="en-US" dirty="0"/>
          </a:p>
        </p:txBody>
      </p:sp>
    </p:spTree>
    <p:extLst>
      <p:ext uri="{BB962C8B-B14F-4D97-AF65-F5344CB8AC3E}">
        <p14:creationId xmlns:p14="http://schemas.microsoft.com/office/powerpoint/2010/main" val="2655275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BFAE7C-B59C-481A-B6FC-7C8CEE9138A6}" type="slidenum">
              <a:rPr lang="en-US" smtClean="0"/>
              <a:pPr/>
              <a:t>10</a:t>
            </a:fld>
            <a:endParaRPr lang="en-US" dirty="0"/>
          </a:p>
        </p:txBody>
      </p:sp>
    </p:spTree>
    <p:extLst>
      <p:ext uri="{BB962C8B-B14F-4D97-AF65-F5344CB8AC3E}">
        <p14:creationId xmlns:p14="http://schemas.microsoft.com/office/powerpoint/2010/main" val="20905813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endParaRPr lang="en-US" dirty="0"/>
          </a:p>
        </p:txBody>
      </p:sp>
      <p:sp>
        <p:nvSpPr>
          <p:cNvPr id="4" name="Slide Number Placeholder 3"/>
          <p:cNvSpPr>
            <a:spLocks noGrp="1"/>
          </p:cNvSpPr>
          <p:nvPr>
            <p:ph type="sldNum" sz="quarter" idx="5"/>
          </p:nvPr>
        </p:nvSpPr>
        <p:spPr/>
        <p:txBody>
          <a:bodyPr/>
          <a:lstStyle/>
          <a:p>
            <a:fld id="{55BFAE7C-B59C-481A-B6FC-7C8CEE9138A6}" type="slidenum">
              <a:rPr lang="en-US" smtClean="0"/>
              <a:pPr/>
              <a:t>11</a:t>
            </a:fld>
            <a:endParaRPr lang="en-US" dirty="0"/>
          </a:p>
        </p:txBody>
      </p:sp>
    </p:spTree>
    <p:extLst>
      <p:ext uri="{BB962C8B-B14F-4D97-AF65-F5344CB8AC3E}">
        <p14:creationId xmlns:p14="http://schemas.microsoft.com/office/powerpoint/2010/main" val="35487906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US" sz="1200" kern="1200" dirty="0">
                <a:solidFill>
                  <a:schemeClr val="tx1"/>
                </a:solidFill>
                <a:effectLst/>
                <a:latin typeface="Arial" panose="020B0604020202020204" pitchFamily="34" charset="0"/>
                <a:ea typeface="+mn-ea"/>
                <a:cs typeface="+mn-cs"/>
              </a:rPr>
              <a:t>Supported Decision-Making (SDM) is when you use trusted friends, family and professionals to help you understand situations and choices in your life.  It is a way to increase your independence.  It encourages you and gives you the power to make decisions about your life as much as possible.  SDM is how most adults make daily decisions.  SDM also:</a:t>
            </a:r>
          </a:p>
          <a:p>
            <a:pPr lvl="0"/>
            <a:r>
              <a:rPr lang="en-US" sz="1200" kern="1200" dirty="0">
                <a:solidFill>
                  <a:schemeClr val="tx1"/>
                </a:solidFill>
                <a:effectLst/>
                <a:latin typeface="Arial" panose="020B0604020202020204" pitchFamily="34" charset="0"/>
                <a:ea typeface="+mn-ea"/>
                <a:cs typeface="+mn-cs"/>
              </a:rPr>
              <a:t>Helps you to make things happen in your life. – don’t have to be passive in choice-making – this keeps and/or puts the person with a disability in the drivers seat for their own life.</a:t>
            </a:r>
          </a:p>
          <a:p>
            <a:pPr lvl="0"/>
            <a:r>
              <a:rPr lang="en-US" sz="1200" kern="1200" dirty="0">
                <a:solidFill>
                  <a:schemeClr val="tx1"/>
                </a:solidFill>
                <a:effectLst/>
                <a:latin typeface="Arial" panose="020B0604020202020204" pitchFamily="34" charset="0"/>
                <a:ea typeface="+mn-ea"/>
                <a:cs typeface="+mn-cs"/>
              </a:rPr>
              <a:t>Helps you to make choices about where, how, and with whom you live. – living arrangements are a hugely personal topic and choices about this are obviously governed by other things including affordability, family, friends, etc, but the highest priority should be given to natural and/or least restrictive options – such as independent living with or without a roommate or live-in caregiver – family home or similar.</a:t>
            </a:r>
          </a:p>
          <a:p>
            <a:pPr lvl="0"/>
            <a:r>
              <a:rPr lang="en-US" sz="1200" kern="1200" dirty="0">
                <a:solidFill>
                  <a:schemeClr val="tx1"/>
                </a:solidFill>
                <a:effectLst/>
                <a:latin typeface="Arial" panose="020B0604020202020204" pitchFamily="34" charset="0"/>
                <a:ea typeface="+mn-ea"/>
                <a:cs typeface="+mn-cs"/>
              </a:rPr>
              <a:t>Helps you to make choices about where you want to work. – this in line with person </a:t>
            </a:r>
            <a:r>
              <a:rPr lang="en-US" sz="1200" kern="1200" dirty="0" err="1">
                <a:solidFill>
                  <a:schemeClr val="tx1"/>
                </a:solidFill>
                <a:effectLst/>
                <a:latin typeface="Arial" panose="020B0604020202020204" pitchFamily="34" charset="0"/>
                <a:ea typeface="+mn-ea"/>
                <a:cs typeface="+mn-cs"/>
              </a:rPr>
              <a:t>cetnered</a:t>
            </a:r>
            <a:r>
              <a:rPr lang="en-US" sz="1200" kern="1200" dirty="0">
                <a:solidFill>
                  <a:schemeClr val="tx1"/>
                </a:solidFill>
                <a:effectLst/>
                <a:latin typeface="Arial" panose="020B0604020202020204" pitchFamily="34" charset="0"/>
                <a:ea typeface="+mn-ea"/>
                <a:cs typeface="+mn-cs"/>
              </a:rPr>
              <a:t> planning and considering competitive integrated </a:t>
            </a:r>
            <a:r>
              <a:rPr lang="en-US" sz="1200" kern="1200" dirty="0" err="1">
                <a:solidFill>
                  <a:schemeClr val="tx1"/>
                </a:solidFill>
                <a:effectLst/>
                <a:latin typeface="Arial" panose="020B0604020202020204" pitchFamily="34" charset="0"/>
                <a:ea typeface="+mn-ea"/>
                <a:cs typeface="+mn-cs"/>
              </a:rPr>
              <a:t>empoloyment</a:t>
            </a:r>
            <a:r>
              <a:rPr lang="en-US" sz="1200" kern="1200" dirty="0">
                <a:solidFill>
                  <a:schemeClr val="tx1"/>
                </a:solidFill>
                <a:effectLst/>
                <a:latin typeface="Arial" panose="020B0604020202020204" pitchFamily="34" charset="0"/>
                <a:ea typeface="+mn-ea"/>
                <a:cs typeface="+mn-cs"/>
              </a:rPr>
              <a:t> first or CIE.</a:t>
            </a:r>
          </a:p>
          <a:p>
            <a:pPr lvl="0"/>
            <a:r>
              <a:rPr lang="en-US" sz="1200" kern="1200" dirty="0">
                <a:solidFill>
                  <a:schemeClr val="tx1"/>
                </a:solidFill>
                <a:effectLst/>
                <a:latin typeface="Arial" panose="020B0604020202020204" pitchFamily="34" charset="0"/>
                <a:ea typeface="+mn-ea"/>
                <a:cs typeface="+mn-cs"/>
              </a:rPr>
              <a:t>Helps you to take action in your life instead of someone acting for you.</a:t>
            </a:r>
          </a:p>
          <a:p>
            <a:pPr lvl="0"/>
            <a:r>
              <a:rPr lang="en-US" sz="1200" kern="1200" dirty="0">
                <a:solidFill>
                  <a:schemeClr val="tx1"/>
                </a:solidFill>
                <a:effectLst/>
                <a:latin typeface="Arial" panose="020B0604020202020204" pitchFamily="34" charset="0"/>
                <a:ea typeface="+mn-ea"/>
                <a:cs typeface="+mn-cs"/>
              </a:rPr>
              <a:t>Allows you to have a more positive quality of life. – ownership for choices and outcomes**personal pride and growth through this natural life process.</a:t>
            </a:r>
          </a:p>
          <a:p>
            <a:pPr lvl="0"/>
            <a:r>
              <a:rPr lang="en-US" sz="1200" kern="1200" dirty="0">
                <a:solidFill>
                  <a:schemeClr val="tx1"/>
                </a:solidFill>
                <a:effectLst/>
                <a:latin typeface="Arial" panose="020B0604020202020204" pitchFamily="34" charset="0"/>
                <a:ea typeface="+mn-ea"/>
                <a:cs typeface="+mn-cs"/>
              </a:rPr>
              <a:t>Increases your employment opportunities, independence in daily life, and community integration. – as mentioned above.</a:t>
            </a:r>
          </a:p>
          <a:p>
            <a:pPr lvl="0"/>
            <a:endParaRPr lang="en-US" sz="1200" kern="1200" dirty="0">
              <a:solidFill>
                <a:schemeClr val="tx1"/>
              </a:solidFill>
              <a:effectLst/>
              <a:latin typeface="Arial" panose="020B0604020202020204" pitchFamily="34" charset="0"/>
              <a:ea typeface="+mn-ea"/>
              <a:cs typeface="+mn-cs"/>
            </a:endParaRPr>
          </a:p>
          <a:p>
            <a:pPr lvl="0"/>
            <a:r>
              <a:rPr lang="en-US" sz="1200" kern="1200" dirty="0">
                <a:solidFill>
                  <a:schemeClr val="tx1"/>
                </a:solidFill>
                <a:effectLst/>
                <a:latin typeface="Arial" panose="020B0604020202020204" pitchFamily="34" charset="0"/>
                <a:ea typeface="+mn-ea"/>
                <a:cs typeface="+mn-cs"/>
              </a:rPr>
              <a:t>Present and </a:t>
            </a:r>
            <a:r>
              <a:rPr lang="en-US" sz="1200" kern="1200" dirty="0" err="1">
                <a:solidFill>
                  <a:schemeClr val="tx1"/>
                </a:solidFill>
                <a:effectLst/>
                <a:latin typeface="Arial" panose="020B0604020202020204" pitchFamily="34" charset="0"/>
                <a:ea typeface="+mn-ea"/>
                <a:cs typeface="+mn-cs"/>
              </a:rPr>
              <a:t>prescent</a:t>
            </a:r>
            <a:r>
              <a:rPr lang="en-US" sz="1200" kern="1200" dirty="0">
                <a:solidFill>
                  <a:schemeClr val="tx1"/>
                </a:solidFill>
                <a:effectLst/>
                <a:latin typeface="Arial" panose="020B0604020202020204" pitchFamily="34" charset="0"/>
                <a:ea typeface="+mn-ea"/>
                <a:cs typeface="+mn-cs"/>
              </a:rPr>
              <a:t> at meetings – no meetings should be held about the person with a disability without their </a:t>
            </a:r>
            <a:r>
              <a:rPr lang="en-US" sz="1200" kern="1200" dirty="0" err="1">
                <a:solidFill>
                  <a:schemeClr val="tx1"/>
                </a:solidFill>
                <a:effectLst/>
                <a:latin typeface="Arial" panose="020B0604020202020204" pitchFamily="34" charset="0"/>
                <a:ea typeface="+mn-ea"/>
                <a:cs typeface="+mn-cs"/>
              </a:rPr>
              <a:t>prescence</a:t>
            </a:r>
            <a:r>
              <a:rPr lang="en-US" sz="1200" kern="1200" dirty="0">
                <a:solidFill>
                  <a:schemeClr val="tx1"/>
                </a:solidFill>
                <a:effectLst/>
                <a:latin typeface="Arial" panose="020B0604020202020204" pitchFamily="34" charset="0"/>
                <a:ea typeface="+mn-ea"/>
                <a:cs typeface="+mn-cs"/>
              </a:rPr>
              <a:t> – this includes the ability to review the documentation itself before consenting – they should know what their file says about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Arial" panose="020B06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Arial" panose="020B0604020202020204" pitchFamily="34" charset="0"/>
                <a:ea typeface="+mn-ea"/>
                <a:cs typeface="+mn-cs"/>
              </a:rPr>
              <a:t>Practically - The SDM Agreement can be attached to legal binding documents, such as an Individualized Education Plan (IEP), Individualized Program Plan (IPP), Individualized Plan for Employment (IPE), HIPAA Agreement, SSI Representative Payee Form, Advance Medical Directive, and Durable Power of Attorney (DPOA). SDM can also simply be handwritten onto or into these documents. You can find plain language examples of these forms in the Appendix of the DVU SDM Publication.</a:t>
            </a:r>
          </a:p>
          <a:p>
            <a:endParaRPr lang="en-US" dirty="0"/>
          </a:p>
          <a:p>
            <a:endParaRPr lang="en-US" dirty="0"/>
          </a:p>
        </p:txBody>
      </p:sp>
      <p:sp>
        <p:nvSpPr>
          <p:cNvPr id="4" name="Slide Number Placeholder 3"/>
          <p:cNvSpPr>
            <a:spLocks noGrp="1"/>
          </p:cNvSpPr>
          <p:nvPr>
            <p:ph type="sldNum" sz="quarter" idx="5"/>
          </p:nvPr>
        </p:nvSpPr>
        <p:spPr/>
        <p:txBody>
          <a:bodyPr/>
          <a:lstStyle/>
          <a:p>
            <a:fld id="{55BFAE7C-B59C-481A-B6FC-7C8CEE9138A6}" type="slidenum">
              <a:rPr lang="en-US" smtClean="0"/>
              <a:pPr/>
              <a:t>12</a:t>
            </a:fld>
            <a:endParaRPr lang="en-US" dirty="0"/>
          </a:p>
        </p:txBody>
      </p:sp>
    </p:spTree>
    <p:extLst>
      <p:ext uri="{BB962C8B-B14F-4D97-AF65-F5344CB8AC3E}">
        <p14:creationId xmlns:p14="http://schemas.microsoft.com/office/powerpoint/2010/main" val="12675321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endParaRPr lang="en-US" sz="1200" kern="1200" dirty="0">
              <a:solidFill>
                <a:schemeClr val="tx1"/>
              </a:solidFill>
              <a:effectLst/>
              <a:ea typeface="+mn-ea"/>
              <a:cs typeface="+mn-cs"/>
            </a:endParaRPr>
          </a:p>
          <a:p>
            <a:r>
              <a:rPr lang="en-US" dirty="0"/>
              <a:t>As we all have different learning preferences – it is important to identify the ways in which the person you are supporting learns best. How can they move a more abstract concept to apply to their own life as they make choices and document these in an IPP/PCP/SDM contract. Examples of tools used to do this are: </a:t>
            </a:r>
          </a:p>
          <a:p>
            <a:endParaRPr lang="en-US" dirty="0"/>
          </a:p>
          <a:p>
            <a:pPr marL="800100" lvl="1" indent="-342900" defTabSz="685800">
              <a:lnSpc>
                <a:spcPct val="90000"/>
              </a:lnSpc>
              <a:spcBef>
                <a:spcPts val="375"/>
              </a:spcBef>
              <a:spcAft>
                <a:spcPts val="600"/>
              </a:spcAft>
              <a:buFont typeface="Arial" panose="020B0604020202020204" pitchFamily="34" charset="0"/>
              <a:buChar char="•"/>
            </a:pPr>
            <a:r>
              <a:rPr lang="en-US" sz="2400" dirty="0">
                <a:solidFill>
                  <a:prstClr val="black"/>
                </a:solidFill>
                <a:latin typeface="Arial" panose="020B0604020202020204" pitchFamily="34" charset="0"/>
                <a:cs typeface="Arial" panose="020B0604020202020204" pitchFamily="34" charset="0"/>
              </a:rPr>
              <a:t>Use plain language and provide information in accessible forms (ex. visual, audio) – using AAC if needed, other visual supports</a:t>
            </a:r>
          </a:p>
          <a:p>
            <a:pPr marL="800100" lvl="1" indent="-342900" defTabSz="685800">
              <a:lnSpc>
                <a:spcPct val="90000"/>
              </a:lnSpc>
              <a:spcBef>
                <a:spcPts val="375"/>
              </a:spcBef>
              <a:spcAft>
                <a:spcPts val="600"/>
              </a:spcAft>
              <a:buFont typeface="Arial" panose="020B0604020202020204" pitchFamily="34" charset="0"/>
              <a:buChar char="•"/>
            </a:pPr>
            <a:r>
              <a:rPr lang="en-US" sz="2400" dirty="0">
                <a:solidFill>
                  <a:prstClr val="black"/>
                </a:solidFill>
                <a:latin typeface="Arial" panose="020B0604020202020204" pitchFamily="34" charset="0"/>
                <a:cs typeface="Arial" panose="020B0604020202020204" pitchFamily="34" charset="0"/>
              </a:rPr>
              <a:t>Provide extra time to discuss choices and make decisions</a:t>
            </a:r>
          </a:p>
          <a:p>
            <a:pPr marL="800100" lvl="1" indent="-342900" defTabSz="685800">
              <a:lnSpc>
                <a:spcPct val="90000"/>
              </a:lnSpc>
              <a:spcBef>
                <a:spcPts val="375"/>
              </a:spcBef>
              <a:spcAft>
                <a:spcPts val="600"/>
              </a:spcAft>
              <a:buFont typeface="Arial" panose="020B0604020202020204" pitchFamily="34" charset="0"/>
              <a:buChar char="•"/>
            </a:pPr>
            <a:r>
              <a:rPr lang="en-US" sz="2400" dirty="0">
                <a:solidFill>
                  <a:prstClr val="black"/>
                </a:solidFill>
                <a:latin typeface="Arial" panose="020B0604020202020204" pitchFamily="34" charset="0"/>
                <a:cs typeface="Arial" panose="020B0604020202020204" pitchFamily="34" charset="0"/>
              </a:rPr>
              <a:t>Creating lists of pros and cons for each “choice or decision” – knowing there may be cons to both – at the end of the day, good facilitation means that you do not impose your own preferences, fears, etc onto someone else, especially in a SDM role.</a:t>
            </a:r>
          </a:p>
          <a:p>
            <a:pPr marL="800100" lvl="1" indent="-342900" defTabSz="685800">
              <a:lnSpc>
                <a:spcPct val="90000"/>
              </a:lnSpc>
              <a:spcBef>
                <a:spcPts val="375"/>
              </a:spcBef>
              <a:spcAft>
                <a:spcPts val="600"/>
              </a:spcAft>
              <a:buFont typeface="Arial" panose="020B0604020202020204" pitchFamily="34" charset="0"/>
              <a:buChar char="•"/>
            </a:pPr>
            <a:r>
              <a:rPr lang="en-US" sz="2400" dirty="0">
                <a:solidFill>
                  <a:prstClr val="black"/>
                </a:solidFill>
                <a:latin typeface="Arial" panose="020B0604020202020204" pitchFamily="34" charset="0"/>
                <a:cs typeface="Arial" panose="020B0604020202020204" pitchFamily="34" charset="0"/>
              </a:rPr>
              <a:t>Role-playing activities to help the person understand choices </a:t>
            </a:r>
          </a:p>
          <a:p>
            <a:pPr marL="800100" lvl="1" indent="-342900" defTabSz="685800">
              <a:lnSpc>
                <a:spcPct val="90000"/>
              </a:lnSpc>
              <a:spcBef>
                <a:spcPts val="375"/>
              </a:spcBef>
              <a:spcAft>
                <a:spcPts val="600"/>
              </a:spcAft>
              <a:buFont typeface="Arial" panose="020B0604020202020204" pitchFamily="34" charset="0"/>
              <a:buChar char="•"/>
            </a:pPr>
            <a:r>
              <a:rPr lang="en-US" sz="2400" dirty="0">
                <a:solidFill>
                  <a:prstClr val="black"/>
                </a:solidFill>
                <a:latin typeface="Arial" panose="020B0604020202020204" pitchFamily="34" charset="0"/>
                <a:cs typeface="Arial" panose="020B0604020202020204" pitchFamily="34" charset="0"/>
              </a:rPr>
              <a:t>Giving frequent and consistent opportunities to practice safe choice-making – this may or may not be new to the person given their past, upbringing, cultural considerations, living arrangements or other circumstances. It is important to keep these in mind when supporting someone.</a:t>
            </a:r>
          </a:p>
          <a:p>
            <a:pPr marL="800100" lvl="1" indent="-342900" defTabSz="685800">
              <a:lnSpc>
                <a:spcPct val="90000"/>
              </a:lnSpc>
              <a:spcBef>
                <a:spcPts val="375"/>
              </a:spcBef>
              <a:spcAft>
                <a:spcPts val="600"/>
              </a:spcAft>
              <a:buFont typeface="Arial" panose="020B0604020202020204" pitchFamily="34" charset="0"/>
              <a:buChar char="•"/>
            </a:pPr>
            <a:r>
              <a:rPr lang="en-US" sz="2400" dirty="0">
                <a:solidFill>
                  <a:prstClr val="black"/>
                </a:solidFill>
                <a:latin typeface="Arial" panose="020B0604020202020204" pitchFamily="34" charset="0"/>
                <a:cs typeface="Arial" panose="020B0604020202020204" pitchFamily="34" charset="0"/>
              </a:rPr>
              <a:t>Bringing someone to appointments to take notes, help the person remember, and discuss options – again deferring to the PWD.</a:t>
            </a:r>
          </a:p>
          <a:p>
            <a:pPr marL="800100" lvl="1" indent="-342900" defTabSz="685800">
              <a:lnSpc>
                <a:spcPct val="90000"/>
              </a:lnSpc>
              <a:spcBef>
                <a:spcPts val="375"/>
              </a:spcBef>
              <a:spcAft>
                <a:spcPts val="600"/>
              </a:spcAft>
              <a:buFont typeface="Arial" panose="020B0604020202020204" pitchFamily="34" charset="0"/>
              <a:buChar char="•"/>
            </a:pPr>
            <a:r>
              <a:rPr lang="en-US" sz="2400" dirty="0">
                <a:solidFill>
                  <a:prstClr val="black"/>
                </a:solidFill>
                <a:latin typeface="Arial" panose="020B0604020202020204" pitchFamily="34" charset="0"/>
                <a:cs typeface="Arial" panose="020B0604020202020204" pitchFamily="34" charset="0"/>
              </a:rPr>
              <a:t>Opening a joint bank account to manage financial decisions together</a:t>
            </a:r>
          </a:p>
          <a:p>
            <a:endParaRPr lang="en-US" dirty="0"/>
          </a:p>
          <a:p>
            <a:endParaRPr lang="en-US" dirty="0"/>
          </a:p>
        </p:txBody>
      </p:sp>
      <p:sp>
        <p:nvSpPr>
          <p:cNvPr id="4" name="Slide Number Placeholder 3"/>
          <p:cNvSpPr>
            <a:spLocks noGrp="1"/>
          </p:cNvSpPr>
          <p:nvPr>
            <p:ph type="sldNum" sz="quarter" idx="5"/>
          </p:nvPr>
        </p:nvSpPr>
        <p:spPr/>
        <p:txBody>
          <a:bodyPr/>
          <a:lstStyle/>
          <a:p>
            <a:fld id="{55BFAE7C-B59C-481A-B6FC-7C8CEE9138A6}" type="slidenum">
              <a:rPr lang="en-US" smtClean="0"/>
              <a:pPr/>
              <a:t>13</a:t>
            </a:fld>
            <a:endParaRPr lang="en-US" dirty="0"/>
          </a:p>
        </p:txBody>
      </p:sp>
    </p:spTree>
    <p:extLst>
      <p:ext uri="{BB962C8B-B14F-4D97-AF65-F5344CB8AC3E}">
        <p14:creationId xmlns:p14="http://schemas.microsoft.com/office/powerpoint/2010/main" val="7604511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0000" lnSpcReduction="20000"/>
          </a:bodyPr>
          <a:lstStyle/>
          <a:p>
            <a:pPr lvl="1"/>
            <a:r>
              <a:rPr lang="en-US" sz="1600" dirty="0"/>
              <a:t>Supported Decision-Making Agreement Supported decision-making can be very informal. Your adult child can be surrounded by a circle of people they trust that changes over their lifetime. SDM can simply be written onto or into legal binding documents – like memorializing it in the school’s IEP Notes or hand-writing the name of a chosen supporter onto a HIPAA agreement or a SSI Representative Payee form. There may be other certain circumstances where you might need something in writing to show that you are a supporter helping your adult child make decisions. This is when you may want to consider a Supported Decision Making agreement. In an SDM agreement, your adult child with a disability and their supporters can sign a document in which everyone agrees to support the person with their decisions. This document can also be attached to the legal binding documents listed above. This gives the person the flexibility to choose who will have decision-making authority and how that authority may be exercised.</a:t>
            </a:r>
            <a:endParaRPr lang="en-US" sz="1600" kern="1200" dirty="0">
              <a:solidFill>
                <a:schemeClr val="tx1"/>
              </a:solidFill>
              <a:effectLst/>
              <a:latin typeface="Arial" panose="020B0604020202020204" pitchFamily="34" charset="0"/>
              <a:ea typeface="+mn-ea"/>
              <a:cs typeface="+mn-cs"/>
            </a:endParaRPr>
          </a:p>
          <a:p>
            <a:pPr lvl="1"/>
            <a:endParaRPr lang="en-US" sz="1600" kern="1200" dirty="0">
              <a:solidFill>
                <a:schemeClr val="tx1"/>
              </a:solidFill>
              <a:effectLst/>
              <a:latin typeface="Arial" panose="020B0604020202020204" pitchFamily="34" charset="0"/>
              <a:ea typeface="+mn-ea"/>
              <a:cs typeface="+mn-cs"/>
            </a:endParaRPr>
          </a:p>
          <a:p>
            <a:pPr lvl="1"/>
            <a:r>
              <a:rPr lang="en-US" sz="1600" kern="1200" dirty="0">
                <a:solidFill>
                  <a:schemeClr val="tx1"/>
                </a:solidFill>
                <a:effectLst/>
                <a:latin typeface="Arial" panose="020B0604020202020204" pitchFamily="34" charset="0"/>
                <a:ea typeface="+mn-ea"/>
                <a:cs typeface="+mn-cs"/>
              </a:rPr>
              <a:t>Examples of Documents</a:t>
            </a:r>
          </a:p>
          <a:p>
            <a:pPr lvl="1"/>
            <a:r>
              <a:rPr lang="en-US" sz="1600" kern="1200" dirty="0">
                <a:solidFill>
                  <a:schemeClr val="tx1"/>
                </a:solidFill>
                <a:effectLst/>
                <a:latin typeface="Arial" panose="020B0604020202020204" pitchFamily="34" charset="0"/>
                <a:ea typeface="+mn-ea"/>
                <a:cs typeface="+mn-cs"/>
              </a:rPr>
              <a:t>that Might Include SDM – and will be covered in more detail in module 3.</a:t>
            </a:r>
          </a:p>
          <a:p>
            <a:pPr lvl="1"/>
            <a:endParaRPr lang="en-US" sz="1600" kern="1200" dirty="0">
              <a:solidFill>
                <a:schemeClr val="tx1"/>
              </a:solidFill>
              <a:effectLst/>
              <a:latin typeface="Arial" panose="020B0604020202020204" pitchFamily="34" charset="0"/>
              <a:ea typeface="+mn-ea"/>
              <a:cs typeface="+mn-cs"/>
            </a:endParaRPr>
          </a:p>
          <a:p>
            <a:pPr lvl="1"/>
            <a:r>
              <a:rPr lang="en-US" sz="1600" kern="1200" dirty="0">
                <a:solidFill>
                  <a:schemeClr val="tx1"/>
                </a:solidFill>
                <a:effectLst/>
                <a:latin typeface="Arial" panose="020B0604020202020204" pitchFamily="34" charset="0"/>
                <a:ea typeface="+mn-ea"/>
                <a:cs typeface="+mn-cs"/>
              </a:rPr>
              <a:t>***SDM can simply be handwritten onto or into legal</a:t>
            </a:r>
          </a:p>
          <a:p>
            <a:pPr lvl="1"/>
            <a:r>
              <a:rPr lang="en-US" sz="1600" kern="1200" dirty="0">
                <a:solidFill>
                  <a:schemeClr val="tx1"/>
                </a:solidFill>
                <a:effectLst/>
                <a:latin typeface="Arial" panose="020B0604020202020204" pitchFamily="34" charset="0"/>
                <a:ea typeface="+mn-ea"/>
                <a:cs typeface="+mn-cs"/>
              </a:rPr>
              <a:t>binding documents or an SDM agreement can be</a:t>
            </a:r>
          </a:p>
          <a:p>
            <a:pPr lvl="1"/>
            <a:r>
              <a:rPr lang="en-US" sz="1600" kern="1200" dirty="0">
                <a:solidFill>
                  <a:schemeClr val="tx1"/>
                </a:solidFill>
                <a:effectLst/>
                <a:latin typeface="Arial" panose="020B0604020202020204" pitchFamily="34" charset="0"/>
                <a:ea typeface="+mn-ea"/>
                <a:cs typeface="+mn-cs"/>
              </a:rPr>
              <a:t>attached. Examples of these are:</a:t>
            </a:r>
          </a:p>
          <a:p>
            <a:pPr lvl="1"/>
            <a:r>
              <a:rPr lang="en-US" sz="1600" kern="1200" dirty="0">
                <a:solidFill>
                  <a:schemeClr val="tx1"/>
                </a:solidFill>
                <a:effectLst/>
                <a:latin typeface="Arial" panose="020B0604020202020204" pitchFamily="34" charset="0"/>
                <a:ea typeface="+mn-ea"/>
                <a:cs typeface="+mn-cs"/>
              </a:rPr>
              <a:t>• Individualized Education Program (IEP)</a:t>
            </a:r>
          </a:p>
          <a:p>
            <a:pPr lvl="1"/>
            <a:r>
              <a:rPr lang="en-US" sz="1600" kern="1200" dirty="0">
                <a:solidFill>
                  <a:schemeClr val="tx1"/>
                </a:solidFill>
                <a:effectLst/>
                <a:latin typeface="Arial" panose="020B0604020202020204" pitchFamily="34" charset="0"/>
                <a:ea typeface="+mn-ea"/>
                <a:cs typeface="+mn-cs"/>
              </a:rPr>
              <a:t>• Individualized Program Plan (IPP)</a:t>
            </a:r>
          </a:p>
          <a:p>
            <a:pPr lvl="1"/>
            <a:r>
              <a:rPr lang="en-US" sz="1600" kern="1200" dirty="0">
                <a:solidFill>
                  <a:schemeClr val="tx1"/>
                </a:solidFill>
                <a:effectLst/>
                <a:latin typeface="Arial" panose="020B0604020202020204" pitchFamily="34" charset="0"/>
                <a:ea typeface="+mn-ea"/>
                <a:cs typeface="+mn-cs"/>
              </a:rPr>
              <a:t>• Individualized Plan for Employment (IPE)</a:t>
            </a:r>
          </a:p>
          <a:p>
            <a:pPr lvl="1"/>
            <a:r>
              <a:rPr lang="en-US" sz="1600" kern="1200" dirty="0">
                <a:solidFill>
                  <a:schemeClr val="tx1"/>
                </a:solidFill>
                <a:effectLst/>
                <a:latin typeface="Arial" panose="020B0604020202020204" pitchFamily="34" charset="0"/>
                <a:ea typeface="+mn-ea"/>
                <a:cs typeface="+mn-cs"/>
              </a:rPr>
              <a:t>An IPE is a written plan that outlines what a person’s</a:t>
            </a:r>
          </a:p>
          <a:p>
            <a:pPr lvl="1"/>
            <a:r>
              <a:rPr lang="en-US" sz="1600" kern="1200" dirty="0">
                <a:solidFill>
                  <a:schemeClr val="tx1"/>
                </a:solidFill>
                <a:effectLst/>
                <a:latin typeface="Arial" panose="020B0604020202020204" pitchFamily="34" charset="0"/>
                <a:ea typeface="+mn-ea"/>
                <a:cs typeface="+mn-cs"/>
              </a:rPr>
              <a:t>goals for employment are and what supports can</a:t>
            </a:r>
          </a:p>
          <a:p>
            <a:pPr lvl="1"/>
            <a:r>
              <a:rPr lang="en-US" sz="1600" kern="1200" dirty="0">
                <a:solidFill>
                  <a:schemeClr val="tx1"/>
                </a:solidFill>
                <a:effectLst/>
                <a:latin typeface="Arial" panose="020B0604020202020204" pitchFamily="34" charset="0"/>
                <a:ea typeface="+mn-ea"/>
                <a:cs typeface="+mn-cs"/>
              </a:rPr>
              <a:t>assist them in achieving those goals.</a:t>
            </a:r>
          </a:p>
          <a:p>
            <a:pPr lvl="1"/>
            <a:r>
              <a:rPr lang="en-US" sz="1600" kern="1200" dirty="0">
                <a:solidFill>
                  <a:schemeClr val="tx1"/>
                </a:solidFill>
                <a:effectLst/>
                <a:latin typeface="Arial" panose="020B0604020202020204" pitchFamily="34" charset="0"/>
                <a:ea typeface="+mn-ea"/>
                <a:cs typeface="+mn-cs"/>
              </a:rPr>
              <a:t>• HIPAA Authorization</a:t>
            </a:r>
          </a:p>
          <a:p>
            <a:pPr lvl="1"/>
            <a:r>
              <a:rPr lang="en-US" sz="1600" kern="1200" dirty="0">
                <a:solidFill>
                  <a:schemeClr val="tx1"/>
                </a:solidFill>
                <a:effectLst/>
                <a:latin typeface="Arial" panose="020B0604020202020204" pitchFamily="34" charset="0"/>
                <a:ea typeface="+mn-ea"/>
                <a:cs typeface="+mn-cs"/>
              </a:rPr>
              <a:t>HIPAA (the (Health Insurance Portability and</a:t>
            </a:r>
          </a:p>
          <a:p>
            <a:pPr lvl="1"/>
            <a:r>
              <a:rPr lang="en-US" sz="1600" kern="1200" dirty="0">
                <a:solidFill>
                  <a:schemeClr val="tx1"/>
                </a:solidFill>
                <a:effectLst/>
                <a:latin typeface="Arial" panose="020B0604020202020204" pitchFamily="34" charset="0"/>
                <a:ea typeface="+mn-ea"/>
                <a:cs typeface="+mn-cs"/>
              </a:rPr>
              <a:t>Accountability Act) is a law that protects people’s</a:t>
            </a:r>
          </a:p>
          <a:p>
            <a:pPr lvl="1"/>
            <a:r>
              <a:rPr lang="en-US" sz="1600" kern="1200" dirty="0">
                <a:solidFill>
                  <a:schemeClr val="tx1"/>
                </a:solidFill>
                <a:effectLst/>
                <a:latin typeface="Arial" panose="020B0604020202020204" pitchFamily="34" charset="0"/>
                <a:ea typeface="+mn-ea"/>
                <a:cs typeface="+mn-cs"/>
              </a:rPr>
              <a:t>private medical information. This form lets a person</a:t>
            </a:r>
          </a:p>
          <a:p>
            <a:pPr lvl="1"/>
            <a:r>
              <a:rPr lang="en-US" sz="1600" kern="1200" dirty="0">
                <a:solidFill>
                  <a:schemeClr val="tx1"/>
                </a:solidFill>
                <a:effectLst/>
                <a:latin typeface="Arial" panose="020B0604020202020204" pitchFamily="34" charset="0"/>
                <a:ea typeface="+mn-ea"/>
                <a:cs typeface="+mn-cs"/>
              </a:rPr>
              <a:t>give a supporter the right to see their private medical</a:t>
            </a:r>
          </a:p>
          <a:p>
            <a:pPr lvl="1"/>
            <a:r>
              <a:rPr lang="en-US" sz="1600" kern="1200" dirty="0">
                <a:solidFill>
                  <a:schemeClr val="tx1"/>
                </a:solidFill>
                <a:effectLst/>
                <a:latin typeface="Arial" panose="020B0604020202020204" pitchFamily="34" charset="0"/>
                <a:ea typeface="+mn-ea"/>
                <a:cs typeface="+mn-cs"/>
              </a:rPr>
              <a:t>information.</a:t>
            </a:r>
          </a:p>
          <a:p>
            <a:pPr lvl="1"/>
            <a:r>
              <a:rPr lang="en-US" sz="1600" kern="1200" dirty="0">
                <a:solidFill>
                  <a:schemeClr val="tx1"/>
                </a:solidFill>
                <a:effectLst/>
                <a:latin typeface="Arial" panose="020B0604020202020204" pitchFamily="34" charset="0"/>
                <a:ea typeface="+mn-ea"/>
                <a:cs typeface="+mn-cs"/>
              </a:rPr>
              <a:t>• SSI Representative Payee Form</a:t>
            </a:r>
          </a:p>
          <a:p>
            <a:pPr lvl="1"/>
            <a:r>
              <a:rPr lang="en-US" sz="1600" kern="1200" dirty="0">
                <a:solidFill>
                  <a:schemeClr val="tx1"/>
                </a:solidFill>
                <a:effectLst/>
                <a:latin typeface="Arial" panose="020B0604020202020204" pitchFamily="34" charset="0"/>
                <a:ea typeface="+mn-ea"/>
                <a:cs typeface="+mn-cs"/>
              </a:rPr>
              <a:t>This is a form you can use if someone who receives</a:t>
            </a:r>
          </a:p>
          <a:p>
            <a:pPr lvl="1"/>
            <a:r>
              <a:rPr lang="en-US" sz="1600" kern="1200" dirty="0">
                <a:solidFill>
                  <a:schemeClr val="tx1"/>
                </a:solidFill>
                <a:effectLst/>
                <a:latin typeface="Arial" panose="020B0604020202020204" pitchFamily="34" charset="0"/>
                <a:ea typeface="+mn-ea"/>
                <a:cs typeface="+mn-cs"/>
              </a:rPr>
              <a:t>Social Security or SSI (Supplemental Security Income)</a:t>
            </a:r>
          </a:p>
          <a:p>
            <a:pPr lvl="1"/>
            <a:r>
              <a:rPr lang="en-US" sz="1600" kern="1200" dirty="0">
                <a:solidFill>
                  <a:schemeClr val="tx1"/>
                </a:solidFill>
                <a:effectLst/>
                <a:latin typeface="Arial" panose="020B0604020202020204" pitchFamily="34" charset="0"/>
                <a:ea typeface="+mn-ea"/>
                <a:cs typeface="+mn-cs"/>
              </a:rPr>
              <a:t>wants you to help manage their money.</a:t>
            </a:r>
          </a:p>
          <a:p>
            <a:pPr lvl="1"/>
            <a:r>
              <a:rPr lang="en-US" sz="1600" kern="1200" dirty="0">
                <a:solidFill>
                  <a:schemeClr val="tx1"/>
                </a:solidFill>
                <a:effectLst/>
                <a:latin typeface="Arial" panose="020B0604020202020204" pitchFamily="34" charset="0"/>
                <a:ea typeface="+mn-ea"/>
                <a:cs typeface="+mn-cs"/>
              </a:rPr>
              <a:t>• Advance Medical Directive</a:t>
            </a:r>
          </a:p>
          <a:p>
            <a:pPr lvl="1"/>
            <a:r>
              <a:rPr lang="en-US" sz="1600" kern="1200" dirty="0">
                <a:solidFill>
                  <a:schemeClr val="tx1"/>
                </a:solidFill>
                <a:effectLst/>
                <a:latin typeface="Arial" panose="020B0604020202020204" pitchFamily="34" charset="0"/>
                <a:ea typeface="+mn-ea"/>
                <a:cs typeface="+mn-cs"/>
              </a:rPr>
              <a:t>This is a document where a person writes what</a:t>
            </a:r>
          </a:p>
          <a:p>
            <a:pPr lvl="1"/>
            <a:r>
              <a:rPr lang="en-US" sz="1600" kern="1200" dirty="0">
                <a:solidFill>
                  <a:schemeClr val="tx1"/>
                </a:solidFill>
                <a:effectLst/>
                <a:latin typeface="Arial" panose="020B0604020202020204" pitchFamily="34" charset="0"/>
                <a:ea typeface="+mn-ea"/>
                <a:cs typeface="+mn-cs"/>
              </a:rPr>
              <a:t>they want for their medical treatment if they cannot</a:t>
            </a:r>
          </a:p>
          <a:p>
            <a:pPr lvl="1"/>
            <a:r>
              <a:rPr lang="en-US" sz="1600" kern="1200" dirty="0">
                <a:solidFill>
                  <a:schemeClr val="tx1"/>
                </a:solidFill>
                <a:effectLst/>
                <a:latin typeface="Arial" panose="020B0604020202020204" pitchFamily="34" charset="0"/>
                <a:ea typeface="+mn-ea"/>
                <a:cs typeface="+mn-cs"/>
              </a:rPr>
              <a:t>communicate their wishes to a doctor.</a:t>
            </a:r>
          </a:p>
          <a:p>
            <a:pPr lvl="1"/>
            <a:r>
              <a:rPr lang="en-US" sz="1600" kern="1200" dirty="0">
                <a:solidFill>
                  <a:schemeClr val="tx1"/>
                </a:solidFill>
                <a:effectLst/>
                <a:latin typeface="Arial" panose="020B0604020202020204" pitchFamily="34" charset="0"/>
                <a:ea typeface="+mn-ea"/>
                <a:cs typeface="+mn-cs"/>
              </a:rPr>
              <a:t>• Durable Power of Attorney (DPOA)</a:t>
            </a:r>
          </a:p>
          <a:p>
            <a:pPr lvl="1"/>
            <a:r>
              <a:rPr lang="en-US" sz="1600" kern="1200" dirty="0">
                <a:solidFill>
                  <a:schemeClr val="tx1"/>
                </a:solidFill>
                <a:effectLst/>
                <a:latin typeface="Arial" panose="020B0604020202020204" pitchFamily="34" charset="0"/>
                <a:ea typeface="+mn-ea"/>
                <a:cs typeface="+mn-cs"/>
              </a:rPr>
              <a:t>A DPOA legally authorizes a person(s) to make some</a:t>
            </a:r>
          </a:p>
          <a:p>
            <a:pPr lvl="1"/>
            <a:r>
              <a:rPr lang="en-US" sz="1600" kern="1200" dirty="0">
                <a:solidFill>
                  <a:schemeClr val="tx1"/>
                </a:solidFill>
                <a:effectLst/>
                <a:latin typeface="Arial" panose="020B0604020202020204" pitchFamily="34" charset="0"/>
                <a:ea typeface="+mn-ea"/>
                <a:cs typeface="+mn-cs"/>
              </a:rPr>
              <a:t>or all decisions on behalf of another. DPOAs are</a:t>
            </a:r>
          </a:p>
          <a:p>
            <a:pPr lvl="1"/>
            <a:r>
              <a:rPr lang="en-US" sz="1600" kern="1200" dirty="0">
                <a:solidFill>
                  <a:schemeClr val="tx1"/>
                </a:solidFill>
                <a:effectLst/>
                <a:latin typeface="Arial" panose="020B0604020202020204" pitchFamily="34" charset="0"/>
                <a:ea typeface="+mn-ea"/>
                <a:cs typeface="+mn-cs"/>
              </a:rPr>
              <a:t>generally low-cost, easily created and modified</a:t>
            </a:r>
          </a:p>
          <a:p>
            <a:endParaRPr lang="en-US" dirty="0"/>
          </a:p>
          <a:p>
            <a:endParaRPr lang="en-US" dirty="0"/>
          </a:p>
          <a:p>
            <a:r>
              <a:rPr lang="en-US" dirty="0"/>
              <a:t>Documents to bring/use Support my child at school • SDM Agreement* • Educational Disclosure (will be covered in next module, form also available on DRC website)</a:t>
            </a:r>
          </a:p>
          <a:p>
            <a:endParaRPr lang="en-US" dirty="0"/>
          </a:p>
          <a:p>
            <a:r>
              <a:rPr lang="en-US" dirty="0"/>
              <a:t>Support my child at the doctor’s or hospital • SDM Agreement* • Durable Health Care Power of Attorney • HIPAA Authorization</a:t>
            </a:r>
          </a:p>
          <a:p>
            <a:endParaRPr lang="en-US" dirty="0"/>
          </a:p>
          <a:p>
            <a:r>
              <a:rPr lang="en-US" dirty="0"/>
              <a:t>Help my child manage money • SDM Agreement* • Durable Power of Attorney for Finances </a:t>
            </a:r>
          </a:p>
          <a:p>
            <a:endParaRPr lang="en-US" dirty="0"/>
          </a:p>
          <a:p>
            <a:r>
              <a:rPr lang="en-US" dirty="0"/>
              <a:t>Help manage my child’s SSI payments • Representative Payee Form </a:t>
            </a:r>
          </a:p>
          <a:p>
            <a:endParaRPr lang="en-US" dirty="0"/>
          </a:p>
          <a:p>
            <a:r>
              <a:rPr lang="en-US" dirty="0"/>
              <a:t>Help secure my child’s financial future • Durable Power of Attorney for Finances • Special Needs Trusts • ABLE account </a:t>
            </a:r>
          </a:p>
          <a:p>
            <a:endParaRPr lang="en-US" dirty="0"/>
          </a:p>
          <a:p>
            <a:r>
              <a:rPr lang="en-US" dirty="0"/>
              <a:t>Support my child in dealing with their regional center • SDM Agreement* attached to your child’s IPP plan • Regional Center Release/Disclosure </a:t>
            </a:r>
          </a:p>
          <a:p>
            <a:endParaRPr lang="en-US" dirty="0"/>
          </a:p>
          <a:p>
            <a:r>
              <a:rPr lang="en-US" dirty="0"/>
              <a:t>* An SDM agreement may not be needed for all of these situations, but it may be helpful. This should be as individualized as the PCP / IPP process. </a:t>
            </a:r>
          </a:p>
        </p:txBody>
      </p:sp>
      <p:sp>
        <p:nvSpPr>
          <p:cNvPr id="4" name="Slide Number Placeholder 3"/>
          <p:cNvSpPr>
            <a:spLocks noGrp="1"/>
          </p:cNvSpPr>
          <p:nvPr>
            <p:ph type="sldNum" sz="quarter" idx="5"/>
          </p:nvPr>
        </p:nvSpPr>
        <p:spPr/>
        <p:txBody>
          <a:bodyPr/>
          <a:lstStyle/>
          <a:p>
            <a:fld id="{55BFAE7C-B59C-481A-B6FC-7C8CEE9138A6}" type="slidenum">
              <a:rPr lang="en-US" smtClean="0"/>
              <a:pPr/>
              <a:t>14</a:t>
            </a:fld>
            <a:endParaRPr lang="en-US" dirty="0"/>
          </a:p>
        </p:txBody>
      </p:sp>
    </p:spTree>
    <p:extLst>
      <p:ext uri="{BB962C8B-B14F-4D97-AF65-F5344CB8AC3E}">
        <p14:creationId xmlns:p14="http://schemas.microsoft.com/office/powerpoint/2010/main" val="38924537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ea typeface="+mn-ea"/>
                <a:cs typeface="+mn-cs"/>
              </a:rPr>
              <a:t>Read through slide – comparison between conservatorship (at it’s most basic summary) on the Left column and SDM on the right. The source is contained in the Google Drive for this webinar.</a:t>
            </a:r>
          </a:p>
          <a:p>
            <a:endParaRPr lang="en-US" sz="1200" kern="1200" dirty="0">
              <a:solidFill>
                <a:schemeClr val="tx1"/>
              </a:solidFill>
              <a:effectLst/>
              <a:ea typeface="+mn-ea"/>
              <a:cs typeface="+mn-cs"/>
            </a:endParaRPr>
          </a:p>
          <a:p>
            <a:endParaRPr lang="en-US" dirty="0"/>
          </a:p>
        </p:txBody>
      </p:sp>
      <p:sp>
        <p:nvSpPr>
          <p:cNvPr id="4" name="Slide Number Placeholder 3"/>
          <p:cNvSpPr>
            <a:spLocks noGrp="1"/>
          </p:cNvSpPr>
          <p:nvPr>
            <p:ph type="sldNum" sz="quarter" idx="5"/>
          </p:nvPr>
        </p:nvSpPr>
        <p:spPr/>
        <p:txBody>
          <a:bodyPr/>
          <a:lstStyle/>
          <a:p>
            <a:fld id="{55BFAE7C-B59C-481A-B6FC-7C8CEE9138A6}" type="slidenum">
              <a:rPr lang="en-US" smtClean="0"/>
              <a:pPr/>
              <a:t>15</a:t>
            </a:fld>
            <a:endParaRPr lang="en-US" dirty="0"/>
          </a:p>
        </p:txBody>
      </p:sp>
    </p:spTree>
    <p:extLst>
      <p:ext uri="{BB962C8B-B14F-4D97-AF65-F5344CB8AC3E}">
        <p14:creationId xmlns:p14="http://schemas.microsoft.com/office/powerpoint/2010/main" val="36343037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Arial" panose="020B0604020202020204" pitchFamily="34" charset="0"/>
                <a:ea typeface="+mn-ea"/>
                <a:cs typeface="+mn-cs"/>
              </a:rPr>
              <a:t>Today we will be expanding on </a:t>
            </a:r>
            <a:r>
              <a:rPr lang="en-US" sz="1200" dirty="0">
                <a:highlight>
                  <a:srgbClr val="FFFF00"/>
                </a:highlight>
                <a:latin typeface="Arial" panose="020B0604020202020204" pitchFamily="34" charset="0"/>
                <a:cs typeface="Arial" panose="020B0604020202020204" pitchFamily="34" charset="0"/>
              </a:rPr>
              <a:t>Durable Power of Attorney, IEP, IPP, Access to Records, Finances, Health Care, Living Arrangements, Relationships, and Court Proceedings.</a:t>
            </a:r>
            <a:endParaRPr lang="en-US" dirty="0"/>
          </a:p>
        </p:txBody>
      </p:sp>
      <p:sp>
        <p:nvSpPr>
          <p:cNvPr id="4" name="Slide Number Placeholder 3"/>
          <p:cNvSpPr>
            <a:spLocks noGrp="1"/>
          </p:cNvSpPr>
          <p:nvPr>
            <p:ph type="sldNum" sz="quarter" idx="5"/>
          </p:nvPr>
        </p:nvSpPr>
        <p:spPr/>
        <p:txBody>
          <a:bodyPr/>
          <a:lstStyle/>
          <a:p>
            <a:fld id="{55BFAE7C-B59C-481A-B6FC-7C8CEE9138A6}" type="slidenum">
              <a:rPr lang="en-US" smtClean="0"/>
              <a:pPr/>
              <a:t>16</a:t>
            </a:fld>
            <a:endParaRPr lang="en-US" dirty="0"/>
          </a:p>
        </p:txBody>
      </p:sp>
    </p:spTree>
    <p:extLst>
      <p:ext uri="{BB962C8B-B14F-4D97-AF65-F5344CB8AC3E}">
        <p14:creationId xmlns:p14="http://schemas.microsoft.com/office/powerpoint/2010/main" val="20614726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sz="1200" b="1" kern="1200" dirty="0">
                <a:solidFill>
                  <a:schemeClr val="tx1"/>
                </a:solidFill>
                <a:effectLst/>
                <a:latin typeface="Arial" panose="020B0604020202020204" pitchFamily="34" charset="0"/>
                <a:ea typeface="+mn-ea"/>
                <a:cs typeface="+mn-cs"/>
              </a:rPr>
              <a:t>Durable Power of Attorney (general)</a:t>
            </a:r>
            <a:endParaRPr lang="en-US" sz="800" kern="1200" dirty="0">
              <a:solidFill>
                <a:schemeClr val="tx1"/>
              </a:solidFill>
              <a:effectLst/>
              <a:latin typeface="Arial" panose="020B06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Arial" panose="020B0604020202020204" pitchFamily="34" charset="0"/>
                <a:ea typeface="+mn-ea"/>
                <a:cs typeface="+mn-cs"/>
              </a:rPr>
              <a:t>A legal document allowing a person to authorize someone else (legal permission slip) to handle certain decisions (medical and/or financial) on their behalf. I will get to the medical portion in a future slide.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Arial" panose="020B0604020202020204" pitchFamily="34" charset="0"/>
                <a:ea typeface="+mn-ea"/>
                <a:cs typeface="+mn-cs"/>
              </a:rPr>
              <a:t>*It is a notarized document. </a:t>
            </a:r>
          </a:p>
          <a:p>
            <a:pPr lvl="0"/>
            <a:r>
              <a:rPr lang="en-US" sz="1200" kern="1200" dirty="0">
                <a:solidFill>
                  <a:schemeClr val="tx1"/>
                </a:solidFill>
                <a:effectLst/>
                <a:latin typeface="Arial" panose="020B0604020202020204" pitchFamily="34" charset="0"/>
                <a:ea typeface="+mn-ea"/>
                <a:cs typeface="+mn-cs"/>
              </a:rPr>
              <a:t>Let me go over a few Definitions to the jargon:</a:t>
            </a:r>
          </a:p>
          <a:p>
            <a:pPr lvl="1"/>
            <a:r>
              <a:rPr lang="en-US" sz="1200" kern="1200" dirty="0">
                <a:solidFill>
                  <a:schemeClr val="tx1"/>
                </a:solidFill>
                <a:effectLst/>
                <a:latin typeface="Arial" panose="020B0604020202020204" pitchFamily="34" charset="0"/>
                <a:ea typeface="+mn-ea"/>
                <a:cs typeface="+mn-cs"/>
              </a:rPr>
              <a:t>*person giving authority to another is called a principle</a:t>
            </a:r>
          </a:p>
          <a:p>
            <a:pPr lvl="1"/>
            <a:r>
              <a:rPr lang="en-US" sz="1200" kern="1200" dirty="0">
                <a:solidFill>
                  <a:schemeClr val="tx1"/>
                </a:solidFill>
                <a:effectLst/>
                <a:latin typeface="Arial" panose="020B0604020202020204" pitchFamily="34" charset="0"/>
                <a:ea typeface="+mn-ea"/>
                <a:cs typeface="+mn-cs"/>
              </a:rPr>
              <a:t>*Person granted the durable power of attorney is called an agent or attorney-in-fact, health care surrogate (if related to health) (not legal attorney)</a:t>
            </a:r>
          </a:p>
          <a:p>
            <a:pPr lvl="1"/>
            <a:r>
              <a:rPr lang="en-US" sz="1200" kern="1200" dirty="0">
                <a:solidFill>
                  <a:schemeClr val="tx1"/>
                </a:solidFill>
                <a:effectLst/>
                <a:latin typeface="Arial" panose="020B0604020202020204" pitchFamily="34" charset="0"/>
                <a:ea typeface="+mn-ea"/>
                <a:cs typeface="+mn-cs"/>
              </a:rPr>
              <a:t>*Durable part of the durable power of attorney simply means that if the person (or principle) becomes incapacitated (illness, accident), it remains intact.</a:t>
            </a:r>
          </a:p>
          <a:p>
            <a:pPr lvl="1"/>
            <a:endParaRPr lang="en-US" sz="1200" kern="1200" dirty="0">
              <a:solidFill>
                <a:schemeClr val="tx1"/>
              </a:solidFill>
              <a:effectLst/>
              <a:latin typeface="Arial" panose="020B0604020202020204" pitchFamily="34" charset="0"/>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Arial" panose="020B0604020202020204" pitchFamily="34" charset="0"/>
                <a:ea typeface="+mn-ea"/>
                <a:cs typeface="+mn-cs"/>
              </a:rPr>
              <a:t>***The appointed durable power of attorney must always put the interests of the principle ahead of their own.</a:t>
            </a:r>
          </a:p>
          <a:p>
            <a:r>
              <a:rPr lang="en-US" sz="1200" kern="1200" dirty="0">
                <a:solidFill>
                  <a:schemeClr val="tx1"/>
                </a:solidFill>
                <a:effectLst/>
                <a:latin typeface="Arial" panose="020B0604020202020204" pitchFamily="34" charset="0"/>
                <a:ea typeface="+mn-ea"/>
                <a:cs typeface="+mn-cs"/>
              </a:rPr>
              <a:t> </a:t>
            </a:r>
          </a:p>
          <a:p>
            <a:pPr lvl="0"/>
            <a:r>
              <a:rPr lang="en-US" sz="1200" kern="1200" dirty="0">
                <a:solidFill>
                  <a:schemeClr val="tx1"/>
                </a:solidFill>
                <a:effectLst/>
                <a:latin typeface="Arial" panose="020B0604020202020204" pitchFamily="34" charset="0"/>
                <a:ea typeface="+mn-ea"/>
                <a:cs typeface="+mn-cs"/>
              </a:rPr>
              <a:t>Durable power of attorney covers transactions:</a:t>
            </a:r>
          </a:p>
          <a:p>
            <a:pPr lvl="1"/>
            <a:r>
              <a:rPr lang="en-US" sz="1200" kern="1200" dirty="0">
                <a:solidFill>
                  <a:schemeClr val="tx1"/>
                </a:solidFill>
                <a:effectLst/>
                <a:latin typeface="Arial" panose="020B0604020202020204" pitchFamily="34" charset="0"/>
                <a:ea typeface="+mn-ea"/>
                <a:cs typeface="+mn-cs"/>
              </a:rPr>
              <a:t>Managing bank accounts, bills and investments</a:t>
            </a:r>
            <a:endParaRPr lang="en-US" sz="1100" kern="1200" dirty="0">
              <a:solidFill>
                <a:schemeClr val="tx1"/>
              </a:solidFill>
              <a:effectLst/>
              <a:latin typeface="Arial" panose="020B0604020202020204" pitchFamily="34" charset="0"/>
              <a:ea typeface="+mn-ea"/>
              <a:cs typeface="+mn-cs"/>
            </a:endParaRPr>
          </a:p>
          <a:p>
            <a:pPr lvl="1"/>
            <a:r>
              <a:rPr lang="en-US" sz="1200" kern="1200" dirty="0">
                <a:solidFill>
                  <a:schemeClr val="tx1"/>
                </a:solidFill>
                <a:effectLst/>
                <a:latin typeface="Arial" panose="020B0604020202020204" pitchFamily="34" charset="0"/>
                <a:ea typeface="+mn-ea"/>
                <a:cs typeface="+mn-cs"/>
              </a:rPr>
              <a:t>Buying and selling property</a:t>
            </a:r>
            <a:endParaRPr lang="en-US" sz="1100" kern="1200" dirty="0">
              <a:solidFill>
                <a:schemeClr val="tx1"/>
              </a:solidFill>
              <a:effectLst/>
              <a:latin typeface="Arial" panose="020B0604020202020204" pitchFamily="34" charset="0"/>
              <a:ea typeface="+mn-ea"/>
              <a:cs typeface="+mn-cs"/>
            </a:endParaRPr>
          </a:p>
          <a:p>
            <a:pPr lvl="1"/>
            <a:r>
              <a:rPr lang="en-US" sz="1200" kern="1200" dirty="0">
                <a:solidFill>
                  <a:schemeClr val="tx1"/>
                </a:solidFill>
                <a:effectLst/>
                <a:latin typeface="Arial" panose="020B0604020202020204" pitchFamily="34" charset="0"/>
                <a:ea typeface="+mn-ea"/>
                <a:cs typeface="+mn-cs"/>
              </a:rPr>
              <a:t>Insurance</a:t>
            </a:r>
            <a:endParaRPr lang="en-US" sz="1100" kern="1200" dirty="0">
              <a:solidFill>
                <a:schemeClr val="tx1"/>
              </a:solidFill>
              <a:effectLst/>
              <a:latin typeface="Arial" panose="020B0604020202020204" pitchFamily="34" charset="0"/>
              <a:ea typeface="+mn-ea"/>
              <a:cs typeface="+mn-cs"/>
            </a:endParaRPr>
          </a:p>
          <a:p>
            <a:pPr lvl="1"/>
            <a:r>
              <a:rPr lang="en-US" sz="1200" kern="1200" dirty="0">
                <a:solidFill>
                  <a:schemeClr val="tx1"/>
                </a:solidFill>
                <a:effectLst/>
                <a:latin typeface="Arial" panose="020B0604020202020204" pitchFamily="34" charset="0"/>
                <a:ea typeface="+mn-ea"/>
                <a:cs typeface="+mn-cs"/>
              </a:rPr>
              <a:t>Estate and trust</a:t>
            </a:r>
            <a:endParaRPr lang="en-US" sz="1100" kern="1200" dirty="0">
              <a:solidFill>
                <a:schemeClr val="tx1"/>
              </a:solidFill>
              <a:effectLst/>
              <a:latin typeface="Arial" panose="020B0604020202020204" pitchFamily="34" charset="0"/>
              <a:ea typeface="+mn-ea"/>
              <a:cs typeface="+mn-cs"/>
            </a:endParaRPr>
          </a:p>
          <a:p>
            <a:pPr lvl="1"/>
            <a:r>
              <a:rPr lang="en-US" sz="1200" kern="1200" dirty="0">
                <a:solidFill>
                  <a:schemeClr val="tx1"/>
                </a:solidFill>
                <a:effectLst/>
                <a:latin typeface="Arial" panose="020B0604020202020204" pitchFamily="34" charset="0"/>
                <a:ea typeface="+mn-ea"/>
                <a:cs typeface="+mn-cs"/>
              </a:rPr>
              <a:t>Tax matters (filing tax returns)</a:t>
            </a:r>
            <a:endParaRPr lang="en-US" sz="1100" kern="1200" dirty="0">
              <a:solidFill>
                <a:schemeClr val="tx1"/>
              </a:solidFill>
              <a:effectLst/>
              <a:latin typeface="Arial" panose="020B0604020202020204" pitchFamily="34" charset="0"/>
              <a:ea typeface="+mn-ea"/>
              <a:cs typeface="+mn-cs"/>
            </a:endParaRPr>
          </a:p>
          <a:p>
            <a:pPr lvl="1"/>
            <a:r>
              <a:rPr lang="en-US" sz="1200" kern="1200" dirty="0">
                <a:solidFill>
                  <a:schemeClr val="tx1"/>
                </a:solidFill>
                <a:effectLst/>
                <a:latin typeface="Arial" panose="020B0604020202020204" pitchFamily="34" charset="0"/>
                <a:ea typeface="+mn-ea"/>
                <a:cs typeface="+mn-cs"/>
              </a:rPr>
              <a:t>Applying for government benefits such as Social Security, Medi-Cal, and other government programs – managing the finances would be the responsibility of the representative payee and/or other specific designee, depending on the benefit/agency.</a:t>
            </a:r>
          </a:p>
          <a:p>
            <a:endParaRPr lang="en-US" sz="1100" kern="1200" dirty="0">
              <a:solidFill>
                <a:schemeClr val="tx1"/>
              </a:solidFill>
              <a:effectLst/>
              <a:latin typeface="Arial" panose="020B0604020202020204" pitchFamily="34" charset="0"/>
              <a:ea typeface="+mn-ea"/>
              <a:cs typeface="+mn-cs"/>
            </a:endParaRPr>
          </a:p>
          <a:p>
            <a:pPr lvl="0"/>
            <a:r>
              <a:rPr lang="en-US" sz="1200" kern="1200" dirty="0">
                <a:solidFill>
                  <a:schemeClr val="tx1"/>
                </a:solidFill>
                <a:effectLst/>
                <a:latin typeface="Arial" panose="020B0604020202020204" pitchFamily="34" charset="0"/>
                <a:ea typeface="+mn-ea"/>
                <a:cs typeface="+mn-cs"/>
              </a:rPr>
              <a:t>Notes:</a:t>
            </a:r>
          </a:p>
          <a:p>
            <a:pPr lvl="1"/>
            <a:r>
              <a:rPr lang="en-US" sz="1200" kern="1200" dirty="0">
                <a:solidFill>
                  <a:schemeClr val="tx1"/>
                </a:solidFill>
                <a:effectLst/>
                <a:latin typeface="Arial" panose="020B0604020202020204" pitchFamily="34" charset="0"/>
                <a:ea typeface="+mn-ea"/>
                <a:cs typeface="+mn-cs"/>
              </a:rPr>
              <a:t>The principle/person giving the authority to another has the right to override decisions made by the agent. Not unilateral authority. Revokable.</a:t>
            </a:r>
          </a:p>
          <a:p>
            <a:pPr lvl="1"/>
            <a:r>
              <a:rPr lang="en-US" sz="1200" kern="1200" dirty="0">
                <a:solidFill>
                  <a:schemeClr val="tx1"/>
                </a:solidFill>
                <a:effectLst/>
                <a:latin typeface="Arial" panose="020B0604020202020204" pitchFamily="34" charset="0"/>
                <a:ea typeface="+mn-ea"/>
                <a:cs typeface="+mn-cs"/>
              </a:rPr>
              <a:t>A durable power of attorney lasts Until the principle dies or revokes it (at that point an executor would take over)</a:t>
            </a:r>
          </a:p>
          <a:p>
            <a:pPr lvl="1"/>
            <a:r>
              <a:rPr lang="en-US" sz="1200" kern="1200" dirty="0">
                <a:solidFill>
                  <a:schemeClr val="tx1"/>
                </a:solidFill>
                <a:effectLst/>
                <a:latin typeface="Arial" panose="020B0604020202020204" pitchFamily="34" charset="0"/>
                <a:ea typeface="+mn-ea"/>
                <a:cs typeface="+mn-cs"/>
              </a:rPr>
              <a:t>A durable power of attorney lasts until the principle dies (at that point an executor would take over) or revokes it.</a:t>
            </a:r>
          </a:p>
          <a:p>
            <a:pPr lvl="1"/>
            <a:endParaRPr lang="en-US" sz="1200" kern="1200" dirty="0">
              <a:solidFill>
                <a:schemeClr val="tx1"/>
              </a:solidFill>
              <a:effectLst/>
              <a:latin typeface="Arial" panose="020B0604020202020204" pitchFamily="34" charset="0"/>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Arial" panose="020B0604020202020204" pitchFamily="34" charset="0"/>
                <a:ea typeface="+mn-ea"/>
                <a:cs typeface="+mn-cs"/>
              </a:rPr>
              <a:t>Medical and financial are typically two different documents/authorized agents. For example, your health care documents are likely to be full of personal details, and perhaps feelings, that your financial broker doesn't need to know. Likewise, your health care professionals don't need to be burdened with the details of your finances. May be the same agent or different for both.</a:t>
            </a:r>
          </a:p>
          <a:p>
            <a:r>
              <a:rPr lang="en-US" sz="1200" kern="1200" dirty="0">
                <a:solidFill>
                  <a:schemeClr val="tx1"/>
                </a:solidFill>
                <a:effectLst/>
                <a:latin typeface="Arial" panose="020B0604020202020204" pitchFamily="34" charset="0"/>
                <a:ea typeface="+mn-ea"/>
                <a:cs typeface="+mn-cs"/>
              </a:rPr>
              <a:t> </a:t>
            </a:r>
            <a:endParaRPr lang="en-US" sz="1100" kern="1200" dirty="0">
              <a:solidFill>
                <a:schemeClr val="tx1"/>
              </a:solidFill>
              <a:effectLst/>
              <a:latin typeface="Arial" panose="020B0604020202020204" pitchFamily="34" charset="0"/>
              <a:ea typeface="+mn-ea"/>
              <a:cs typeface="+mn-cs"/>
            </a:endParaRPr>
          </a:p>
          <a:p>
            <a:pPr lvl="0"/>
            <a:r>
              <a:rPr lang="en-US" sz="1200" kern="1200" dirty="0">
                <a:solidFill>
                  <a:schemeClr val="tx1"/>
                </a:solidFill>
                <a:effectLst/>
                <a:latin typeface="Arial" panose="020B0604020202020204" pitchFamily="34" charset="0"/>
                <a:ea typeface="+mn-ea"/>
                <a:cs typeface="+mn-cs"/>
              </a:rPr>
              <a:t>*Note: as a financial durable power of attorney agent, you don’t need to be a financial expert; just someone who know which resources or supports to tap or can hire a professional to handle the transactions you are being authorized to perform.</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5BFAE7C-B59C-481A-B6FC-7C8CEE9138A6}"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5718278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r>
              <a:rPr lang="en-US" sz="1200" b="0" i="0" kern="1200" dirty="0">
                <a:solidFill>
                  <a:schemeClr val="tx1"/>
                </a:solidFill>
                <a:effectLst/>
                <a:latin typeface="Arial" panose="020B0604020202020204" pitchFamily="34" charset="0"/>
                <a:ea typeface="+mn-ea"/>
                <a:cs typeface="+mn-cs"/>
              </a:rPr>
              <a:t>In gaining services at IEP or IPP meeting</a:t>
            </a:r>
          </a:p>
          <a:p>
            <a:endParaRPr lang="en-US" sz="1200" b="0" i="0" kern="1200" dirty="0">
              <a:solidFill>
                <a:schemeClr val="tx1"/>
              </a:solidFill>
              <a:effectLst/>
              <a:latin typeface="Arial" panose="020B0604020202020204" pitchFamily="34" charset="0"/>
              <a:ea typeface="+mn-ea"/>
              <a:cs typeface="+mn-cs"/>
            </a:endParaRPr>
          </a:p>
          <a:p>
            <a:pPr lvl="0" defTabSz="685800">
              <a:spcBef>
                <a:spcPts val="750"/>
              </a:spcBef>
            </a:pPr>
            <a:r>
              <a:rPr lang="en-US" sz="1200" dirty="0">
                <a:solidFill>
                  <a:prstClr val="black"/>
                </a:solidFill>
                <a:latin typeface="Arial" panose="020B0604020202020204" pitchFamily="34" charset="0"/>
                <a:cs typeface="Arial" panose="020B0604020202020204" pitchFamily="34" charset="0"/>
              </a:rPr>
              <a:t>Right to Invite Advocates to IEP or IPP Meetings:</a:t>
            </a:r>
          </a:p>
          <a:p>
            <a:pPr marL="171450" lvl="0" indent="-171450" defTabSz="685800">
              <a:spcBef>
                <a:spcPts val="750"/>
              </a:spcBef>
              <a:buFont typeface="Arial" panose="020B0604020202020204" pitchFamily="34" charset="0"/>
              <a:buChar char="•"/>
            </a:pPr>
            <a:r>
              <a:rPr lang="en-US" sz="1200" dirty="0">
                <a:solidFill>
                  <a:prstClr val="black"/>
                </a:solidFill>
                <a:latin typeface="Arial" panose="020B0604020202020204" pitchFamily="34" charset="0"/>
                <a:cs typeface="Arial" panose="020B0604020202020204" pitchFamily="34" charset="0"/>
              </a:rPr>
              <a:t>Regional center service coordinator </a:t>
            </a:r>
          </a:p>
          <a:p>
            <a:pPr marL="171450" lvl="0" indent="-171450" defTabSz="685800">
              <a:spcBef>
                <a:spcPts val="750"/>
              </a:spcBef>
              <a:buFont typeface="Arial" panose="020B0604020202020204" pitchFamily="34" charset="0"/>
              <a:buChar char="•"/>
            </a:pPr>
            <a:r>
              <a:rPr lang="en-US" sz="1200" dirty="0">
                <a:solidFill>
                  <a:prstClr val="black"/>
                </a:solidFill>
                <a:latin typeface="Arial" panose="020B0604020202020204" pitchFamily="34" charset="0"/>
                <a:cs typeface="Arial" panose="020B0604020202020204" pitchFamily="34" charset="0"/>
              </a:rPr>
              <a:t>Family and others in circle of support</a:t>
            </a:r>
          </a:p>
          <a:p>
            <a:pPr marL="171450" lvl="0" indent="-171450" defTabSz="685800">
              <a:spcBef>
                <a:spcPts val="750"/>
              </a:spcBef>
              <a:buFont typeface="Arial" panose="020B0604020202020204" pitchFamily="34" charset="0"/>
              <a:buChar char="•"/>
            </a:pPr>
            <a:r>
              <a:rPr lang="en-US" sz="1200" dirty="0">
                <a:solidFill>
                  <a:prstClr val="black"/>
                </a:solidFill>
                <a:latin typeface="Arial" panose="020B0604020202020204" pitchFamily="34" charset="0"/>
                <a:cs typeface="Arial" panose="020B0604020202020204" pitchFamily="34" charset="0"/>
              </a:rPr>
              <a:t>Trained advocate / facilitator</a:t>
            </a:r>
          </a:p>
          <a:p>
            <a:pPr marL="171450" lvl="0" indent="-171450" defTabSz="685800">
              <a:spcBef>
                <a:spcPts val="750"/>
              </a:spcBef>
              <a:buFont typeface="Arial" panose="020B0604020202020204" pitchFamily="34" charset="0"/>
              <a:buChar char="•"/>
            </a:pPr>
            <a:r>
              <a:rPr lang="en-US" sz="1200" dirty="0">
                <a:solidFill>
                  <a:prstClr val="black"/>
                </a:solidFill>
                <a:latin typeface="Arial" panose="020B0604020202020204" pitchFamily="34" charset="0"/>
                <a:cs typeface="Arial" panose="020B0604020202020204" pitchFamily="34" charset="0"/>
              </a:rPr>
              <a:t>Client’s Rights Advocate through OCRA assigned to your regional center</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lang="en-US" sz="1200" b="0" i="0" kern="1200" dirty="0">
                <a:solidFill>
                  <a:schemeClr val="tx1"/>
                </a:solidFill>
                <a:effectLst/>
                <a:latin typeface="Arial" panose="020B0604020202020204" pitchFamily="34" charset="0"/>
                <a:ea typeface="+mn-ea"/>
                <a:cs typeface="+mn-cs"/>
              </a:rPr>
              <a:t>Inviting a RC SC who knows you or the individual well, family and others in the circle of support, a trained advocate or facilitator, or the CRA through the OCRA assigned to your regional center. The Lanterman Act states that the person with a DD may invite anyone of their choice to their IPP meeting.</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endParaRPr lang="en-US" sz="1200" b="0" i="0" kern="1200" dirty="0">
              <a:solidFill>
                <a:schemeClr val="tx1"/>
              </a:solidFill>
              <a:effectLst/>
              <a:latin typeface="Arial" panose="020B0604020202020204" pitchFamily="34" charset="0"/>
              <a:ea typeface="+mn-ea"/>
              <a:cs typeface="+mn-cs"/>
            </a:endParaRP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endParaRPr lang="en-US" sz="1200" b="0" i="0" kern="1200" dirty="0">
              <a:solidFill>
                <a:schemeClr val="tx1"/>
              </a:solidFill>
              <a:effectLst/>
              <a:latin typeface="Arial" panose="020B0604020202020204" pitchFamily="34" charset="0"/>
              <a:ea typeface="+mn-ea"/>
              <a:cs typeface="+mn-cs"/>
            </a:endParaRP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lang="en-US" sz="1200" b="0" i="0" kern="1200" dirty="0">
                <a:solidFill>
                  <a:schemeClr val="tx1"/>
                </a:solidFill>
                <a:effectLst/>
                <a:latin typeface="Arial" panose="020B0604020202020204" pitchFamily="34" charset="0"/>
                <a:ea typeface="+mn-ea"/>
                <a:cs typeface="+mn-cs"/>
              </a:rPr>
              <a:t>As it relates to school when the individual turns 18 years old, they have the option to assign their educational rights to someone else. Or create a partnership of their choosing. This may be a contract or letter the individual with a disability composes and submits to the school or by using a suggested form such as the one contained for use on DRC website (this in line with CA Ed Code 56041.5). The link to this document is contained in the google drive for this webinar.</a:t>
            </a:r>
          </a:p>
          <a:p>
            <a:endParaRPr lang="en-US" sz="1200" b="0" i="0" kern="1200" dirty="0">
              <a:solidFill>
                <a:schemeClr val="tx1"/>
              </a:solidFill>
              <a:effectLst/>
              <a:latin typeface="Arial" panose="020B0604020202020204" pitchFamily="34" charset="0"/>
              <a:ea typeface="+mn-ea"/>
              <a:cs typeface="+mn-cs"/>
            </a:endParaRPr>
          </a:p>
          <a:p>
            <a:r>
              <a:rPr lang="en-US" sz="1200" b="0" i="0" kern="1200" dirty="0">
                <a:solidFill>
                  <a:schemeClr val="tx1"/>
                </a:solidFill>
                <a:effectLst/>
                <a:latin typeface="Arial" panose="020B0604020202020204" pitchFamily="34" charset="0"/>
                <a:ea typeface="+mn-ea"/>
                <a:cs typeface="+mn-cs"/>
              </a:rPr>
              <a:t>_________________________________________________________________</a:t>
            </a:r>
          </a:p>
          <a:p>
            <a:endParaRPr lang="en-US" sz="1200" b="0" i="0" kern="1200" dirty="0">
              <a:solidFill>
                <a:schemeClr val="tx1"/>
              </a:solidFill>
              <a:effectLst/>
              <a:latin typeface="Arial" panose="020B0604020202020204" pitchFamily="34" charset="0"/>
              <a:ea typeface="+mn-ea"/>
              <a:cs typeface="+mn-cs"/>
            </a:endParaRPr>
          </a:p>
          <a:p>
            <a:endParaRPr lang="en-US" sz="1200" b="0" i="0" kern="1200" dirty="0">
              <a:solidFill>
                <a:schemeClr val="tx1"/>
              </a:solidFill>
              <a:effectLst/>
              <a:latin typeface="Arial" panose="020B0604020202020204" pitchFamily="34" charset="0"/>
              <a:ea typeface="+mn-ea"/>
              <a:cs typeface="+mn-cs"/>
            </a:endParaRPr>
          </a:p>
          <a:p>
            <a:r>
              <a:rPr lang="en-US" sz="1200" b="0" i="0" kern="1200" dirty="0">
                <a:solidFill>
                  <a:schemeClr val="tx1"/>
                </a:solidFill>
                <a:effectLst/>
                <a:latin typeface="Arial" panose="020B0604020202020204" pitchFamily="34" charset="0"/>
                <a:ea typeface="+mn-ea"/>
                <a:cs typeface="+mn-cs"/>
              </a:rPr>
              <a:t>Assignment of Educational Decision-Making Authority California Education Code Section 56041.5</a:t>
            </a:r>
          </a:p>
          <a:p>
            <a:r>
              <a:rPr lang="en-US" dirty="0">
                <a:effectLst/>
              </a:rPr>
              <a:t>I, ________________________, having reached the age of 18 years, having never been determined to be incompetent for any purpose by a court of competent jurisdiction, and having received, at the age of majority, all educational decision making authority pursuant to California Education Code section 56041.5, hereby authorize my parent, _______________________, to make any and all decisions</a:t>
            </a:r>
          </a:p>
          <a:p>
            <a:r>
              <a:rPr lang="en-US" dirty="0">
                <a:effectLst/>
              </a:rPr>
              <a:t>for me regarding my entitlement to a Free Appropriate Public Special Education.</a:t>
            </a:r>
          </a:p>
          <a:p>
            <a:r>
              <a:rPr lang="en-US" dirty="0">
                <a:effectLst/>
              </a:rPr>
              <a:t>Such authority shall include, but is not limited to:</a:t>
            </a:r>
          </a:p>
          <a:p>
            <a:r>
              <a:rPr lang="en-US" dirty="0">
                <a:effectLst/>
              </a:rPr>
              <a:t>(1) Filing complaints with any public agency, such as the California Department of Education and U.S. Department of Education, Office for Civil Rights;</a:t>
            </a:r>
          </a:p>
          <a:p>
            <a:r>
              <a:rPr lang="en-US" dirty="0">
                <a:effectLst/>
              </a:rPr>
              <a:t>(2) Initiating and pursuing special education due process proceedings pursuant to California Education Code Sec. 56500, </a:t>
            </a:r>
            <a:r>
              <a:rPr lang="en-US" i="1" dirty="0">
                <a:effectLst/>
              </a:rPr>
              <a:t>et seq</a:t>
            </a:r>
            <a:r>
              <a:rPr lang="en-US" dirty="0">
                <a:effectLst/>
              </a:rPr>
              <a:t>. and any judicial appeals thereof;</a:t>
            </a:r>
          </a:p>
          <a:p>
            <a:r>
              <a:rPr lang="en-US" dirty="0">
                <a:effectLst/>
              </a:rPr>
              <a:t>(3) Attending IEP meetings and Due Process Mediations and pre-Due Process Mediations and signing IEP documents and mediation agreements with the same legal effect and authority as I would have absent this assignment;</a:t>
            </a:r>
          </a:p>
          <a:p>
            <a:r>
              <a:rPr lang="en-US" dirty="0">
                <a:effectLst/>
              </a:rPr>
              <a:t>(4) Authorizing or refusing to authorize assessments, services, or placements;</a:t>
            </a:r>
          </a:p>
          <a:p>
            <a:r>
              <a:rPr lang="en-US" dirty="0">
                <a:effectLst/>
              </a:rPr>
              <a:t>(5) Obtaining copies of any of my educational, psychological, medical, behavioral, or juvenile justice records, or any other materials and information related in any way to my special education, related services, supplementary aids and services, or transition services;</a:t>
            </a:r>
          </a:p>
          <a:p>
            <a:r>
              <a:rPr lang="en-US" dirty="0">
                <a:effectLst/>
              </a:rPr>
              <a:t>(6) Receiving information orally from any individual or agency (public or private) regarding my special education rights or services;</a:t>
            </a:r>
          </a:p>
          <a:p>
            <a:r>
              <a:rPr lang="en-US" dirty="0">
                <a:effectLst/>
              </a:rPr>
              <a:t> (7) Exercising any other right or action on my behalf concerning my education with the same authority as I would have absent this assignment.</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5BFAE7C-B59C-481A-B6FC-7C8CEE9138A6}"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2363457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342900" lvl="0" indent="-342900" defTabSz="685800">
              <a:spcBef>
                <a:spcPts val="750"/>
              </a:spcBef>
              <a:buFont typeface="Arial" panose="020B0604020202020204" pitchFamily="34" charset="0"/>
              <a:buChar char="•"/>
            </a:pPr>
            <a:r>
              <a:rPr lang="en-US" sz="2400" dirty="0">
                <a:solidFill>
                  <a:prstClr val="black"/>
                </a:solidFill>
                <a:latin typeface="Arial" panose="020B0604020202020204" pitchFamily="34" charset="0"/>
                <a:cs typeface="Arial" panose="020B0604020202020204" pitchFamily="34" charset="0"/>
              </a:rPr>
              <a:t>Alternatives related to access to records and information (medical and other)</a:t>
            </a:r>
          </a:p>
          <a:p>
            <a:pPr marL="0" lvl="0" indent="0" defTabSz="685800">
              <a:spcBef>
                <a:spcPts val="750"/>
              </a:spcBef>
              <a:buFont typeface="Arial" panose="020B0604020202020204" pitchFamily="34" charset="0"/>
              <a:buNone/>
            </a:pPr>
            <a:endParaRPr lang="en-US" sz="2400" dirty="0">
              <a:solidFill>
                <a:prstClr val="black"/>
              </a:solidFill>
              <a:latin typeface="Arial" panose="020B0604020202020204" pitchFamily="34" charset="0"/>
              <a:cs typeface="Arial" panose="020B0604020202020204" pitchFamily="34" charset="0"/>
            </a:endParaRPr>
          </a:p>
          <a:p>
            <a:pPr marL="342900" lvl="0" indent="-342900" defTabSz="685800">
              <a:spcBef>
                <a:spcPts val="750"/>
              </a:spcBef>
              <a:buFont typeface="Arial" panose="020B0604020202020204" pitchFamily="34" charset="0"/>
              <a:buChar char="•"/>
            </a:pPr>
            <a:r>
              <a:rPr lang="en-US" sz="2400" dirty="0">
                <a:solidFill>
                  <a:prstClr val="black"/>
                </a:solidFill>
                <a:latin typeface="Arial" panose="020B0604020202020204" pitchFamily="34" charset="0"/>
                <a:cs typeface="Arial" panose="020B0604020202020204" pitchFamily="34" charset="0"/>
              </a:rPr>
              <a:t>Individual may sign authorizations for release of information </a:t>
            </a:r>
          </a:p>
          <a:p>
            <a:pPr lvl="0"/>
            <a:r>
              <a:rPr lang="en-US" sz="2400" dirty="0">
                <a:solidFill>
                  <a:prstClr val="black"/>
                </a:solidFill>
                <a:latin typeface="Arial" panose="020B0604020202020204" pitchFamily="34" charset="0"/>
                <a:cs typeface="Arial" panose="020B0604020202020204" pitchFamily="34" charset="0"/>
              </a:rPr>
              <a:t>Specific agency release form - </a:t>
            </a:r>
            <a:r>
              <a:rPr lang="en-US" sz="1200" b="0" kern="1200" dirty="0">
                <a:solidFill>
                  <a:schemeClr val="tx1"/>
                </a:solidFill>
                <a:effectLst/>
                <a:latin typeface="Arial" panose="020B0604020202020204" pitchFamily="34" charset="0"/>
                <a:ea typeface="+mn-ea"/>
                <a:cs typeface="+mn-cs"/>
              </a:rPr>
              <a:t>Non-medical release:</a:t>
            </a:r>
          </a:p>
          <a:p>
            <a:pPr lvl="0"/>
            <a:r>
              <a:rPr lang="en-US" sz="1200" b="0" kern="1200" dirty="0">
                <a:solidFill>
                  <a:schemeClr val="tx1"/>
                </a:solidFill>
                <a:effectLst/>
                <a:latin typeface="Arial" panose="020B0604020202020204" pitchFamily="34" charset="0"/>
                <a:ea typeface="+mn-ea"/>
                <a:cs typeface="+mn-cs"/>
              </a:rPr>
              <a:t>Someone with a DD can sign consent forms allowing agency release of information/records to a specified person, such as a parent, relative or friend.</a:t>
            </a:r>
          </a:p>
          <a:p>
            <a:pPr lvl="0"/>
            <a:r>
              <a:rPr lang="en-US" sz="1200" b="0" kern="1200" dirty="0">
                <a:solidFill>
                  <a:schemeClr val="tx1"/>
                </a:solidFill>
                <a:effectLst/>
                <a:latin typeface="Arial" panose="020B0604020202020204" pitchFamily="34" charset="0"/>
                <a:ea typeface="+mn-ea"/>
                <a:cs typeface="+mn-cs"/>
              </a:rPr>
              <a:t>***some agencies may ask that their own forms be signed to release information to someone other than the client, so be sure to ask if there is a designated form they utilize for this purpose.</a:t>
            </a:r>
          </a:p>
          <a:p>
            <a:pPr marL="800100" lvl="1" indent="-342900" defTabSz="685800">
              <a:spcBef>
                <a:spcPts val="750"/>
              </a:spcBef>
              <a:buFont typeface="Arial" panose="020B0604020202020204" pitchFamily="34" charset="0"/>
              <a:buChar char="•"/>
            </a:pPr>
            <a:endParaRPr lang="en-US" sz="2400" dirty="0">
              <a:solidFill>
                <a:prstClr val="black"/>
              </a:solidFill>
              <a:latin typeface="Arial" panose="020B0604020202020204" pitchFamily="34" charset="0"/>
              <a:cs typeface="Arial" panose="020B0604020202020204" pitchFamily="34" charset="0"/>
            </a:endParaRPr>
          </a:p>
          <a:p>
            <a:pPr lvl="0"/>
            <a:r>
              <a:rPr lang="en-US" sz="2400" dirty="0">
                <a:solidFill>
                  <a:prstClr val="black"/>
                </a:solidFill>
                <a:latin typeface="Arial" panose="020B0604020202020204" pitchFamily="34" charset="0"/>
                <a:cs typeface="Arial" panose="020B0604020202020204" pitchFamily="34" charset="0"/>
              </a:rPr>
              <a:t>HIPAA release for medical records</a:t>
            </a:r>
          </a:p>
          <a:p>
            <a:pPr lvl="0"/>
            <a:r>
              <a:rPr lang="en-US" sz="2400" b="0" kern="1200" dirty="0">
                <a:solidFill>
                  <a:prstClr val="black"/>
                </a:solidFill>
                <a:effectLst/>
                <a:latin typeface="Arial" panose="020B0604020202020204" pitchFamily="34" charset="0"/>
                <a:ea typeface="+mn-ea"/>
                <a:cs typeface="Arial" panose="020B0604020202020204" pitchFamily="34" charset="0"/>
              </a:rPr>
              <a:t>Acronym stands for the </a:t>
            </a:r>
            <a:r>
              <a:rPr lang="en-US" sz="1200" b="0" kern="1200" dirty="0">
                <a:solidFill>
                  <a:schemeClr val="tx1"/>
                </a:solidFill>
                <a:effectLst/>
                <a:latin typeface="Arial" panose="020B0604020202020204" pitchFamily="34" charset="0"/>
                <a:ea typeface="+mn-ea"/>
                <a:cs typeface="+mn-cs"/>
              </a:rPr>
              <a:t>Health Insurance Portability and Accountability Act of 1996. A signed HIPAA authorization form allows their health information used or disclosed/shred with another individual (in this case) or organizations (exception of routine disclosure to those allowed under the act) for reasons specifically stated on the form.</a:t>
            </a:r>
          </a:p>
          <a:p>
            <a:pPr lvl="0"/>
            <a:r>
              <a:rPr lang="en-US" sz="1200" b="0" kern="1200" dirty="0">
                <a:solidFill>
                  <a:schemeClr val="tx1"/>
                </a:solidFill>
                <a:effectLst/>
                <a:latin typeface="Arial" panose="020B0604020202020204" pitchFamily="34" charset="0"/>
                <a:ea typeface="+mn-ea"/>
                <a:cs typeface="+mn-cs"/>
              </a:rPr>
              <a:t>-patient signs the form indicating who can receive their protected health information</a:t>
            </a:r>
          </a:p>
          <a:p>
            <a:pPr lvl="0"/>
            <a:r>
              <a:rPr lang="en-US" sz="1200" b="0" kern="1200" dirty="0">
                <a:solidFill>
                  <a:schemeClr val="tx1"/>
                </a:solidFill>
                <a:effectLst/>
                <a:latin typeface="Arial" panose="020B0604020202020204" pitchFamily="34" charset="0"/>
                <a:ea typeface="+mn-ea"/>
                <a:cs typeface="+mn-cs"/>
              </a:rPr>
              <a:t>-not notarized or witnessed.</a:t>
            </a:r>
          </a:p>
          <a:p>
            <a:pPr lvl="0"/>
            <a:endParaRPr lang="en-US" sz="1200" b="0" kern="1200" dirty="0">
              <a:solidFill>
                <a:schemeClr val="tx1"/>
              </a:solidFill>
              <a:effectLst/>
              <a:latin typeface="Arial" panose="020B0604020202020204" pitchFamily="34" charset="0"/>
              <a:ea typeface="+mn-ea"/>
              <a:cs typeface="+mn-cs"/>
            </a:endParaRPr>
          </a:p>
          <a:p>
            <a:pPr lvl="0"/>
            <a:r>
              <a:rPr lang="en-US" sz="1200" b="0" kern="1200" dirty="0">
                <a:solidFill>
                  <a:schemeClr val="tx1"/>
                </a:solidFill>
                <a:effectLst/>
                <a:latin typeface="Arial" panose="020B0604020202020204" pitchFamily="34" charset="0"/>
                <a:ea typeface="+mn-ea"/>
                <a:cs typeface="+mn-cs"/>
              </a:rPr>
              <a:t>Another more informal but effective way to ensure information is shared with another agency would be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Arial" panose="020B0604020202020204" pitchFamily="34" charset="0"/>
                <a:ea typeface="+mn-ea"/>
                <a:cs typeface="+mn-cs"/>
              </a:rPr>
              <a:t>For the individual </a:t>
            </a:r>
            <a:r>
              <a:rPr lang="en-US" sz="1200" dirty="0">
                <a:solidFill>
                  <a:prstClr val="black"/>
                </a:solidFill>
                <a:latin typeface="Arial" panose="020B0604020202020204" pitchFamily="34" charset="0"/>
                <a:cs typeface="Arial" panose="020B0604020202020204" pitchFamily="34" charset="0"/>
              </a:rPr>
              <a:t>and support person to contact agencies together</a:t>
            </a:r>
          </a:p>
          <a:p>
            <a:pPr lvl="0"/>
            <a:r>
              <a:rPr lang="en-US" sz="1200" b="0" kern="1200" dirty="0">
                <a:solidFill>
                  <a:schemeClr val="tx1"/>
                </a:solidFill>
                <a:effectLst/>
                <a:latin typeface="Arial" panose="020B0604020202020204" pitchFamily="34" charset="0"/>
                <a:ea typeface="+mn-ea"/>
                <a:cs typeface="+mn-cs"/>
              </a:rPr>
              <a:t>-go into the office together</a:t>
            </a:r>
          </a:p>
          <a:p>
            <a:pPr lvl="0"/>
            <a:r>
              <a:rPr lang="en-US" sz="1200" b="0" kern="1200" dirty="0">
                <a:solidFill>
                  <a:schemeClr val="tx1"/>
                </a:solidFill>
                <a:effectLst/>
                <a:latin typeface="Arial" panose="020B0604020202020204" pitchFamily="34" charset="0"/>
                <a:ea typeface="+mn-ea"/>
                <a:cs typeface="+mn-cs"/>
              </a:rPr>
              <a:t>-make a 3-way phone call, quick Zoom meeting authorizing consent</a:t>
            </a:r>
          </a:p>
          <a:p>
            <a:pPr lvl="0"/>
            <a:r>
              <a:rPr lang="en-US" sz="1200" b="0" kern="1200" dirty="0">
                <a:solidFill>
                  <a:schemeClr val="tx1"/>
                </a:solidFill>
                <a:effectLst/>
                <a:latin typeface="Arial" panose="020B0604020202020204" pitchFamily="34" charset="0"/>
                <a:ea typeface="+mn-ea"/>
                <a:cs typeface="+mn-cs"/>
              </a:rPr>
              <a:t>-copy the person in email or other written communication.</a:t>
            </a:r>
            <a:endParaRPr lang="en-US" sz="1200" kern="1200" dirty="0">
              <a:solidFill>
                <a:schemeClr val="tx1"/>
              </a:solidFill>
              <a:effectLst/>
              <a:latin typeface="Arial" panose="020B0604020202020204" pitchFamily="34" charset="0"/>
              <a:ea typeface="+mn-ea"/>
              <a:cs typeface="+mn-cs"/>
            </a:endParaRPr>
          </a:p>
          <a:p>
            <a:pPr lvl="0"/>
            <a:endParaRPr lang="en-US" sz="1200" b="0" kern="1200" dirty="0">
              <a:solidFill>
                <a:schemeClr val="tx1"/>
              </a:solidFill>
              <a:effectLst/>
              <a:latin typeface="Arial" panose="020B0604020202020204" pitchFamily="34" charset="0"/>
              <a:ea typeface="+mn-ea"/>
              <a:cs typeface="+mn-cs"/>
            </a:endParaRPr>
          </a:p>
          <a:p>
            <a:pPr lvl="1"/>
            <a:endParaRPr lang="en-US" sz="1200" kern="1200" dirty="0">
              <a:solidFill>
                <a:schemeClr val="tx1"/>
              </a:solidFill>
              <a:effectLst/>
              <a:latin typeface="Arial" panose="020B0604020202020204" pitchFamily="34" charset="0"/>
              <a:ea typeface="+mn-ea"/>
              <a:cs typeface="+mn-cs"/>
            </a:endParaRPr>
          </a:p>
          <a:p>
            <a:endParaRPr lang="en-US" sz="1200" kern="1200" dirty="0">
              <a:solidFill>
                <a:schemeClr val="tx1"/>
              </a:solidFill>
              <a:effectLst/>
              <a:ea typeface="+mn-ea"/>
              <a:cs typeface="+mn-cs"/>
            </a:endParaRP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5BFAE7C-B59C-481A-B6FC-7C8CEE9138A6}"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607916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Arial" panose="020B0604020202020204" pitchFamily="34" charset="0"/>
                <a:ea typeface="+mn-ea"/>
                <a:cs typeface="+mn-cs"/>
              </a:rPr>
              <a:t>I want to begin this webinar by acknowledging that much of the content within this curricula is from our federal partner DRC’s publications – Limited Conservatorship and Alternatives and Duties of a Conservator. These resources can be found on their website and are also linked on our google drive, noted here on this slide and in your registration email. Additionally, other helpful resources such as the handbook for conservators by the judicial council of CA and the SCDD OC alternatives to conservatorship one-pager and the With Support and Without the Court by DVU is a fabulous 50 page publication regarding supported decision making, don’t let the 50 pages scare you, 21 are easy to understand content, a few are resources and the remainder are appendices with form examples, which I will mention in the next module. Not listed on this slides are your local county probate court websites – I suggest you take a look around your local probate court website for resources specific to your county although they generally will lead back to the content we have included in the google drive. The OC Probate Court information is contained in documents on the google drive.</a:t>
            </a:r>
            <a:endParaRPr lang="en-US" dirty="0"/>
          </a:p>
        </p:txBody>
      </p:sp>
      <p:sp>
        <p:nvSpPr>
          <p:cNvPr id="4" name="Slide Number Placeholder 3"/>
          <p:cNvSpPr>
            <a:spLocks noGrp="1"/>
          </p:cNvSpPr>
          <p:nvPr>
            <p:ph type="sldNum" sz="quarter" idx="5"/>
          </p:nvPr>
        </p:nvSpPr>
        <p:spPr/>
        <p:txBody>
          <a:bodyPr/>
          <a:lstStyle/>
          <a:p>
            <a:fld id="{55BFAE7C-B59C-481A-B6FC-7C8CEE9138A6}" type="slidenum">
              <a:rPr lang="en-US" smtClean="0"/>
              <a:pPr/>
              <a:t>2</a:t>
            </a:fld>
            <a:endParaRPr lang="en-US" dirty="0"/>
          </a:p>
        </p:txBody>
      </p:sp>
    </p:spTree>
    <p:extLst>
      <p:ext uri="{BB962C8B-B14F-4D97-AF65-F5344CB8AC3E}">
        <p14:creationId xmlns:p14="http://schemas.microsoft.com/office/powerpoint/2010/main" val="13290398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25000" lnSpcReduction="20000"/>
          </a:bodyPr>
          <a:lstStyle/>
          <a:p>
            <a:pPr marL="171450" lvl="0" indent="-171450" defTabSz="685800">
              <a:lnSpc>
                <a:spcPct val="90000"/>
              </a:lnSpc>
              <a:spcBef>
                <a:spcPts val="750"/>
              </a:spcBef>
              <a:spcAft>
                <a:spcPts val="1200"/>
              </a:spcAft>
              <a:buFont typeface="Arial" panose="020B0604020202020204" pitchFamily="34" charset="0"/>
              <a:buChar char="•"/>
            </a:pPr>
            <a:endParaRPr lang="en-US" sz="2000" dirty="0">
              <a:solidFill>
                <a:srgbClr val="000000"/>
              </a:solidFill>
              <a:latin typeface="Arial" panose="020B0604020202020204" pitchFamily="34" charset="0"/>
              <a:cs typeface="Arial" panose="020B0604020202020204" pitchFamily="34" charset="0"/>
            </a:endParaRPr>
          </a:p>
          <a:p>
            <a:pPr marL="171450" lvl="0" indent="-171450" defTabSz="685800">
              <a:lnSpc>
                <a:spcPct val="90000"/>
              </a:lnSpc>
              <a:spcBef>
                <a:spcPts val="750"/>
              </a:spcBef>
              <a:spcAft>
                <a:spcPts val="1200"/>
              </a:spcAft>
              <a:buFont typeface="Arial" panose="020B0604020202020204" pitchFamily="34" charset="0"/>
              <a:buChar char="•"/>
            </a:pPr>
            <a:r>
              <a:rPr lang="en-US" sz="2000" dirty="0">
                <a:solidFill>
                  <a:srgbClr val="000000"/>
                </a:solidFill>
                <a:latin typeface="Arial" panose="020B0604020202020204" pitchFamily="34" charset="0"/>
                <a:cs typeface="Arial" panose="020B0604020202020204" pitchFamily="34" charset="0"/>
              </a:rPr>
              <a:t>Alternatives regarding finances:</a:t>
            </a:r>
          </a:p>
          <a:p>
            <a:pPr marL="171450" lvl="0" indent="-171450" defTabSz="685800">
              <a:lnSpc>
                <a:spcPct val="90000"/>
              </a:lnSpc>
              <a:spcBef>
                <a:spcPts val="750"/>
              </a:spcBef>
              <a:spcAft>
                <a:spcPts val="1200"/>
              </a:spcAft>
              <a:buFont typeface="Arial" panose="020B0604020202020204" pitchFamily="34" charset="0"/>
              <a:buChar char="•"/>
            </a:pPr>
            <a:endParaRPr lang="en-US" sz="2000" dirty="0">
              <a:solidFill>
                <a:srgbClr val="000000"/>
              </a:solidFill>
              <a:latin typeface="Arial" panose="020B0604020202020204" pitchFamily="34" charset="0"/>
              <a:cs typeface="Arial" panose="020B0604020202020204" pitchFamily="34" charset="0"/>
            </a:endParaRPr>
          </a:p>
          <a:p>
            <a:pPr marL="171450" marR="0" lvl="0" indent="-171450" algn="l" defTabSz="685800" rtl="0" eaLnBrk="1" fontAlgn="auto" latinLnBrk="0" hangingPunct="1">
              <a:lnSpc>
                <a:spcPct val="90000"/>
              </a:lnSpc>
              <a:spcBef>
                <a:spcPts val="750"/>
              </a:spcBef>
              <a:spcAft>
                <a:spcPts val="1200"/>
              </a:spcAft>
              <a:buClrTx/>
              <a:buSzTx/>
              <a:buFont typeface="Arial" panose="020B0604020202020204" pitchFamily="34" charset="0"/>
              <a:buChar char="•"/>
              <a:tabLst/>
              <a:defRPr/>
            </a:pPr>
            <a:r>
              <a:rPr lang="en-US" sz="2000" dirty="0">
                <a:solidFill>
                  <a:srgbClr val="000000"/>
                </a:solidFill>
                <a:latin typeface="Arial" panose="020B0604020202020204" pitchFamily="34" charset="0"/>
                <a:cs typeface="Arial" panose="020B0604020202020204" pitchFamily="34" charset="0"/>
              </a:rPr>
              <a:t>ABLE Account - </a:t>
            </a:r>
            <a:r>
              <a:rPr lang="en-US" sz="2000" kern="1200" dirty="0">
                <a:solidFill>
                  <a:schemeClr val="tx1"/>
                </a:solidFill>
                <a:effectLst/>
                <a:latin typeface="Arial" panose="020B0604020202020204" pitchFamily="34" charset="0"/>
                <a:ea typeface="+mn-ea"/>
                <a:cs typeface="+mn-cs"/>
              </a:rPr>
              <a:t>ABLE accounts allow people with a qualified disability can save up to $100K without affecting their Social Security/Medi-Cal Benefits. ABLE account money can be withdrawn, tax free, to pay for housing, transportation, health care and other basic living expenses. </a:t>
            </a:r>
            <a:r>
              <a:rPr lang="en-US" sz="2000" dirty="0"/>
              <a:t>The CalABLE.ca.gov website has plain language FAQs and enrollment information, if interested. With an ABLE Account, the person with a disability is the account holder and they can use a Visa cards linked to their account for disability related purchases/expenses. </a:t>
            </a:r>
          </a:p>
          <a:p>
            <a:pPr marL="171450" lvl="0" indent="-171450" defTabSz="685800">
              <a:lnSpc>
                <a:spcPct val="90000"/>
              </a:lnSpc>
              <a:spcBef>
                <a:spcPts val="750"/>
              </a:spcBef>
              <a:spcAft>
                <a:spcPts val="1200"/>
              </a:spcAft>
              <a:buFont typeface="Arial" panose="020B0604020202020204" pitchFamily="34" charset="0"/>
              <a:buChar char="•"/>
            </a:pPr>
            <a:endParaRPr lang="en-US" sz="2000" dirty="0">
              <a:solidFill>
                <a:srgbClr val="000000"/>
              </a:solidFill>
              <a:latin typeface="Arial" panose="020B0604020202020204" pitchFamily="34" charset="0"/>
              <a:cs typeface="Arial" panose="020B0604020202020204" pitchFamily="34" charset="0"/>
            </a:endParaRPr>
          </a:p>
          <a:p>
            <a:pPr marL="171450" marR="0" lvl="0" indent="-171450" algn="l" defTabSz="685800" rtl="0" eaLnBrk="1" fontAlgn="auto" latinLnBrk="0" hangingPunct="1">
              <a:lnSpc>
                <a:spcPct val="90000"/>
              </a:lnSpc>
              <a:spcBef>
                <a:spcPts val="750"/>
              </a:spcBef>
              <a:spcAft>
                <a:spcPts val="1200"/>
              </a:spcAft>
              <a:buClrTx/>
              <a:buSzTx/>
              <a:buFont typeface="Arial" panose="020B0604020202020204" pitchFamily="34" charset="0"/>
              <a:buChar char="•"/>
              <a:tabLst/>
              <a:defRPr/>
            </a:pPr>
            <a:r>
              <a:rPr lang="en-US" sz="2000" dirty="0">
                <a:solidFill>
                  <a:srgbClr val="000000"/>
                </a:solidFill>
                <a:latin typeface="Arial" panose="020B0604020202020204" pitchFamily="34" charset="0"/>
                <a:cs typeface="Arial" panose="020B0604020202020204" pitchFamily="34" charset="0"/>
              </a:rPr>
              <a:t>Power of Attorney for Finances - </a:t>
            </a:r>
            <a:r>
              <a:rPr lang="en-US" sz="2000" dirty="0"/>
              <a:t>Power of Attorney for Finances – covered this in the prior slide but as a review</a:t>
            </a:r>
            <a:r>
              <a:rPr lang="en-US" sz="2000" kern="1200" dirty="0">
                <a:solidFill>
                  <a:schemeClr val="tx1"/>
                </a:solidFill>
                <a:effectLst/>
                <a:latin typeface="Arial" panose="020B0604020202020204" pitchFamily="34" charset="0"/>
                <a:ea typeface="+mn-ea"/>
                <a:cs typeface="+mn-cs"/>
              </a:rPr>
              <a:t>, you can sign a power of attorney for finances. This authorizes someone you trust to make decisions about your finances and money.  The financial power of attorney must be notarized.  It is revokable, meaning You can end it whenever you want.</a:t>
            </a:r>
          </a:p>
          <a:p>
            <a:pPr marL="514350" lvl="1" indent="-171450" defTabSz="685800">
              <a:lnSpc>
                <a:spcPct val="90000"/>
              </a:lnSpc>
              <a:spcBef>
                <a:spcPts val="375"/>
              </a:spcBef>
              <a:spcAft>
                <a:spcPts val="1200"/>
              </a:spcAft>
              <a:buFont typeface="Arial" panose="020B0604020202020204" pitchFamily="34" charset="0"/>
              <a:buChar char="•"/>
            </a:pPr>
            <a:r>
              <a:rPr lang="en-US" sz="2000" dirty="0">
                <a:solidFill>
                  <a:srgbClr val="000000"/>
                </a:solidFill>
                <a:latin typeface="Arial" panose="020B0604020202020204" pitchFamily="34" charset="0"/>
                <a:cs typeface="Arial" panose="020B0604020202020204" pitchFamily="34" charset="0"/>
              </a:rPr>
              <a:t>Revocable / Notarized</a:t>
            </a:r>
          </a:p>
          <a:p>
            <a:pPr marL="514350" lvl="1" indent="-171450" defTabSz="685800">
              <a:lnSpc>
                <a:spcPct val="90000"/>
              </a:lnSpc>
              <a:spcBef>
                <a:spcPts val="375"/>
              </a:spcBef>
              <a:spcAft>
                <a:spcPts val="1200"/>
              </a:spcAft>
              <a:buFont typeface="Arial" panose="020B0604020202020204" pitchFamily="34" charset="0"/>
              <a:buChar char="•"/>
            </a:pPr>
            <a:endParaRPr lang="en-US" sz="2000" dirty="0">
              <a:solidFill>
                <a:srgbClr val="000000"/>
              </a:solidFill>
              <a:latin typeface="Arial" panose="020B0604020202020204" pitchFamily="34" charset="0"/>
              <a:cs typeface="Arial" panose="020B0604020202020204" pitchFamily="34" charset="0"/>
            </a:endParaRPr>
          </a:p>
          <a:p>
            <a:r>
              <a:rPr lang="en-US" sz="2000" dirty="0">
                <a:solidFill>
                  <a:srgbClr val="000000"/>
                </a:solidFill>
                <a:latin typeface="Arial" panose="020B0604020202020204" pitchFamily="34" charset="0"/>
                <a:cs typeface="Arial" panose="020B0604020202020204" pitchFamily="34" charset="0"/>
              </a:rPr>
              <a:t>Choose someone to be your SSI/Social Security Representative Payee - </a:t>
            </a:r>
            <a:r>
              <a:rPr lang="en-US" sz="2000" dirty="0"/>
              <a:t>This is someone who you assign to receive your benefits payments and help you manage money. ssa.gov has a guide for representative payees – good resource to clarify responsibilities. </a:t>
            </a:r>
          </a:p>
          <a:p>
            <a:r>
              <a:rPr lang="en-US" sz="2000" dirty="0"/>
              <a:t>***read snippet on my other page***</a:t>
            </a:r>
          </a:p>
          <a:p>
            <a:pPr marL="171450" lvl="0" indent="-171450" defTabSz="685800">
              <a:lnSpc>
                <a:spcPct val="90000"/>
              </a:lnSpc>
              <a:spcBef>
                <a:spcPts val="750"/>
              </a:spcBef>
              <a:spcAft>
                <a:spcPts val="1200"/>
              </a:spcAft>
              <a:buFont typeface="Arial" panose="020B0604020202020204" pitchFamily="34" charset="0"/>
              <a:buChar char="•"/>
            </a:pPr>
            <a:endParaRPr lang="en-US" sz="2000" dirty="0">
              <a:solidFill>
                <a:srgbClr val="000000"/>
              </a:solidFill>
              <a:latin typeface="Arial" panose="020B0604020202020204" pitchFamily="34" charset="0"/>
              <a:cs typeface="Arial" panose="020B0604020202020204" pitchFamily="34" charset="0"/>
            </a:endParaRPr>
          </a:p>
          <a:p>
            <a:pPr marL="171450" marR="0" lvl="0" indent="-171450" algn="l" defTabSz="685800" rtl="0" eaLnBrk="1" fontAlgn="auto" latinLnBrk="0" hangingPunct="1">
              <a:lnSpc>
                <a:spcPct val="90000"/>
              </a:lnSpc>
              <a:spcBef>
                <a:spcPts val="750"/>
              </a:spcBef>
              <a:spcAft>
                <a:spcPts val="1200"/>
              </a:spcAft>
              <a:buClrTx/>
              <a:buSzTx/>
              <a:buFont typeface="Arial" panose="020B0604020202020204" pitchFamily="34" charset="0"/>
              <a:buChar char="•"/>
              <a:tabLst/>
              <a:defRPr/>
            </a:pPr>
            <a:r>
              <a:rPr lang="en-US" sz="2000" dirty="0">
                <a:solidFill>
                  <a:srgbClr val="000000"/>
                </a:solidFill>
                <a:latin typeface="Arial" panose="020B0604020202020204" pitchFamily="34" charset="0"/>
                <a:cs typeface="Arial" panose="020B0604020202020204" pitchFamily="34" charset="0"/>
              </a:rPr>
              <a:t>Services in the IPP to assist with money management: ILS/SLS agency - </a:t>
            </a:r>
            <a:r>
              <a:rPr lang="en-US" sz="2000" dirty="0"/>
              <a:t>You may also choose to request services from RC through the IPP to assist you with money management such as an through an Independent living/supported living services agency.</a:t>
            </a:r>
          </a:p>
          <a:p>
            <a:pPr marL="171450" lvl="0" indent="-171450" defTabSz="685800">
              <a:lnSpc>
                <a:spcPct val="90000"/>
              </a:lnSpc>
              <a:spcBef>
                <a:spcPts val="750"/>
              </a:spcBef>
              <a:spcAft>
                <a:spcPts val="1200"/>
              </a:spcAft>
              <a:buFont typeface="Arial" panose="020B0604020202020204" pitchFamily="34" charset="0"/>
              <a:buChar char="•"/>
            </a:pPr>
            <a:endParaRPr lang="en-US" sz="2000" dirty="0">
              <a:solidFill>
                <a:srgbClr val="000000"/>
              </a:solidFill>
              <a:latin typeface="Arial" panose="020B0604020202020204" pitchFamily="34" charset="0"/>
              <a:cs typeface="Arial" panose="020B0604020202020204" pitchFamily="34" charset="0"/>
            </a:endParaRPr>
          </a:p>
          <a:p>
            <a:pPr marL="171450" lvl="0" indent="-171450" defTabSz="685800">
              <a:lnSpc>
                <a:spcPct val="90000"/>
              </a:lnSpc>
              <a:spcBef>
                <a:spcPts val="750"/>
              </a:spcBef>
              <a:spcAft>
                <a:spcPts val="1200"/>
              </a:spcAft>
              <a:buFont typeface="Arial" panose="020B0604020202020204" pitchFamily="34" charset="0"/>
              <a:buChar char="•"/>
            </a:pPr>
            <a:r>
              <a:rPr lang="en-US" sz="2000" dirty="0">
                <a:solidFill>
                  <a:srgbClr val="000000"/>
                </a:solidFill>
                <a:latin typeface="Arial" panose="020B0604020202020204" pitchFamily="34" charset="0"/>
                <a:cs typeface="Arial" panose="020B0604020202020204" pitchFamily="34" charset="0"/>
              </a:rPr>
              <a:t>Special Needs Trust – ***read snippet on my other page***</a:t>
            </a:r>
          </a:p>
          <a:p>
            <a:pPr marL="514350" lvl="1" indent="-171450" defTabSz="685800">
              <a:lnSpc>
                <a:spcPct val="90000"/>
              </a:lnSpc>
              <a:spcBef>
                <a:spcPts val="375"/>
              </a:spcBef>
              <a:spcAft>
                <a:spcPts val="1200"/>
              </a:spcAft>
              <a:buFont typeface="Arial" panose="020B0604020202020204" pitchFamily="34" charset="0"/>
              <a:buChar char="•"/>
            </a:pPr>
            <a:endParaRPr lang="en-US" sz="2000" dirty="0">
              <a:solidFill>
                <a:srgbClr val="000000"/>
              </a:solidFill>
              <a:latin typeface="Arial" panose="020B0604020202020204" pitchFamily="34" charset="0"/>
              <a:cs typeface="Arial" panose="020B0604020202020204" pitchFamily="34" charset="0"/>
            </a:endParaRPr>
          </a:p>
          <a:p>
            <a:pPr marL="171450" lvl="0" indent="-171450" defTabSz="685800">
              <a:lnSpc>
                <a:spcPct val="90000"/>
              </a:lnSpc>
              <a:spcBef>
                <a:spcPts val="750"/>
              </a:spcBef>
              <a:spcAft>
                <a:spcPts val="1200"/>
              </a:spcAft>
              <a:buFont typeface="Arial" panose="020B0604020202020204" pitchFamily="34" charset="0"/>
              <a:buChar char="•"/>
            </a:pPr>
            <a:r>
              <a:rPr lang="en-US" sz="2000" dirty="0">
                <a:solidFill>
                  <a:srgbClr val="000000"/>
                </a:solidFill>
                <a:latin typeface="Arial" panose="020B0604020202020204" pitchFamily="34" charset="0"/>
                <a:cs typeface="Arial" panose="020B0604020202020204" pitchFamily="34" charset="0"/>
              </a:rPr>
              <a:t>Joint bank accounts - </a:t>
            </a:r>
            <a:r>
              <a:rPr lang="en-US" sz="2000" kern="1200" dirty="0">
                <a:solidFill>
                  <a:schemeClr val="tx1"/>
                </a:solidFill>
                <a:effectLst/>
                <a:latin typeface="Arial" panose="020B0604020202020204" pitchFamily="34" charset="0"/>
                <a:ea typeface="+mn-ea"/>
                <a:cs typeface="+mn-cs"/>
              </a:rPr>
              <a:t>you can set up a joint account with someone you trust to help you write checks, make deposits or withdraw money</a:t>
            </a:r>
          </a:p>
          <a:p>
            <a:pPr marL="171450" lvl="0" indent="-171450" defTabSz="685800">
              <a:lnSpc>
                <a:spcPct val="90000"/>
              </a:lnSpc>
              <a:spcBef>
                <a:spcPts val="750"/>
              </a:spcBef>
              <a:spcAft>
                <a:spcPts val="1200"/>
              </a:spcAft>
              <a:buFont typeface="Arial" panose="020B0604020202020204" pitchFamily="34" charset="0"/>
              <a:buChar char="•"/>
            </a:pPr>
            <a:endParaRPr lang="en-US" sz="2000" dirty="0">
              <a:solidFill>
                <a:srgbClr val="000000"/>
              </a:solidFill>
              <a:latin typeface="Arial" panose="020B0604020202020204" pitchFamily="34" charset="0"/>
              <a:cs typeface="Arial" panose="020B0604020202020204" pitchFamily="34" charset="0"/>
            </a:endParaRPr>
          </a:p>
          <a:p>
            <a:pPr marL="171450" lvl="0" indent="-171450" defTabSz="685800">
              <a:lnSpc>
                <a:spcPct val="90000"/>
              </a:lnSpc>
              <a:spcBef>
                <a:spcPts val="750"/>
              </a:spcBef>
              <a:spcAft>
                <a:spcPts val="1200"/>
              </a:spcAft>
              <a:buFont typeface="Arial" panose="020B0604020202020204" pitchFamily="34" charset="0"/>
              <a:buChar char="•"/>
            </a:pPr>
            <a:r>
              <a:rPr lang="en-US" sz="2000" dirty="0">
                <a:solidFill>
                  <a:srgbClr val="000000"/>
                </a:solidFill>
                <a:latin typeface="Arial" panose="020B0604020202020204" pitchFamily="34" charset="0"/>
                <a:cs typeface="Arial" panose="020B0604020202020204" pitchFamily="34" charset="0"/>
              </a:rPr>
              <a:t>There are Laws to help protect SSI benefits from garnishment</a:t>
            </a:r>
          </a:p>
          <a:p>
            <a:pPr marL="171450" lvl="0" indent="-171450" defTabSz="685800">
              <a:lnSpc>
                <a:spcPct val="90000"/>
              </a:lnSpc>
              <a:spcBef>
                <a:spcPts val="750"/>
              </a:spcBef>
              <a:spcAft>
                <a:spcPts val="1200"/>
              </a:spcAft>
              <a:buFont typeface="Arial" panose="020B0604020202020204" pitchFamily="34" charset="0"/>
              <a:buChar char="•"/>
            </a:pPr>
            <a:endParaRPr lang="en-US" sz="2000" kern="1200" dirty="0">
              <a:solidFill>
                <a:srgbClr val="000000"/>
              </a:solidFill>
              <a:effectLst/>
              <a:latin typeface="Arial" panose="020B0604020202020204" pitchFamily="34" charset="0"/>
              <a:ea typeface="+mn-ea"/>
              <a:cs typeface="Arial" panose="020B0604020202020204" pitchFamily="34" charset="0"/>
            </a:endParaRPr>
          </a:p>
          <a:p>
            <a:pPr marL="171450" lvl="0" indent="-171450" defTabSz="685800">
              <a:lnSpc>
                <a:spcPct val="90000"/>
              </a:lnSpc>
              <a:spcBef>
                <a:spcPts val="750"/>
              </a:spcBef>
              <a:spcAft>
                <a:spcPts val="1200"/>
              </a:spcAft>
              <a:buFont typeface="Arial" panose="020B0604020202020204" pitchFamily="34" charset="0"/>
              <a:buChar char="•"/>
            </a:pPr>
            <a:r>
              <a:rPr lang="en-US" sz="2000" kern="1200" dirty="0">
                <a:solidFill>
                  <a:srgbClr val="000000"/>
                </a:solidFill>
                <a:effectLst/>
                <a:latin typeface="Arial" panose="020B0604020202020204" pitchFamily="34" charset="0"/>
                <a:ea typeface="+mn-ea"/>
                <a:cs typeface="Arial" panose="020B0604020202020204" pitchFamily="34" charset="0"/>
              </a:rPr>
              <a:t>*********************************</a:t>
            </a:r>
            <a:endParaRPr lang="en-US" sz="1200" kern="1200" dirty="0">
              <a:solidFill>
                <a:schemeClr val="tx1"/>
              </a:solidFill>
              <a:effectLst/>
              <a:latin typeface="Arial" panose="020B0604020202020204" pitchFamily="34" charset="0"/>
              <a:ea typeface="+mn-ea"/>
              <a:cs typeface="+mn-cs"/>
            </a:endParaRPr>
          </a:p>
          <a:p>
            <a:pPr lvl="1"/>
            <a:endParaRPr lang="en-US" sz="1200" kern="1200" dirty="0">
              <a:solidFill>
                <a:schemeClr val="tx1"/>
              </a:solidFill>
              <a:effectLst/>
              <a:latin typeface="Arial" panose="020B0604020202020204" pitchFamily="34" charset="0"/>
              <a:ea typeface="+mn-ea"/>
              <a:cs typeface="+mn-cs"/>
            </a:endParaRPr>
          </a:p>
          <a:p>
            <a:pPr lvl="1"/>
            <a:endParaRPr lang="en-US" sz="1200" kern="1200" dirty="0">
              <a:solidFill>
                <a:schemeClr val="tx1"/>
              </a:solidFill>
              <a:effectLst/>
              <a:latin typeface="Arial" panose="020B0604020202020204" pitchFamily="34" charset="0"/>
              <a:ea typeface="+mn-ea"/>
              <a:cs typeface="+mn-cs"/>
            </a:endParaRPr>
          </a:p>
          <a:p>
            <a:r>
              <a:rPr lang="en-US" dirty="0"/>
              <a:t>(Education—including tuition for preschool through postsecondary education, books, supplies, and educational materials related to such education, tutors, and special education services. • </a:t>
            </a:r>
          </a:p>
          <a:p>
            <a:r>
              <a:rPr lang="en-US" dirty="0"/>
              <a:t>Housing — including rent, mortgage payments, home improvements and modifications, maintenance and repairs, real property taxes, and utility charges. • Employment Support — including expenses related to obtaining and maintaining employment, including job-related training, assistive technology, and personal assistance supports. • Health — including premiums for health insurance, medical, vision, and dental expenses, habilitation and rehabilitation services, durable medical equipment, therapy, respite care, long term services and supports, and nutritional management. • Transportation — including the use of mass transit, the purchase or modification of vehicles, and moving expenses. • Other Life Necessities — including clothing, religious, cultural, or recreational activities, supplies and equipment for personal care, community-based supports, communication services and devices, adaptive equipment, assistive technology, personal assistance supports, financial management and administrative services, expenses for oversight, monitoring, or advocacy, funeral and burial expenses. You can learn more about ABLE accounts for Californians by visiting the </a:t>
            </a:r>
            <a:r>
              <a:rPr lang="en-US" dirty="0" err="1"/>
              <a:t>CalABLE</a:t>
            </a:r>
            <a:r>
              <a:rPr lang="en-US" dirty="0"/>
              <a:t> website, calable.ca.gov.)</a:t>
            </a:r>
          </a:p>
          <a:p>
            <a:pPr lvl="1"/>
            <a:endParaRPr lang="en-US" sz="1100" kern="1200" dirty="0">
              <a:solidFill>
                <a:schemeClr val="tx1"/>
              </a:solidFill>
              <a:effectLst/>
              <a:latin typeface="Arial" panose="020B06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rPr>
              <a:t>Special Needs Trust Like an ABLE account, a special needs trust allows family and supporters to set aside funds for an individual with a disability without jeopardizing the person’s ability to receive public benefits, such as Medicaid and Supplemental Security Income (SSI). The assets held in the trust are controlled by a trustee, who pays for expenses from the funds in the trust. Special needs trust funds cannot buy anything that Medicaid or SSI pays for, such as rent or food. But the trust can pay for computers, home furniture, vacations, recreation, vehicles and even out-of-pocket medical expenses and dental care. Creating a special needs trust usually requires hiring an attorney and filing papers with the court. It is important that the trust language is correct so that the adult does not endanger access to public benefits. Using an attorney to set up a trust can cost up to $10,000. You can also consider a pooled special needs trust where a group, sometimes a nonprofit organization, manages the trust for a monthly fee. They often have an attorney who can draft the trust for you. Often, pooled trusts also offer case management.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5BFAE7C-B59C-481A-B6FC-7C8CEE9138A6}"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8588977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sz="1200" b="1" kern="1200" dirty="0">
                <a:solidFill>
                  <a:schemeClr val="tx1"/>
                </a:solidFill>
                <a:effectLst/>
                <a:latin typeface="Arial" panose="020B0604020202020204" pitchFamily="34" charset="0"/>
                <a:ea typeface="+mn-ea"/>
                <a:cs typeface="+mn-cs"/>
              </a:rPr>
              <a:t>Alternatives – Health Care – I’m going to come back to the advance health care directive in just a second. A few other details include….</a:t>
            </a:r>
          </a:p>
          <a:p>
            <a:endParaRPr lang="en-US" sz="1200" b="1" kern="1200" dirty="0">
              <a:solidFill>
                <a:schemeClr val="tx1"/>
              </a:solidFill>
              <a:effectLst/>
              <a:latin typeface="Arial" panose="020B0604020202020204" pitchFamily="34" charset="0"/>
              <a:ea typeface="+mn-ea"/>
              <a:cs typeface="+mn-cs"/>
            </a:endParaRPr>
          </a:p>
          <a:p>
            <a:pPr marL="171450" lvl="0" indent="-171450" defTabSz="685800">
              <a:spcBef>
                <a:spcPts val="750"/>
              </a:spcBef>
              <a:buFont typeface="Arial" panose="020B0604020202020204" pitchFamily="34" charset="0"/>
              <a:buChar char="•"/>
            </a:pPr>
            <a:r>
              <a:rPr lang="en-US" dirty="0">
                <a:solidFill>
                  <a:prstClr val="black"/>
                </a:solidFill>
                <a:cs typeface="Arial" panose="020B0604020202020204" pitchFamily="34" charset="0"/>
              </a:rPr>
              <a:t>The individual/patient must always be provided with risks/benefits, other alternatives, and what happens if no treatment</a:t>
            </a:r>
          </a:p>
          <a:p>
            <a:pPr marL="171450" lvl="0" indent="-171450" defTabSz="685800">
              <a:spcBef>
                <a:spcPts val="750"/>
              </a:spcBef>
              <a:buFont typeface="Arial" panose="020B0604020202020204" pitchFamily="34" charset="0"/>
              <a:buChar char="•"/>
            </a:pPr>
            <a:r>
              <a:rPr lang="en-US" dirty="0">
                <a:solidFill>
                  <a:prstClr val="black"/>
                </a:solidFill>
                <a:cs typeface="Arial" panose="020B0604020202020204" pitchFamily="34" charset="0"/>
              </a:rPr>
              <a:t>If individual is unable to make decision (after information provided)</a:t>
            </a:r>
          </a:p>
          <a:p>
            <a:pPr marL="628650" lvl="1" indent="-171450" defTabSz="685800">
              <a:spcBef>
                <a:spcPts val="750"/>
              </a:spcBef>
              <a:buFont typeface="Arial" panose="020B0604020202020204" pitchFamily="34" charset="0"/>
              <a:buChar char="•"/>
            </a:pPr>
            <a:r>
              <a:rPr lang="en-US" dirty="0">
                <a:solidFill>
                  <a:prstClr val="black"/>
                </a:solidFill>
                <a:cs typeface="Arial" panose="020B0604020202020204" pitchFamily="34" charset="0"/>
              </a:rPr>
              <a:t>Closest relative available (ex. parent) can authorize healthcare.</a:t>
            </a:r>
          </a:p>
          <a:p>
            <a:pPr marL="628650" lvl="1" indent="-171450" defTabSz="685800">
              <a:spcBef>
                <a:spcPts val="750"/>
              </a:spcBef>
              <a:buFont typeface="Arial" panose="020B0604020202020204" pitchFamily="34" charset="0"/>
              <a:buChar char="•"/>
            </a:pPr>
            <a:r>
              <a:rPr lang="en-US" dirty="0">
                <a:solidFill>
                  <a:prstClr val="black"/>
                </a:solidFill>
                <a:cs typeface="Arial" panose="020B0604020202020204" pitchFamily="34" charset="0"/>
              </a:rPr>
              <a:t>Regional center can authorize some medical, surgical, or dental care</a:t>
            </a:r>
          </a:p>
          <a:p>
            <a:pPr marL="628650" lvl="1" indent="-171450" defTabSz="685800">
              <a:spcBef>
                <a:spcPts val="750"/>
              </a:spcBef>
              <a:buFont typeface="Arial" panose="020B0604020202020204" pitchFamily="34" charset="0"/>
              <a:buChar char="•"/>
            </a:pPr>
            <a:r>
              <a:rPr lang="en-US" dirty="0">
                <a:solidFill>
                  <a:prstClr val="black"/>
                </a:solidFill>
                <a:cs typeface="Arial" panose="020B0604020202020204" pitchFamily="34" charset="0"/>
              </a:rPr>
              <a:t>Doctors and dentists can make emergency decisions	</a:t>
            </a:r>
          </a:p>
          <a:p>
            <a:pPr marL="171450" lvl="0" indent="-171450" defTabSz="685800">
              <a:spcBef>
                <a:spcPts val="750"/>
              </a:spcBef>
              <a:buFont typeface="Arial" panose="020B0604020202020204" pitchFamily="34" charset="0"/>
              <a:buChar char="•"/>
            </a:pPr>
            <a:r>
              <a:rPr lang="en-US" dirty="0">
                <a:solidFill>
                  <a:prstClr val="black"/>
                </a:solidFill>
                <a:cs typeface="Arial" panose="020B0604020202020204" pitchFamily="34" charset="0"/>
              </a:rPr>
              <a:t>Court authorization for specific operations</a:t>
            </a:r>
            <a:endParaRPr lang="en-US" sz="1200" b="1" kern="1200" dirty="0">
              <a:solidFill>
                <a:schemeClr val="tx1"/>
              </a:solidFill>
              <a:effectLst/>
              <a:latin typeface="Arial" panose="020B06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Arial" panose="020B0604020202020204" pitchFamily="34" charset="0"/>
                <a:ea typeface="+mn-ea"/>
                <a:cs typeface="+mn-cs"/>
              </a:rPr>
              <a:t>If you are a resident in an ICF/SNF, an interdisciplinary team can approve medical treatment, if no one with legal authority to make medical decisions is available.</a:t>
            </a:r>
          </a:p>
          <a:p>
            <a:endParaRPr lang="en-US" sz="1200" b="1" kern="1200" dirty="0">
              <a:solidFill>
                <a:schemeClr val="tx1"/>
              </a:solidFill>
              <a:effectLst/>
              <a:latin typeface="Arial" panose="020B0604020202020204" pitchFamily="34" charset="0"/>
              <a:ea typeface="+mn-ea"/>
              <a:cs typeface="+mn-cs"/>
            </a:endParaRPr>
          </a:p>
          <a:p>
            <a:r>
              <a:rPr lang="en-US" sz="1200" kern="1200" dirty="0">
                <a:solidFill>
                  <a:schemeClr val="tx1"/>
                </a:solidFill>
                <a:effectLst/>
                <a:latin typeface="Arial" panose="020B0604020202020204" pitchFamily="34" charset="0"/>
                <a:ea typeface="+mn-ea"/>
                <a:cs typeface="+mn-cs"/>
              </a:rPr>
              <a:t>Advance HC Directive</a:t>
            </a:r>
          </a:p>
          <a:p>
            <a:r>
              <a:rPr lang="en-US" sz="1200" kern="1200" dirty="0">
                <a:solidFill>
                  <a:schemeClr val="tx1"/>
                </a:solidFill>
                <a:effectLst/>
                <a:latin typeface="Arial" panose="020B0604020202020204" pitchFamily="34" charset="0"/>
                <a:ea typeface="+mn-ea"/>
                <a:cs typeface="+mn-cs"/>
              </a:rPr>
              <a:t>Any person 18 years or older who has the “capacity” to make health care decisions may fill out an Advance Directive. “Capacity” to make healthcare decisions means the person understands the nature and consequences of the proposed healthcare, including the possible risks and benefits and is able to make and communicate decisions about that healthcare. Legally, a person is assumed to be competent unless proven otherwise.</a:t>
            </a:r>
          </a:p>
          <a:p>
            <a:r>
              <a:rPr lang="en-US" sz="1200" kern="1200" dirty="0">
                <a:solidFill>
                  <a:schemeClr val="tx1"/>
                </a:solidFill>
                <a:effectLst/>
                <a:latin typeface="Arial" panose="020B0604020202020204" pitchFamily="34" charset="0"/>
                <a:ea typeface="+mn-ea"/>
                <a:cs typeface="+mn-cs"/>
              </a:rPr>
              <a:t>An Advance Directive, also known as a Durable Healthcare Power of Attorney, is a legal document. It allows you to state in advance what you want to do about your health care if you become unable to make your own healthcare decisions such as during a medical emergency such as:</a:t>
            </a:r>
          </a:p>
          <a:p>
            <a:pPr lvl="0"/>
            <a:r>
              <a:rPr lang="en-US" sz="1200" kern="1200" dirty="0">
                <a:solidFill>
                  <a:schemeClr val="tx1"/>
                </a:solidFill>
                <a:effectLst/>
                <a:latin typeface="Arial" panose="020B0604020202020204" pitchFamily="34" charset="0"/>
                <a:ea typeface="+mn-ea"/>
                <a:cs typeface="+mn-cs"/>
              </a:rPr>
              <a:t>You are in a coma, or you are mentally incapacitated, or you cannot communicate; or</a:t>
            </a:r>
          </a:p>
          <a:p>
            <a:pPr lvl="0"/>
            <a:r>
              <a:rPr lang="en-US" sz="1200" kern="1200" dirty="0">
                <a:solidFill>
                  <a:schemeClr val="tx1"/>
                </a:solidFill>
                <a:effectLst/>
                <a:latin typeface="Arial" panose="020B0604020202020204" pitchFamily="34" charset="0"/>
                <a:ea typeface="+mn-ea"/>
                <a:cs typeface="+mn-cs"/>
              </a:rPr>
              <a:t>A court finds you incompetent to make medical decisions due to dementia or mental illness.</a:t>
            </a:r>
          </a:p>
          <a:p>
            <a:r>
              <a:rPr lang="en-US" sz="1200" kern="1200" dirty="0">
                <a:solidFill>
                  <a:schemeClr val="tx1"/>
                </a:solidFill>
                <a:effectLst/>
                <a:latin typeface="Arial" panose="020B0604020202020204" pitchFamily="34" charset="0"/>
                <a:ea typeface="+mn-ea"/>
                <a:cs typeface="+mn-cs"/>
              </a:rPr>
              <a:t>*Name someone else you trust to communicate your medical preferences with doctors and other medical staff on your behalf. Doctors, medications, emergency interventions, facilities, test, procedures, etc.</a:t>
            </a:r>
          </a:p>
          <a:p>
            <a:endParaRPr lang="en-US" sz="1200" kern="1200" dirty="0">
              <a:solidFill>
                <a:schemeClr val="tx1"/>
              </a:solidFill>
              <a:effectLst/>
              <a:latin typeface="Arial" panose="020B0604020202020204" pitchFamily="34" charset="0"/>
              <a:ea typeface="+mn-ea"/>
              <a:cs typeface="+mn-cs"/>
            </a:endParaRPr>
          </a:p>
          <a:p>
            <a:r>
              <a:rPr lang="en-US" sz="1200" kern="1200" dirty="0">
                <a:solidFill>
                  <a:schemeClr val="tx1"/>
                </a:solidFill>
                <a:effectLst/>
                <a:latin typeface="Arial" panose="020B0604020202020204" pitchFamily="34" charset="0"/>
                <a:ea typeface="+mn-ea"/>
                <a:cs typeface="+mn-cs"/>
              </a:rPr>
              <a:t>Two parts to Advance HC Directive:</a:t>
            </a:r>
          </a:p>
          <a:p>
            <a:endParaRPr lang="en-US" sz="1200" kern="1200" dirty="0">
              <a:solidFill>
                <a:schemeClr val="tx1"/>
              </a:solidFill>
              <a:effectLst/>
              <a:latin typeface="Arial" panose="020B0604020202020204" pitchFamily="34" charset="0"/>
              <a:ea typeface="+mn-ea"/>
              <a:cs typeface="+mn-cs"/>
            </a:endParaRPr>
          </a:p>
          <a:p>
            <a:r>
              <a:rPr lang="en-US" sz="1200" kern="1200" dirty="0">
                <a:solidFill>
                  <a:schemeClr val="tx1"/>
                </a:solidFill>
                <a:effectLst/>
                <a:latin typeface="Arial" panose="020B0604020202020204" pitchFamily="34" charset="0"/>
                <a:ea typeface="+mn-ea"/>
                <a:cs typeface="+mn-cs"/>
              </a:rPr>
              <a:t>OPTIONAL: (1) your choice of a healthcare agent, this is OPTIONAL, if you choose an agent, you can limit/specify the power of an agent); and </a:t>
            </a:r>
          </a:p>
          <a:p>
            <a:endParaRPr lang="en-US" sz="1200" kern="1200" dirty="0">
              <a:solidFill>
                <a:schemeClr val="tx1"/>
              </a:solidFill>
              <a:effectLst/>
              <a:latin typeface="Arial" panose="020B0604020202020204" pitchFamily="34" charset="0"/>
              <a:ea typeface="+mn-ea"/>
              <a:cs typeface="+mn-cs"/>
            </a:endParaRPr>
          </a:p>
          <a:p>
            <a:r>
              <a:rPr lang="en-US" sz="1200" kern="1200" dirty="0">
                <a:solidFill>
                  <a:schemeClr val="tx1"/>
                </a:solidFill>
                <a:effectLst/>
                <a:latin typeface="Arial" panose="020B0604020202020204" pitchFamily="34" charset="0"/>
                <a:ea typeface="+mn-ea"/>
                <a:cs typeface="+mn-cs"/>
              </a:rPr>
              <a:t>CAN JUST DO THIS ONE: (2) your healthcare instructions for your medical team to implement if you have not designated a healthcare agent.</a:t>
            </a:r>
          </a:p>
          <a:p>
            <a:r>
              <a:rPr lang="en-US" sz="1200" kern="1200" dirty="0">
                <a:solidFill>
                  <a:schemeClr val="tx1"/>
                </a:solidFill>
                <a:effectLst/>
                <a:latin typeface="Arial" panose="020B0604020202020204" pitchFamily="34" charset="0"/>
                <a:ea typeface="+mn-ea"/>
                <a:cs typeface="+mn-cs"/>
              </a:rPr>
              <a:t>*Either part is legally binding by itself.</a:t>
            </a:r>
          </a:p>
          <a:p>
            <a:r>
              <a:rPr lang="en-US" sz="1200" kern="1200" dirty="0">
                <a:solidFill>
                  <a:schemeClr val="tx1"/>
                </a:solidFill>
                <a:effectLst/>
                <a:latin typeface="Arial" panose="020B0604020202020204" pitchFamily="34" charset="0"/>
                <a:ea typeface="+mn-ea"/>
                <a:cs typeface="+mn-cs"/>
              </a:rPr>
              <a:t>Contract must contain a statement of the person’s intent to create an Advance Directive. • The signature/date of the person writing the Advance Directive • The signatures of either two witnesses or a notary public </a:t>
            </a:r>
          </a:p>
          <a:p>
            <a:endParaRPr lang="en-US" sz="1200" kern="1200" dirty="0">
              <a:solidFill>
                <a:schemeClr val="tx1"/>
              </a:solidFill>
              <a:effectLst/>
              <a:latin typeface="Arial" panose="020B0604020202020204" pitchFamily="34" charset="0"/>
              <a:ea typeface="+mn-ea"/>
              <a:cs typeface="+mn-cs"/>
            </a:endParaRPr>
          </a:p>
          <a:p>
            <a:r>
              <a:rPr lang="en-US" sz="1200" kern="1200" dirty="0">
                <a:solidFill>
                  <a:schemeClr val="tx1"/>
                </a:solidFill>
                <a:effectLst/>
                <a:latin typeface="Arial" panose="020B0604020202020204" pitchFamily="34" charset="0"/>
                <a:ea typeface="+mn-ea"/>
                <a:cs typeface="+mn-cs"/>
              </a:rPr>
              <a:t>*Both parties should always have a certified copy of this document with them whenever any healthcare decisions may need to be made. Even in a routine surgery or appointment.</a:t>
            </a:r>
          </a:p>
          <a:p>
            <a:endParaRPr lang="en-US" sz="1200" kern="1200" dirty="0">
              <a:solidFill>
                <a:schemeClr val="tx1"/>
              </a:solidFill>
              <a:effectLst/>
              <a:latin typeface="Arial" panose="020B0604020202020204" pitchFamily="34" charset="0"/>
              <a:ea typeface="+mn-ea"/>
              <a:cs typeface="+mn-cs"/>
            </a:endParaRPr>
          </a:p>
          <a:p>
            <a:r>
              <a:rPr lang="en-US" sz="1200" kern="1200" dirty="0">
                <a:solidFill>
                  <a:schemeClr val="tx1"/>
                </a:solidFill>
                <a:effectLst/>
                <a:latin typeface="Arial" panose="020B0604020202020204" pitchFamily="34" charset="0"/>
                <a:ea typeface="+mn-ea"/>
                <a:cs typeface="+mn-cs"/>
              </a:rPr>
              <a:t>DRC’s website as listed in resources for tonight’s event has Advance Healthcare Directive form available.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5BFAE7C-B59C-481A-B6FC-7C8CEE9138A6}"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1401030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b="0" kern="1200" dirty="0">
                <a:solidFill>
                  <a:schemeClr val="tx1"/>
                </a:solidFill>
                <a:effectLst/>
                <a:latin typeface="Arial" panose="020B0604020202020204" pitchFamily="34" charset="0"/>
                <a:ea typeface="+mn-ea"/>
                <a:cs typeface="+mn-cs"/>
              </a:rPr>
              <a:t>When supporting someone with a disability regarding living arrangements – both present and future – discussions involving the Circle of Support should be happening regularly as a team.</a:t>
            </a:r>
          </a:p>
          <a:p>
            <a:r>
              <a:rPr lang="en-US" sz="1200" b="0" kern="1200" dirty="0">
                <a:solidFill>
                  <a:schemeClr val="tx1"/>
                </a:solidFill>
                <a:effectLst/>
                <a:latin typeface="Arial" panose="020B0604020202020204" pitchFamily="34" charset="0"/>
                <a:ea typeface="+mn-ea"/>
                <a:cs typeface="+mn-cs"/>
              </a:rPr>
              <a:t>-PCP/IPP meetings</a:t>
            </a:r>
          </a:p>
          <a:p>
            <a:r>
              <a:rPr lang="en-US" sz="1200" b="0" kern="1200" dirty="0">
                <a:solidFill>
                  <a:schemeClr val="tx1"/>
                </a:solidFill>
                <a:effectLst/>
                <a:latin typeface="Arial" panose="020B0604020202020204" pitchFamily="34" charset="0"/>
                <a:ea typeface="+mn-ea"/>
                <a:cs typeface="+mn-cs"/>
              </a:rPr>
              <a:t>-Spell out all preferences, needs/services, and goals accordingly</a:t>
            </a:r>
          </a:p>
          <a:p>
            <a:r>
              <a:rPr lang="en-US" sz="1200" b="0" kern="1200" dirty="0">
                <a:solidFill>
                  <a:schemeClr val="tx1"/>
                </a:solidFill>
                <a:effectLst/>
                <a:latin typeface="Arial" panose="020B0604020202020204" pitchFamily="34" charset="0"/>
                <a:ea typeface="+mn-ea"/>
                <a:cs typeface="+mn-cs"/>
              </a:rPr>
              <a:t>-be sure the Circle of support is well-defined according to the person’s wishes – IPP and other dox</a:t>
            </a:r>
          </a:p>
          <a:p>
            <a:r>
              <a:rPr lang="en-US" sz="1200" b="0" kern="1200" dirty="0">
                <a:solidFill>
                  <a:schemeClr val="tx1"/>
                </a:solidFill>
                <a:effectLst/>
                <a:latin typeface="Arial" panose="020B0604020202020204" pitchFamily="34" charset="0"/>
                <a:ea typeface="+mn-ea"/>
                <a:cs typeface="+mn-cs"/>
              </a:rPr>
              <a:t>-includes updated contact information for all parties in the event or need for urgent notification</a:t>
            </a:r>
          </a:p>
          <a:p>
            <a:endParaRPr lang="en-US" sz="1200" b="0" kern="1200" dirty="0">
              <a:solidFill>
                <a:schemeClr val="tx1"/>
              </a:solidFill>
              <a:effectLst/>
              <a:latin typeface="Arial" panose="020B0604020202020204" pitchFamily="34" charset="0"/>
              <a:ea typeface="+mn-ea"/>
              <a:cs typeface="+mn-cs"/>
            </a:endParaRPr>
          </a:p>
          <a:p>
            <a:r>
              <a:rPr lang="en-US" sz="1200" b="0" kern="1200" dirty="0">
                <a:solidFill>
                  <a:schemeClr val="tx1"/>
                </a:solidFill>
                <a:effectLst/>
                <a:latin typeface="Arial" panose="020B0604020202020204" pitchFamily="34" charset="0"/>
                <a:ea typeface="+mn-ea"/>
                <a:cs typeface="+mn-cs"/>
              </a:rPr>
              <a:t>Want to reiterate how the Lanterman Act defines Circle </a:t>
            </a:r>
            <a:r>
              <a:rPr lang="en-US" sz="1200" kern="1200" dirty="0">
                <a:solidFill>
                  <a:schemeClr val="tx1"/>
                </a:solidFill>
                <a:effectLst/>
                <a:latin typeface="Arial" panose="020B0604020202020204" pitchFamily="34" charset="0"/>
                <a:ea typeface="+mn-ea"/>
                <a:cs typeface="+mn-cs"/>
              </a:rPr>
              <a:t>of Support</a:t>
            </a:r>
          </a:p>
          <a:p>
            <a:pPr lvl="2"/>
            <a:r>
              <a:rPr lang="en-US" sz="1200" kern="1200" dirty="0">
                <a:solidFill>
                  <a:schemeClr val="tx1"/>
                </a:solidFill>
                <a:effectLst/>
                <a:latin typeface="Arial" panose="020B0604020202020204" pitchFamily="34" charset="0"/>
                <a:ea typeface="+mn-ea"/>
                <a:cs typeface="+mn-cs"/>
              </a:rPr>
              <a:t>Reference Lanterman Act/WIC 4512 (f)</a:t>
            </a:r>
          </a:p>
          <a:p>
            <a:pPr lvl="2"/>
            <a:r>
              <a:rPr lang="en-US" sz="1200" kern="1200" dirty="0">
                <a:solidFill>
                  <a:schemeClr val="tx1"/>
                </a:solidFill>
                <a:effectLst/>
                <a:latin typeface="Arial" panose="020B0604020202020204" pitchFamily="34" charset="0"/>
                <a:ea typeface="+mn-ea"/>
                <a:cs typeface="+mn-cs"/>
              </a:rPr>
              <a:t>(f) “Circle of support” means a committed group of community members, who may include family members, meeting regularly with an individual with developmental disabilities in order to share experiences, promote autonomy and community involvement, and assist the individual in establishing and maintaining natural supports. A circle of support generally includes a plurality of members who neither provide nor receive services or supports for persons with developmental disabilities and who do not receive payment for participation in the circle of support. (chosen, neutral, supportive, no conflict of interest)</a:t>
            </a:r>
          </a:p>
          <a:p>
            <a:r>
              <a:rPr lang="en-US" sz="1200" kern="1200" dirty="0">
                <a:solidFill>
                  <a:schemeClr val="tx1"/>
                </a:solidFill>
                <a:effectLst/>
                <a:latin typeface="Arial" panose="020B0604020202020204" pitchFamily="34" charset="0"/>
                <a:ea typeface="+mn-ea"/>
                <a:cs typeface="+mn-cs"/>
              </a:rPr>
              <a:t> </a:t>
            </a:r>
          </a:p>
          <a:p>
            <a:pPr lvl="0"/>
            <a:r>
              <a:rPr lang="en-US" sz="1200" kern="1200" dirty="0">
                <a:solidFill>
                  <a:schemeClr val="tx1"/>
                </a:solidFill>
                <a:effectLst/>
                <a:latin typeface="Arial" panose="020B0604020202020204" pitchFamily="34" charset="0"/>
                <a:ea typeface="+mn-ea"/>
                <a:cs typeface="+mn-cs"/>
              </a:rPr>
              <a:t>Independent Living Services (ILS) are specific services for adults (who are no in school or ATP programs) who are either living in their own place and require support, living at home with family with plans to live more independently one day or live in a group home and are in the process of moving into their own place (with or without roommates). ILS services are provided in non-licensed settings.</a:t>
            </a:r>
          </a:p>
          <a:p>
            <a:pPr lvl="0"/>
            <a:r>
              <a:rPr lang="en-US" sz="1200" kern="1200" dirty="0">
                <a:solidFill>
                  <a:schemeClr val="tx1"/>
                </a:solidFill>
                <a:effectLst/>
                <a:latin typeface="Arial" panose="020B0604020202020204" pitchFamily="34" charset="0"/>
                <a:ea typeface="+mn-ea"/>
                <a:cs typeface="+mn-cs"/>
              </a:rPr>
              <a:t>-ILS provides functional skills training to secure and continue in an </a:t>
            </a:r>
            <a:r>
              <a:rPr lang="en-US" sz="1200" kern="1200" dirty="0" err="1">
                <a:solidFill>
                  <a:schemeClr val="tx1"/>
                </a:solidFill>
                <a:effectLst/>
                <a:latin typeface="Arial" panose="020B0604020202020204" pitchFamily="34" charset="0"/>
                <a:ea typeface="+mn-ea"/>
                <a:cs typeface="+mn-cs"/>
              </a:rPr>
              <a:t>indep</a:t>
            </a:r>
            <a:r>
              <a:rPr lang="en-US" sz="1200" kern="1200" dirty="0">
                <a:solidFill>
                  <a:schemeClr val="tx1"/>
                </a:solidFill>
                <a:effectLst/>
                <a:latin typeface="Arial" panose="020B0604020202020204" pitchFamily="34" charset="0"/>
                <a:ea typeface="+mn-ea"/>
                <a:cs typeface="+mn-cs"/>
              </a:rPr>
              <a:t>. Living situation in the community – for both those with basic self-help skills and those who require aides to assist them in meeting personal needs.</a:t>
            </a:r>
          </a:p>
          <a:p>
            <a:pPr lvl="0"/>
            <a:r>
              <a:rPr lang="en-US" sz="1200" kern="1200" dirty="0">
                <a:solidFill>
                  <a:schemeClr val="tx1"/>
                </a:solidFill>
                <a:effectLst/>
                <a:latin typeface="Arial" panose="020B0604020202020204" pitchFamily="34" charset="0"/>
                <a:ea typeface="+mn-ea"/>
                <a:cs typeface="+mn-cs"/>
              </a:rPr>
              <a:t>-ILS services are individualized and provide needed supports to help someone maintain those skills in their home.</a:t>
            </a:r>
          </a:p>
          <a:p>
            <a:pPr lvl="0"/>
            <a:r>
              <a:rPr lang="en-US" sz="1200" kern="1200" dirty="0">
                <a:solidFill>
                  <a:schemeClr val="tx1"/>
                </a:solidFill>
                <a:effectLst/>
                <a:latin typeface="Arial" panose="020B0604020202020204" pitchFamily="34" charset="0"/>
                <a:ea typeface="+mn-ea"/>
                <a:cs typeface="+mn-cs"/>
              </a:rPr>
              <a:t>***all needs, preferences, services and supports should be detailed in the IPP document.</a:t>
            </a:r>
            <a:endParaRPr lang="en-US" dirty="0">
              <a:solidFill>
                <a:prstClr val="black"/>
              </a:solidFill>
              <a:cs typeface="Arial" panose="020B0604020202020204" pitchFamily="34" charset="0"/>
            </a:endParaRPr>
          </a:p>
          <a:p>
            <a:pPr marL="0" lvl="0" indent="0" defTabSz="685800">
              <a:buFont typeface="Arial" panose="020B0604020202020204" pitchFamily="34" charset="0"/>
              <a:buNone/>
            </a:pPr>
            <a:endParaRPr lang="en-US" dirty="0">
              <a:solidFill>
                <a:prstClr val="black"/>
              </a:solidFill>
              <a:cs typeface="Arial" panose="020B0604020202020204" pitchFamily="34" charset="0"/>
            </a:endParaRPr>
          </a:p>
          <a:p>
            <a:pPr lvl="0" indent="-171450" defTabSz="685800">
              <a:buFont typeface="Arial" panose="020B0604020202020204" pitchFamily="34" charset="0"/>
              <a:buChar char="•"/>
            </a:pPr>
            <a:endParaRPr lang="en-US" dirty="0">
              <a:solidFill>
                <a:prstClr val="black"/>
              </a:solidFill>
              <a:cs typeface="Arial" panose="020B0604020202020204" pitchFamily="34" charset="0"/>
            </a:endParaRPr>
          </a:p>
          <a:p>
            <a:pPr lvl="0"/>
            <a:r>
              <a:rPr lang="en-US" dirty="0">
                <a:solidFill>
                  <a:prstClr val="black"/>
                </a:solidFill>
                <a:cs typeface="Arial" panose="020B0604020202020204" pitchFamily="34" charset="0"/>
              </a:rPr>
              <a:t>Social &amp; Sexual Relationships – alternative to </a:t>
            </a:r>
            <a:r>
              <a:rPr lang="en-US" dirty="0" err="1">
                <a:solidFill>
                  <a:prstClr val="black"/>
                </a:solidFill>
                <a:cs typeface="Arial" panose="020B0604020202020204" pitchFamily="34" charset="0"/>
              </a:rPr>
              <a:t>conservatorhip</a:t>
            </a:r>
            <a:r>
              <a:rPr lang="en-US" dirty="0">
                <a:solidFill>
                  <a:prstClr val="black"/>
                </a:solidFill>
                <a:cs typeface="Arial" panose="020B0604020202020204" pitchFamily="34" charset="0"/>
              </a:rPr>
              <a:t> include: </a:t>
            </a:r>
            <a:r>
              <a:rPr lang="en-US" sz="1200" kern="1200" dirty="0">
                <a:solidFill>
                  <a:schemeClr val="tx1"/>
                </a:solidFill>
                <a:effectLst/>
                <a:latin typeface="Arial" panose="020B0604020202020204" pitchFamily="34" charset="0"/>
                <a:ea typeface="+mn-ea"/>
                <a:cs typeface="+mn-cs"/>
              </a:rPr>
              <a:t>Services in IEP or IPP could include supports to help with relationships such as counseling, sex education, independent living services, and connection to local social groups (meet ups).</a:t>
            </a:r>
          </a:p>
          <a:p>
            <a:pPr lvl="0"/>
            <a:endParaRPr lang="en-US" sz="1200" kern="1200" dirty="0">
              <a:solidFill>
                <a:schemeClr val="tx1"/>
              </a:solidFill>
              <a:effectLst/>
              <a:latin typeface="Arial" panose="020B0604020202020204" pitchFamily="34" charset="0"/>
              <a:ea typeface="+mn-ea"/>
              <a:cs typeface="+mn-cs"/>
            </a:endParaRPr>
          </a:p>
          <a:p>
            <a:pPr lvl="0"/>
            <a:r>
              <a:rPr lang="en-US" sz="1200" kern="1200" dirty="0">
                <a:solidFill>
                  <a:schemeClr val="tx1"/>
                </a:solidFill>
                <a:effectLst/>
                <a:latin typeface="Arial" panose="020B0604020202020204" pitchFamily="34" charset="0"/>
                <a:ea typeface="+mn-ea"/>
                <a:cs typeface="+mn-cs"/>
              </a:rPr>
              <a:t>Speak with your C of Support to help access generic and/or community resources such as community college as well as RC </a:t>
            </a:r>
            <a:r>
              <a:rPr lang="en-US" sz="1200" kern="1200" dirty="0" err="1">
                <a:solidFill>
                  <a:schemeClr val="tx1"/>
                </a:solidFill>
                <a:effectLst/>
                <a:latin typeface="Arial" panose="020B0604020202020204" pitchFamily="34" charset="0"/>
                <a:ea typeface="+mn-ea"/>
                <a:cs typeface="+mn-cs"/>
              </a:rPr>
              <a:t>vendored</a:t>
            </a:r>
            <a:r>
              <a:rPr lang="en-US" sz="1200" kern="1200" dirty="0">
                <a:solidFill>
                  <a:schemeClr val="tx1"/>
                </a:solidFill>
                <a:effectLst/>
                <a:latin typeface="Arial" panose="020B0604020202020204" pitchFamily="34" charset="0"/>
                <a:ea typeface="+mn-ea"/>
                <a:cs typeface="+mn-cs"/>
              </a:rPr>
              <a:t> providers that promote education in the areas of social skills, safety awareness and how to have healthy relationships with others</a:t>
            </a:r>
            <a:endParaRPr lang="en-US" dirty="0">
              <a:solidFill>
                <a:prstClr val="black"/>
              </a:solidFill>
              <a:cs typeface="Arial" panose="020B0604020202020204" pitchFamily="34" charset="0"/>
            </a:endParaRPr>
          </a:p>
          <a:p>
            <a:endParaRPr lang="en-US" sz="1200" b="1" kern="1200" dirty="0">
              <a:solidFill>
                <a:schemeClr val="tx1"/>
              </a:solidFill>
              <a:effectLst/>
              <a:latin typeface="Arial" panose="020B0604020202020204" pitchFamily="34" charset="0"/>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5BFAE7C-B59C-481A-B6FC-7C8CEE9138A6}"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6304518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a:solidFill>
                  <a:schemeClr val="tx1"/>
                </a:solidFill>
                <a:effectLst/>
                <a:ea typeface="+mn-ea"/>
                <a:cs typeface="+mn-cs"/>
              </a:rPr>
              <a:t>In court proceedings, if there is no designated family member, a guardian ad litem can be appointed by the court to help you talk with your lawyer and if you cannot attend court or have trouble understanding proceedings, may attend on your behalf.</a:t>
            </a:r>
          </a:p>
          <a:p>
            <a:endParaRPr lang="en-US" sz="1200" kern="1200" dirty="0">
              <a:solidFill>
                <a:schemeClr val="tx1"/>
              </a:solidFill>
              <a:effectLst/>
              <a:ea typeface="+mn-ea"/>
              <a:cs typeface="+mn-cs"/>
            </a:endParaRPr>
          </a:p>
          <a:p>
            <a:r>
              <a:rPr lang="en-US" sz="1200" kern="1200" dirty="0">
                <a:solidFill>
                  <a:schemeClr val="tx1"/>
                </a:solidFill>
                <a:effectLst/>
                <a:ea typeface="+mn-ea"/>
                <a:cs typeface="+mn-cs"/>
              </a:rPr>
              <a:t>Self advocacy training – another goal to write into the IPP or IEP document (with accompanying services), connecting with self-advocacy organizations such as People First ***nothing about us without us*** is their mantra. And as we reviewed in the very beginning of this module, role playing and discussion as tools to help improve awareness of choices, consequences – risk and benefits to certain decisions.</a:t>
            </a:r>
          </a:p>
          <a:p>
            <a:endParaRPr lang="en-US" sz="1200" kern="1200" dirty="0">
              <a:solidFill>
                <a:schemeClr val="tx1"/>
              </a:solidFill>
              <a:effectLst/>
              <a:ea typeface="+mn-ea"/>
              <a:cs typeface="+mn-cs"/>
            </a:endParaRPr>
          </a:p>
          <a:p>
            <a:r>
              <a:rPr lang="en-US" sz="1200" kern="1200" dirty="0">
                <a:solidFill>
                  <a:schemeClr val="tx1"/>
                </a:solidFill>
                <a:effectLst/>
                <a:ea typeface="+mn-ea"/>
                <a:cs typeface="+mn-cs"/>
              </a:rPr>
              <a:t>There are also independent facilitators who can support someone with a disability and assist with decision-making. These facilitators are generally paid from a trust, Able account or estate.</a:t>
            </a:r>
          </a:p>
          <a:p>
            <a:endParaRPr lang="en-US" sz="1200" kern="1200" dirty="0">
              <a:solidFill>
                <a:schemeClr val="tx1"/>
              </a:solidFill>
              <a:effectLst/>
              <a:ea typeface="+mn-ea"/>
              <a:cs typeface="+mn-cs"/>
            </a:endParaRPr>
          </a:p>
          <a:p>
            <a:endParaRPr lang="en-US" sz="1200" kern="1200" dirty="0">
              <a:solidFill>
                <a:schemeClr val="tx1"/>
              </a:solidFill>
              <a:effectLs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5BFAE7C-B59C-481A-B6FC-7C8CEE9138A6}"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59569869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a:solidFill>
                  <a:schemeClr val="tx1"/>
                </a:solidFill>
                <a:effectLst/>
                <a:ea typeface="+mn-ea"/>
                <a:cs typeface="+mn-cs"/>
              </a:rPr>
              <a:t>Hi, everyone. My name is Christine Tolbert with the State Council on Developmental Disabilities, Orange County. For those of you who are unfamiliar with us, the State Council on Developmental Disabilities is an independent state agency established by federal and state law to ensure that people with developmental disabilities and their families receive the services and supports they need. Our services are provided at no cost, and we actively work with families and persons with developmental disabilities, as well as our local communities to achieve a consumer and family based system of individualized quality services and supports.</a:t>
            </a:r>
          </a:p>
          <a:p>
            <a:endParaRPr lang="en-US" sz="1200" kern="1200" dirty="0">
              <a:solidFill>
                <a:schemeClr val="tx1"/>
              </a:solidFill>
              <a:effectLst/>
              <a:ea typeface="+mn-ea"/>
              <a:cs typeface="+mn-cs"/>
            </a:endParaRPr>
          </a:p>
          <a:p>
            <a:r>
              <a:rPr lang="en-US" sz="1200" kern="1200" dirty="0">
                <a:solidFill>
                  <a:schemeClr val="tx1"/>
                </a:solidFill>
                <a:effectLst/>
                <a:ea typeface="+mn-ea"/>
                <a:cs typeface="+mn-cs"/>
              </a:rPr>
              <a:t>We hope that this self paced webinar supports you as you strive to learn the basics of Alternatives to Conservatorship and Conservatorship.</a:t>
            </a:r>
          </a:p>
          <a:p>
            <a:endParaRPr lang="en-US" sz="1200" kern="1200" dirty="0">
              <a:solidFill>
                <a:schemeClr val="tx1"/>
              </a:solidFill>
              <a:effectLst/>
              <a:ea typeface="+mn-ea"/>
              <a:cs typeface="+mn-cs"/>
            </a:endParaRPr>
          </a:p>
        </p:txBody>
      </p:sp>
      <p:sp>
        <p:nvSpPr>
          <p:cNvPr id="4" name="Slide Number Placeholder 3"/>
          <p:cNvSpPr>
            <a:spLocks noGrp="1"/>
          </p:cNvSpPr>
          <p:nvPr>
            <p:ph type="sldNum" sz="quarter" idx="5"/>
          </p:nvPr>
        </p:nvSpPr>
        <p:spPr/>
        <p:txBody>
          <a:bodyPr/>
          <a:lstStyle/>
          <a:p>
            <a:fld id="{55BFAE7C-B59C-481A-B6FC-7C8CEE9138A6}" type="slidenum">
              <a:rPr lang="en-US" smtClean="0"/>
              <a:pPr/>
              <a:t>25</a:t>
            </a:fld>
            <a:endParaRPr lang="en-US" dirty="0"/>
          </a:p>
        </p:txBody>
      </p:sp>
    </p:spTree>
    <p:extLst>
      <p:ext uri="{BB962C8B-B14F-4D97-AF65-F5344CB8AC3E}">
        <p14:creationId xmlns:p14="http://schemas.microsoft.com/office/powerpoint/2010/main" val="211365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ea typeface="+mn-ea"/>
                <a:cs typeface="+mn-cs"/>
              </a:rPr>
              <a:t>The Conservatorship and Alternatives Webinar is a 5 part training as you can see on your slide, and today, we will be covering part one, an overview of rights and responsibilities or persons with disabilities.</a:t>
            </a:r>
          </a:p>
          <a:p>
            <a:endParaRPr lang="en-US" sz="1200" kern="1200" dirty="0">
              <a:solidFill>
                <a:schemeClr val="tx1"/>
              </a:solidFill>
              <a:effectLst/>
              <a:ea typeface="+mn-ea"/>
              <a:cs typeface="+mn-cs"/>
            </a:endParaRPr>
          </a:p>
          <a:p>
            <a:r>
              <a:rPr lang="en-US" sz="1200" kern="1200" dirty="0">
                <a:solidFill>
                  <a:schemeClr val="tx1"/>
                </a:solidFill>
                <a:effectLst/>
                <a:ea typeface="+mn-ea"/>
                <a:cs typeface="+mn-cs"/>
              </a:rPr>
              <a:t>At the end of the first module, there will be reflection opportunity in the form of one question in a google survey (this link is in your registration email for this module), once you complete the reflection question, we will send you the link to move on to Part two, and so on. until you complete all five parts of the Conservatorship &amp; Alternatives training series.</a:t>
            </a:r>
          </a:p>
          <a:p>
            <a:endParaRPr lang="en-US" sz="1200" kern="1200" dirty="0">
              <a:solidFill>
                <a:schemeClr val="tx1"/>
              </a:solidFill>
              <a:effectLst/>
              <a:ea typeface="+mn-ea"/>
              <a:cs typeface="+mn-cs"/>
            </a:endParaRPr>
          </a:p>
          <a:p>
            <a:r>
              <a:rPr lang="en-US" sz="1200" kern="1200" dirty="0">
                <a:solidFill>
                  <a:schemeClr val="tx1"/>
                </a:solidFill>
                <a:effectLst/>
                <a:ea typeface="+mn-ea"/>
                <a:cs typeface="+mn-cs"/>
              </a:rPr>
              <a:t>Instructions will be provided at the appropriate time during the training, and you will have access to this PowerPoint slideshow and any accompanying resources in the Google Drive designated for this training. If you need support in accessing Google Drive, please respond to the registration email and we would be happy to help you.</a:t>
            </a:r>
          </a:p>
          <a:p>
            <a:endParaRPr lang="en-US" sz="1200" kern="1200" dirty="0">
              <a:solidFill>
                <a:schemeClr val="tx1"/>
              </a:solidFill>
              <a:effectLst/>
              <a:ea typeface="+mn-ea"/>
              <a:cs typeface="+mn-cs"/>
            </a:endParaRPr>
          </a:p>
          <a:p>
            <a:r>
              <a:rPr lang="en-US" sz="1200" kern="1200" dirty="0">
                <a:solidFill>
                  <a:schemeClr val="tx1"/>
                </a:solidFill>
                <a:effectLst/>
                <a:ea typeface="+mn-ea"/>
                <a:cs typeface="+mn-cs"/>
              </a:rPr>
              <a:t>As a reminder, given that this is a general overview of these topics, I want to strongly recommend that folks review the videos and resources we reference throughout this series to be sure to get the big picture of the alternatives to conservatorship and conservatorship itself.</a:t>
            </a:r>
          </a:p>
          <a:p>
            <a:endParaRPr lang="en-US" sz="1200" kern="1200" dirty="0">
              <a:solidFill>
                <a:schemeClr val="tx1"/>
              </a:solidFill>
              <a:effectLst/>
              <a:ea typeface="+mn-ea"/>
              <a:cs typeface="+mn-cs"/>
            </a:endParaRP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5BFAE7C-B59C-481A-B6FC-7C8CEE9138A6}"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3617376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will be covering module 1, rights and responsibilities of persons with disabilities today. Thanks again for joining us via this self-paced webinar.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5BFAE7C-B59C-481A-B6FC-7C8CEE9138A6}"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573123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Arial" panose="020B0604020202020204" pitchFamily="34" charset="0"/>
                <a:ea typeface="+mn-ea"/>
                <a:cs typeface="+mn-cs"/>
              </a:rPr>
              <a:t>CA WIC Section 4502 lists the rights of those with developmental disabilities – </a:t>
            </a:r>
          </a:p>
          <a:p>
            <a:endParaRPr lang="en-US" sz="1200" kern="1200" dirty="0">
              <a:solidFill>
                <a:schemeClr val="tx1"/>
              </a:solidFill>
              <a:effectLst/>
              <a:latin typeface="Arial" panose="020B0604020202020204" pitchFamily="34" charset="0"/>
              <a:ea typeface="+mn-ea"/>
              <a:cs typeface="+mn-cs"/>
            </a:endParaRPr>
          </a:p>
          <a:p>
            <a:r>
              <a:rPr lang="en-US" sz="1200" kern="1200" dirty="0">
                <a:solidFill>
                  <a:schemeClr val="tx1"/>
                </a:solidFill>
                <a:effectLst/>
                <a:latin typeface="Arial" panose="020B0604020202020204" pitchFamily="34" charset="0"/>
                <a:ea typeface="+mn-ea"/>
                <a:cs typeface="+mn-cs"/>
              </a:rPr>
              <a:t>Otherwise known as the Lanterman Developmental Disabilities Services Act or Lanterman Act which is codified in the California Welfare and Institutions Code It states that those with developmental disabilities and their families have a right to get the services and supports they need to live like people who don’t have disabilities; there is an entitlement in the Lanterman Act that is unique to the state of CA. </a:t>
            </a:r>
          </a:p>
          <a:p>
            <a:endParaRPr lang="en-US" sz="1200" kern="1200" dirty="0">
              <a:solidFill>
                <a:schemeClr val="tx1"/>
              </a:solidFill>
              <a:effectLst/>
              <a:latin typeface="Arial" panose="020B06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“Persons with developmental disabilities have the same legal rights and responsibilities guaranteed all other individuals by the United States Constitution and laws and the Constitution and laws of the State of California.”</a:t>
            </a:r>
          </a:p>
          <a:p>
            <a:endParaRPr lang="en-US" sz="1200" kern="1200" dirty="0">
              <a:solidFill>
                <a:schemeClr val="tx1"/>
              </a:solidFill>
              <a:effectLst/>
              <a:latin typeface="Arial" panose="020B0604020202020204" pitchFamily="34" charset="0"/>
              <a:ea typeface="+mn-ea"/>
              <a:cs typeface="+mn-cs"/>
            </a:endParaRPr>
          </a:p>
          <a:p>
            <a:r>
              <a:rPr lang="en-US" sz="1200" kern="1200" dirty="0">
                <a:solidFill>
                  <a:schemeClr val="tx1"/>
                </a:solidFill>
                <a:effectLst/>
                <a:latin typeface="Arial" panose="020B0604020202020204" pitchFamily="34" charset="0"/>
                <a:ea typeface="+mn-ea"/>
                <a:cs typeface="+mn-cs"/>
              </a:rPr>
              <a:t>In the following slides, I will list the 10 rights as taken directly from the Lanterman Act.</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5BFAE7C-B59C-481A-B6FC-7C8CEE9138A6}"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495569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Rights - (a) A right to treatment and habilitation services and supports in the </a:t>
            </a:r>
            <a:r>
              <a:rPr lang="en-US" sz="1200" b="1" dirty="0"/>
              <a:t>least restrictive environment</a:t>
            </a:r>
            <a:r>
              <a:rPr lang="en-US" sz="1200" dirty="0"/>
              <a:t>.  Treatment and habilitation services and supports should foster the developmental potential of the person and be directed toward the achievement of the </a:t>
            </a:r>
            <a:r>
              <a:rPr lang="en-US" sz="1200" b="1" dirty="0"/>
              <a:t>most independent, productive, and normal lives possible</a:t>
            </a:r>
            <a:r>
              <a:rPr lang="en-US" sz="1200" dirty="0"/>
              <a:t>. Such services shall protect the personal liberty of the individual and shall be provided with the least restrictive conditions necessary to achieve the purposes of the treatment, services, or supports.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Arial" panose="020B06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Arial" panose="020B0604020202020204" pitchFamily="34" charset="0"/>
                <a:ea typeface="+mn-ea"/>
                <a:cs typeface="+mn-cs"/>
              </a:rPr>
              <a:t>there are federal and state laws and requirements surrounding this right to services in the least restrictive environment. This right is referring to living, day services and overall treatment options for someone with a disability. The goal of all services and supports should be to help someone become the most independent (including decision-making strategies and alternatives to conservatorship and conservatorship), productive and normal life possible. All services should be designed to protect the personal liberty or freedom of someone with a disability and with the least restrictive options necessary/available. I wanted to set the tone with rights because the very nature of conservatorship removes personal liberties. It is important to explore all alternatives to conservatorship, and it is also required by law that all alternatives are considered prior to granting conservatorship. More to come on this.</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5BFAE7C-B59C-481A-B6FC-7C8CEE9138A6}"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8105036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fontAlgn="base">
              <a:spcAft>
                <a:spcPts val="600"/>
              </a:spcAft>
            </a:pPr>
            <a:r>
              <a:rPr lang="en-US" sz="1200" dirty="0"/>
              <a:t>Rights - (b) A right to </a:t>
            </a:r>
            <a:r>
              <a:rPr lang="en-US" sz="1200" b="1" dirty="0"/>
              <a:t>dignity, privacy, and humane care</a:t>
            </a:r>
            <a:r>
              <a:rPr lang="en-US" sz="1200" dirty="0"/>
              <a:t>.  To the maximum extent possible, treatment, services, and supports shall be provided in natural community settings.</a:t>
            </a:r>
            <a:r>
              <a:rPr lang="en-US" sz="1200" kern="1200" dirty="0">
                <a:solidFill>
                  <a:schemeClr val="tx1"/>
                </a:solidFill>
                <a:effectLst/>
                <a:latin typeface="Arial" panose="020B0604020202020204" pitchFamily="34" charset="0"/>
                <a:ea typeface="+mn-ea"/>
                <a:cs typeface="+mn-cs"/>
              </a:rPr>
              <a:t> *natural community settings* refers to education, employment, day programs, housing/living arrangements, and treatment – for those of all ages and stages of life. </a:t>
            </a:r>
          </a:p>
          <a:p>
            <a:pPr fontAlgn="base">
              <a:spcAft>
                <a:spcPts val="600"/>
              </a:spcAft>
            </a:pPr>
            <a:endParaRPr lang="en-US" sz="1200" dirty="0"/>
          </a:p>
          <a:p>
            <a:pPr fontAlgn="base">
              <a:spcAft>
                <a:spcPts val="600"/>
              </a:spcAft>
            </a:pPr>
            <a:r>
              <a:rPr lang="en-US" sz="1200" dirty="0"/>
              <a:t>(c) A right to participate in an appropriate program of publicly supported </a:t>
            </a:r>
            <a:r>
              <a:rPr lang="en-US" sz="1200" b="1" dirty="0"/>
              <a:t>education</a:t>
            </a:r>
            <a:r>
              <a:rPr lang="en-US" sz="1200" dirty="0"/>
              <a:t>, regardless of degree of disability. </a:t>
            </a:r>
            <a:r>
              <a:rPr lang="en-US" sz="1200" kern="1200" dirty="0">
                <a:solidFill>
                  <a:schemeClr val="tx1"/>
                </a:solidFill>
                <a:effectLst/>
                <a:latin typeface="Arial" panose="020B0604020202020204" pitchFamily="34" charset="0"/>
                <a:ea typeface="+mn-ea"/>
                <a:cs typeface="+mn-cs"/>
              </a:rPr>
              <a:t>If under the age of 22, those with DD have a right to participate in public education via FAPE laws. </a:t>
            </a:r>
          </a:p>
          <a:p>
            <a:pPr fontAlgn="base">
              <a:spcAft>
                <a:spcPts val="600"/>
              </a:spcAft>
            </a:pPr>
            <a:endParaRPr lang="en-US" sz="1200" dirty="0"/>
          </a:p>
          <a:p>
            <a:pPr fontAlgn="base">
              <a:spcAft>
                <a:spcPts val="600"/>
              </a:spcAft>
            </a:pPr>
            <a:r>
              <a:rPr lang="en-US" sz="1200" dirty="0"/>
              <a:t>(d) A right to </a:t>
            </a:r>
            <a:r>
              <a:rPr lang="en-US" sz="1200" b="1" dirty="0"/>
              <a:t>prompt medical care </a:t>
            </a:r>
            <a:r>
              <a:rPr lang="en-US" sz="1200" dirty="0"/>
              <a:t>and treatment. </a:t>
            </a:r>
            <a:r>
              <a:rPr lang="en-US" sz="1200" kern="1200" dirty="0">
                <a:solidFill>
                  <a:schemeClr val="tx1"/>
                </a:solidFill>
                <a:effectLst/>
                <a:latin typeface="Arial" panose="020B0604020202020204" pitchFamily="34" charset="0"/>
                <a:ea typeface="+mn-ea"/>
                <a:cs typeface="+mn-cs"/>
              </a:rPr>
              <a:t>Prompt medical care and treatment – there should not be delays in accessing care due to disability – while prompt can seem relative when accessing a specialist, care for someone with a DD, including medication regimen adjustments, should be considered priority as should accessing any emergency treatment. </a:t>
            </a:r>
          </a:p>
          <a:p>
            <a:pPr fontAlgn="base">
              <a:spcAft>
                <a:spcPts val="600"/>
              </a:spcAft>
            </a:pPr>
            <a:endParaRPr lang="en-US" sz="1200" dirty="0"/>
          </a:p>
          <a:p>
            <a:pPr fontAlgn="base">
              <a:spcAft>
                <a:spcPts val="600"/>
              </a:spcAft>
            </a:pPr>
            <a:r>
              <a:rPr lang="en-US" sz="1100" dirty="0"/>
              <a:t>(e) A right to </a:t>
            </a:r>
            <a:r>
              <a:rPr lang="en-US" sz="1100" b="1" dirty="0"/>
              <a:t>religious freedom and practice</a:t>
            </a:r>
            <a:r>
              <a:rPr lang="en-US" sz="1100" dirty="0"/>
              <a:t>.</a:t>
            </a:r>
            <a:r>
              <a:rPr lang="en-US" sz="1100" kern="1200" dirty="0">
                <a:solidFill>
                  <a:schemeClr val="tx1"/>
                </a:solidFill>
                <a:effectLst/>
                <a:latin typeface="Arial" panose="020B0604020202020204" pitchFamily="34" charset="0"/>
                <a:ea typeface="+mn-ea"/>
                <a:cs typeface="+mn-cs"/>
              </a:rPr>
              <a:t> Those with DD have a right to freedom of religion and practice. As a reminder, with any of these rights I am covering today, refusing treatment or participation is just as much a right as receiving it. </a:t>
            </a:r>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Arial" panose="020B06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Arial" panose="020B0604020202020204" pitchFamily="34" charset="0"/>
                <a:ea typeface="+mn-ea"/>
                <a:cs typeface="+mn-cs"/>
              </a:rPr>
              <a:t>We will be covering ways to ensure someone with a DD has access to all the aspects of a service or treatment so as to make a fully-informed decisions in their lives.</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5BFAE7C-B59C-481A-B6FC-7C8CEE9138A6}"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2996459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fontAlgn="base">
              <a:spcAft>
                <a:spcPts val="600"/>
              </a:spcAft>
            </a:pPr>
            <a:r>
              <a:rPr lang="en-US" sz="1200" kern="1200" dirty="0">
                <a:solidFill>
                  <a:schemeClr val="tx1"/>
                </a:solidFill>
                <a:effectLst/>
                <a:latin typeface="Arial" panose="020B0604020202020204" pitchFamily="34" charset="0"/>
                <a:ea typeface="+mn-ea"/>
                <a:cs typeface="+mn-cs"/>
              </a:rPr>
              <a:t>Rights - </a:t>
            </a:r>
            <a:r>
              <a:rPr lang="en-US" sz="1200" dirty="0"/>
              <a:t>(f) A right to </a:t>
            </a:r>
            <a:r>
              <a:rPr lang="en-US" sz="1200" b="1" dirty="0"/>
              <a:t>social interaction</a:t>
            </a:r>
            <a:r>
              <a:rPr lang="en-US" sz="1200" dirty="0"/>
              <a:t> and participation in </a:t>
            </a:r>
            <a:r>
              <a:rPr lang="en-US" sz="1200" b="1" dirty="0"/>
              <a:t>community activities</a:t>
            </a:r>
            <a:r>
              <a:rPr lang="en-US" sz="1200" dirty="0"/>
              <a:t>.</a:t>
            </a:r>
            <a:r>
              <a:rPr lang="en-US" sz="1200" kern="1200" dirty="0">
                <a:solidFill>
                  <a:schemeClr val="tx1"/>
                </a:solidFill>
                <a:effectLst/>
                <a:latin typeface="Arial" panose="020B0604020202020204" pitchFamily="34" charset="0"/>
                <a:ea typeface="+mn-ea"/>
                <a:cs typeface="+mn-cs"/>
              </a:rPr>
              <a:t> in line with HCBS rules (home and community based services) which is a waiver from Federal Centers for Medicare and Medicaid Services (CMS). Refers to long-term services &amp; supports provided in home and community-based settings, as recognized under the federal Medicaid (Medi-Cal) Program. These services can be a combination of standard medical services and non-medical services. Standard services can include, but are not limited to, case management (i.e. supports and service coordination), homemaker, home health aide, personal care, adult day health services, habilitation (both day and residential), and respite care. </a:t>
            </a:r>
          </a:p>
          <a:p>
            <a:pPr fontAlgn="base">
              <a:spcAft>
                <a:spcPts val="600"/>
              </a:spcAft>
            </a:pPr>
            <a:endParaRPr lang="en-US" sz="1200" dirty="0"/>
          </a:p>
          <a:p>
            <a:pPr marL="0" marR="0" lvl="0" indent="0" algn="l" defTabSz="914400" rtl="0" eaLnBrk="1" fontAlgn="base" latinLnBrk="0" hangingPunct="1">
              <a:lnSpc>
                <a:spcPct val="100000"/>
              </a:lnSpc>
              <a:spcBef>
                <a:spcPts val="0"/>
              </a:spcBef>
              <a:spcAft>
                <a:spcPts val="600"/>
              </a:spcAft>
              <a:buClrTx/>
              <a:buSzTx/>
              <a:buFontTx/>
              <a:buNone/>
              <a:tabLst/>
              <a:defRPr/>
            </a:pPr>
            <a:r>
              <a:rPr lang="en-US" sz="1200" dirty="0"/>
              <a:t>(g) A right to </a:t>
            </a:r>
            <a:r>
              <a:rPr lang="en-US" sz="1200" b="1" dirty="0"/>
              <a:t>physical exercise </a:t>
            </a:r>
            <a:r>
              <a:rPr lang="en-US" sz="1200" dirty="0"/>
              <a:t>and recreational opportunities.</a:t>
            </a:r>
            <a:r>
              <a:rPr lang="en-US" sz="1200" kern="1200" dirty="0">
                <a:solidFill>
                  <a:schemeClr val="tx1"/>
                </a:solidFill>
                <a:effectLst/>
                <a:latin typeface="Arial" panose="020B0604020202020204" pitchFamily="34" charset="0"/>
                <a:ea typeface="+mn-ea"/>
                <a:cs typeface="+mn-cs"/>
              </a:rPr>
              <a:t> Also a right to physical exercise and recreational opportunities (if I may plug that as of 7.1.21, Lanterman Act 4648.5, camping services, social recreation activities, educational services ages 3-17 and other non-medical therapies such as specialized art, dance, and music programs have been restored and can be funded through RC).</a:t>
            </a:r>
          </a:p>
          <a:p>
            <a:pPr fontAlgn="base">
              <a:spcAft>
                <a:spcPts val="600"/>
              </a:spcAft>
            </a:pPr>
            <a:endParaRPr lang="en-US" sz="1200" dirty="0"/>
          </a:p>
          <a:p>
            <a:pPr fontAlgn="base">
              <a:spcAft>
                <a:spcPts val="600"/>
              </a:spcAft>
            </a:pPr>
            <a:r>
              <a:rPr lang="en-US" sz="1200" dirty="0"/>
              <a:t>(h) A right to be </a:t>
            </a:r>
            <a:r>
              <a:rPr lang="en-US" sz="1200" b="1" dirty="0"/>
              <a:t>free from harm</a:t>
            </a:r>
            <a:r>
              <a:rPr lang="en-US" sz="1200" dirty="0"/>
              <a:t>, including unnecessary physical restraint, or isolation, excessive medication, abuse, or neglect.</a:t>
            </a:r>
          </a:p>
          <a:p>
            <a:pPr fontAlgn="base">
              <a:spcAft>
                <a:spcPts val="600"/>
              </a:spcAft>
            </a:pPr>
            <a:r>
              <a:rPr lang="en-US" sz="1200" dirty="0"/>
              <a:t>(</a:t>
            </a:r>
            <a:r>
              <a:rPr lang="en-US" sz="1200" dirty="0" err="1"/>
              <a:t>i</a:t>
            </a:r>
            <a:r>
              <a:rPr lang="en-US" sz="1200" dirty="0"/>
              <a:t>) A right to be </a:t>
            </a:r>
            <a:r>
              <a:rPr lang="en-US" sz="1200" b="1" dirty="0"/>
              <a:t>free from hazardous procedures</a:t>
            </a:r>
            <a:r>
              <a:rPr lang="en-US" sz="1200" dirty="0"/>
              <a:t>.</a:t>
            </a:r>
            <a:r>
              <a:rPr lang="en-US" sz="1200" kern="1200" dirty="0">
                <a:solidFill>
                  <a:schemeClr val="tx1"/>
                </a:solidFill>
                <a:effectLst/>
                <a:latin typeface="Arial" panose="020B0604020202020204" pitchFamily="34" charset="0"/>
                <a:ea typeface="+mn-ea"/>
                <a:cs typeface="+mn-cs"/>
              </a:rPr>
              <a:t> </a:t>
            </a:r>
          </a:p>
          <a:p>
            <a:r>
              <a:rPr lang="en-US" sz="1200" kern="1200" dirty="0">
                <a:solidFill>
                  <a:schemeClr val="tx1"/>
                </a:solidFill>
                <a:effectLst/>
                <a:latin typeface="Arial" panose="020B0604020202020204" pitchFamily="34" charset="0"/>
                <a:ea typeface="+mn-ea"/>
                <a:cs typeface="+mn-cs"/>
              </a:rPr>
              <a:t>Those with DD have a right to be free from abuse, which as you can see includes excessive medication (sedation), abuse or neglect AND freedom from hazardous procedures – meaning, treatment should be kept to best practices and with </a:t>
            </a:r>
            <a:r>
              <a:rPr lang="en-US" sz="1200" kern="1200" dirty="0" err="1">
                <a:solidFill>
                  <a:schemeClr val="tx1"/>
                </a:solidFill>
                <a:effectLst/>
                <a:latin typeface="Arial" panose="020B0604020202020204" pitchFamily="34" charset="0"/>
                <a:ea typeface="+mn-ea"/>
                <a:cs typeface="+mn-cs"/>
              </a:rPr>
              <a:t>fulland</a:t>
            </a:r>
            <a:r>
              <a:rPr lang="en-US" sz="1200" kern="1200" dirty="0">
                <a:solidFill>
                  <a:schemeClr val="tx1"/>
                </a:solidFill>
                <a:effectLst/>
                <a:latin typeface="Arial" panose="020B0604020202020204" pitchFamily="34" charset="0"/>
                <a:ea typeface="+mn-ea"/>
                <a:cs typeface="+mn-cs"/>
              </a:rPr>
              <a:t> true informed consent.</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5BFAE7C-B59C-481A-B6FC-7C8CEE9138A6}"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8337345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Rights - (j) A right to </a:t>
            </a:r>
            <a:r>
              <a:rPr lang="en-US" sz="1200" b="1" dirty="0"/>
              <a:t>make choices </a:t>
            </a:r>
            <a:r>
              <a:rPr lang="en-US" sz="1200" dirty="0"/>
              <a:t>in their own lives, including, but not limited to, where and with whom they live, their relationships with people in their community, the way they spend their time, including education, employment, and leisure, the pursuit of their personal future, and program planning and implementation.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Arial" panose="020B06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Arial" panose="020B0604020202020204" pitchFamily="34" charset="0"/>
                <a:ea typeface="+mn-ea"/>
                <a:cs typeface="+mn-cs"/>
              </a:rPr>
              <a:t>the key here is that choice making is expected to be person-centered – based on the person with a disabilities wants, needs and preferences – both now in the present and in future planning. Beginning this webinar with a review of rights will help us to frame future topics in this series under this “umbrella” as we consider alternatives and conservatorship in decision-making for those with DD. Remember, this goal is to always keep the person’s choices, wants, needs and preferences at the forefront.</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5BFAE7C-B59C-481A-B6FC-7C8CEE9138A6}"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306977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EDBA7-9C9E-47AE-9107-2B63A624EF15}"/>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1D8F9CAD-6D85-49DB-909B-BD5EFDCF48A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F2A83FA2-36E8-493D-846B-67C4D67D4435}"/>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88CCD01D-B3EF-43A6-A902-428A9B74B0B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CE3F5E5-BEE1-4128-AFB7-61F86FE76401}"/>
              </a:ext>
            </a:extLst>
          </p:cNvPr>
          <p:cNvSpPr>
            <a:spLocks noGrp="1"/>
          </p:cNvSpPr>
          <p:nvPr>
            <p:ph type="sldNum" sz="quarter" idx="12"/>
          </p:nvPr>
        </p:nvSpPr>
        <p:spPr/>
        <p:txBody>
          <a:bodyPr/>
          <a:lstStyle/>
          <a:p>
            <a:fld id="{340325C3-C4EB-4DBB-AED6-29691CD6B3C4}" type="slidenum">
              <a:rPr lang="en-US" smtClean="0"/>
              <a:pPr/>
              <a:t>‹#›</a:t>
            </a:fld>
            <a:endParaRPr lang="en-US" dirty="0"/>
          </a:p>
        </p:txBody>
      </p:sp>
    </p:spTree>
    <p:extLst>
      <p:ext uri="{BB962C8B-B14F-4D97-AF65-F5344CB8AC3E}">
        <p14:creationId xmlns:p14="http://schemas.microsoft.com/office/powerpoint/2010/main" val="2163231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DD9AA-37CE-4B5A-8CD9-DBCDADE0E70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76EDB25-8B2C-4197-A177-E19F8B51E7E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5F4B60-4AD7-4934-9E3C-F8D8CAA1B593}"/>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2D23BA3C-D9ED-4240-B7C4-4F0A6C17181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8809F06-1BD5-499D-8CE8-2DC16CD694C5}"/>
              </a:ext>
            </a:extLst>
          </p:cNvPr>
          <p:cNvSpPr>
            <a:spLocks noGrp="1"/>
          </p:cNvSpPr>
          <p:nvPr>
            <p:ph type="sldNum" sz="quarter" idx="12"/>
          </p:nvPr>
        </p:nvSpPr>
        <p:spPr/>
        <p:txBody>
          <a:bodyPr/>
          <a:lstStyle/>
          <a:p>
            <a:fld id="{A7EC430F-A68E-4D6B-84C5-6FDE0F613B2F}" type="slidenum">
              <a:rPr lang="en-US" smtClean="0"/>
              <a:pPr/>
              <a:t>‹#›</a:t>
            </a:fld>
            <a:endParaRPr lang="en-US" dirty="0"/>
          </a:p>
        </p:txBody>
      </p:sp>
    </p:spTree>
    <p:extLst>
      <p:ext uri="{BB962C8B-B14F-4D97-AF65-F5344CB8AC3E}">
        <p14:creationId xmlns:p14="http://schemas.microsoft.com/office/powerpoint/2010/main" val="605750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61F83D-3402-4A27-8543-987A9D60DC23}"/>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68F3537-E8D9-4B8A-8851-248DDF506B59}"/>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03923A-C789-4D88-BF5A-52D111163B5F}"/>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D76C4C9B-4793-4744-AC96-9D36CB585E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035883F-D4E1-4F7F-84C1-2F4BD346D4EE}"/>
              </a:ext>
            </a:extLst>
          </p:cNvPr>
          <p:cNvSpPr>
            <a:spLocks noGrp="1"/>
          </p:cNvSpPr>
          <p:nvPr>
            <p:ph type="sldNum" sz="quarter" idx="12"/>
          </p:nvPr>
        </p:nvSpPr>
        <p:spPr/>
        <p:txBody>
          <a:bodyPr/>
          <a:lstStyle/>
          <a:p>
            <a:fld id="{BE292E9F-B91F-4476-B016-4ED738AB490A}" type="slidenum">
              <a:rPr lang="en-US" smtClean="0"/>
              <a:pPr/>
              <a:t>‹#›</a:t>
            </a:fld>
            <a:endParaRPr lang="en-US" dirty="0"/>
          </a:p>
        </p:txBody>
      </p:sp>
    </p:spTree>
    <p:extLst>
      <p:ext uri="{BB962C8B-B14F-4D97-AF65-F5344CB8AC3E}">
        <p14:creationId xmlns:p14="http://schemas.microsoft.com/office/powerpoint/2010/main" val="166308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6760B-B53C-4810-870B-C04802B4D3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EEB9CB-9C00-447C-90DE-99FCEA3537B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E76581-DD29-4B4B-9988-778420DC31E6}"/>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D40E482-80E4-4628-9134-733C5459408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D928226-D1BB-47C0-86FF-BE3710CEA633}"/>
              </a:ext>
            </a:extLst>
          </p:cNvPr>
          <p:cNvSpPr>
            <a:spLocks noGrp="1"/>
          </p:cNvSpPr>
          <p:nvPr>
            <p:ph type="sldNum" sz="quarter" idx="12"/>
          </p:nvPr>
        </p:nvSpPr>
        <p:spPr/>
        <p:txBody>
          <a:bodyPr/>
          <a:lstStyle/>
          <a:p>
            <a:fld id="{1835B70F-77FB-4292-8A62-A7FDE10AAB22}" type="slidenum">
              <a:rPr lang="en-US" smtClean="0"/>
              <a:pPr/>
              <a:t>‹#›</a:t>
            </a:fld>
            <a:endParaRPr lang="en-US" dirty="0"/>
          </a:p>
        </p:txBody>
      </p:sp>
    </p:spTree>
    <p:extLst>
      <p:ext uri="{BB962C8B-B14F-4D97-AF65-F5344CB8AC3E}">
        <p14:creationId xmlns:p14="http://schemas.microsoft.com/office/powerpoint/2010/main" val="482407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592FB-690F-48D1-A423-E317959EC1BB}"/>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E298FBE1-B05B-482B-88B5-341773DC0D3F}"/>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D49C551-EFCF-466D-8CC8-2463C66DC0FC}"/>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370FC2A-0ABB-4FF3-8855-54C8BA3BA0C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306D904-1731-4EFC-BEE7-987B709708D8}"/>
              </a:ext>
            </a:extLst>
          </p:cNvPr>
          <p:cNvSpPr>
            <a:spLocks noGrp="1"/>
          </p:cNvSpPr>
          <p:nvPr>
            <p:ph type="sldNum" sz="quarter" idx="12"/>
          </p:nvPr>
        </p:nvSpPr>
        <p:spPr/>
        <p:txBody>
          <a:bodyPr/>
          <a:lstStyle/>
          <a:p>
            <a:fld id="{B503628B-D5A0-44FF-A8BC-40D3648AD63F}" type="slidenum">
              <a:rPr lang="en-US" smtClean="0"/>
              <a:pPr/>
              <a:t>‹#›</a:t>
            </a:fld>
            <a:endParaRPr lang="en-US" dirty="0"/>
          </a:p>
        </p:txBody>
      </p:sp>
    </p:spTree>
    <p:extLst>
      <p:ext uri="{BB962C8B-B14F-4D97-AF65-F5344CB8AC3E}">
        <p14:creationId xmlns:p14="http://schemas.microsoft.com/office/powerpoint/2010/main" val="2409781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DAC3E-2413-4052-B88A-2075781E89D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EC8468-707F-4BE4-A6E2-8DFD0F56F45E}"/>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F7A555D-6CA5-4E10-818F-41EF686825FB}"/>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CEF4FA0-338D-4EBE-80E6-203B15B113CE}"/>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09D66135-0436-469E-AF07-AE05B819EBF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3DD61DA-0B1D-4361-B591-04A10D2E0844}"/>
              </a:ext>
            </a:extLst>
          </p:cNvPr>
          <p:cNvSpPr>
            <a:spLocks noGrp="1"/>
          </p:cNvSpPr>
          <p:nvPr>
            <p:ph type="sldNum" sz="quarter" idx="12"/>
          </p:nvPr>
        </p:nvSpPr>
        <p:spPr/>
        <p:txBody>
          <a:bodyPr/>
          <a:lstStyle/>
          <a:p>
            <a:fld id="{868DEB43-64E9-43FC-BD21-E7A19BD40D18}" type="slidenum">
              <a:rPr lang="en-US" smtClean="0"/>
              <a:pPr/>
              <a:t>‹#›</a:t>
            </a:fld>
            <a:endParaRPr lang="en-US" dirty="0"/>
          </a:p>
        </p:txBody>
      </p:sp>
    </p:spTree>
    <p:extLst>
      <p:ext uri="{BB962C8B-B14F-4D97-AF65-F5344CB8AC3E}">
        <p14:creationId xmlns:p14="http://schemas.microsoft.com/office/powerpoint/2010/main" val="1629000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EB835-197E-41C9-ADB7-885857D96EFF}"/>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8CD28B3-243E-4D69-9E02-92C19943566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423259F6-8301-4F35-AFE6-D0DE2B23F990}"/>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D3420A-845F-422A-849E-708D53F016B4}"/>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4A492FC0-BAE8-4C38-8C54-0AAC9F8A8740}"/>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E67BA4C-9CB1-461F-8537-66EB715E974F}"/>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63AC1D12-71CA-4529-A5D7-AB2FE6ABB3A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1C249BD6-90E5-40C0-81D4-1B02BDF6E983}"/>
              </a:ext>
            </a:extLst>
          </p:cNvPr>
          <p:cNvSpPr>
            <a:spLocks noGrp="1"/>
          </p:cNvSpPr>
          <p:nvPr>
            <p:ph type="sldNum" sz="quarter" idx="12"/>
          </p:nvPr>
        </p:nvSpPr>
        <p:spPr/>
        <p:txBody>
          <a:bodyPr/>
          <a:lstStyle/>
          <a:p>
            <a:fld id="{2D4AA781-97E7-449C-B08F-3FE6FF4731CB}" type="slidenum">
              <a:rPr lang="en-US" smtClean="0"/>
              <a:pPr/>
              <a:t>‹#›</a:t>
            </a:fld>
            <a:endParaRPr lang="en-US" dirty="0"/>
          </a:p>
        </p:txBody>
      </p:sp>
    </p:spTree>
    <p:extLst>
      <p:ext uri="{BB962C8B-B14F-4D97-AF65-F5344CB8AC3E}">
        <p14:creationId xmlns:p14="http://schemas.microsoft.com/office/powerpoint/2010/main" val="2451030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81D4F-8048-4738-BC67-F13ECFF5527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2E62E78-B7D3-425E-9217-75759E864F41}"/>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C902D900-DA9E-4FA0-A674-53E1EA27B78B}"/>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62AA610-76F6-4B98-AD70-0D43A9C4A4C3}"/>
              </a:ext>
            </a:extLst>
          </p:cNvPr>
          <p:cNvSpPr>
            <a:spLocks noGrp="1"/>
          </p:cNvSpPr>
          <p:nvPr>
            <p:ph type="sldNum" sz="quarter" idx="12"/>
          </p:nvPr>
        </p:nvSpPr>
        <p:spPr/>
        <p:txBody>
          <a:bodyPr/>
          <a:lstStyle/>
          <a:p>
            <a:fld id="{02B7AD27-C3C9-4FB7-94DE-0F14AEC66B0E}" type="slidenum">
              <a:rPr lang="en-US" smtClean="0"/>
              <a:pPr/>
              <a:t>‹#›</a:t>
            </a:fld>
            <a:endParaRPr lang="en-US" dirty="0"/>
          </a:p>
        </p:txBody>
      </p:sp>
    </p:spTree>
    <p:extLst>
      <p:ext uri="{BB962C8B-B14F-4D97-AF65-F5344CB8AC3E}">
        <p14:creationId xmlns:p14="http://schemas.microsoft.com/office/powerpoint/2010/main" val="3998871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A42CA6-613F-4741-991C-CCC130E0B8DE}"/>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230B6536-CB59-44FF-A079-F010FDA543E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EC2A513-D9A2-4BC8-8E79-B68D4CA675E6}"/>
              </a:ext>
            </a:extLst>
          </p:cNvPr>
          <p:cNvSpPr>
            <a:spLocks noGrp="1"/>
          </p:cNvSpPr>
          <p:nvPr>
            <p:ph type="sldNum" sz="quarter" idx="12"/>
          </p:nvPr>
        </p:nvSpPr>
        <p:spPr/>
        <p:txBody>
          <a:bodyPr/>
          <a:lstStyle/>
          <a:p>
            <a:fld id="{62028354-E522-4327-AEDE-A92D3488CCF1}" type="slidenum">
              <a:rPr lang="en-US" smtClean="0"/>
              <a:pPr/>
              <a:t>‹#›</a:t>
            </a:fld>
            <a:endParaRPr lang="en-US" dirty="0"/>
          </a:p>
        </p:txBody>
      </p:sp>
    </p:spTree>
    <p:extLst>
      <p:ext uri="{BB962C8B-B14F-4D97-AF65-F5344CB8AC3E}">
        <p14:creationId xmlns:p14="http://schemas.microsoft.com/office/powerpoint/2010/main" val="893724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86174-5324-4377-80F9-AF09B0FF26BD}"/>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40CBCFEE-4D89-4FB8-B3D9-A0B4819591E9}"/>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1892EB7-B345-41F0-BD5B-75489ECF200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2E341167-77B9-423A-9A4A-23EC3C6C58FE}"/>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9A34C740-A638-42AB-92C4-FC6E27E7864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7E25252-E2BC-4261-8667-A202DA9B1082}"/>
              </a:ext>
            </a:extLst>
          </p:cNvPr>
          <p:cNvSpPr>
            <a:spLocks noGrp="1"/>
          </p:cNvSpPr>
          <p:nvPr>
            <p:ph type="sldNum" sz="quarter" idx="12"/>
          </p:nvPr>
        </p:nvSpPr>
        <p:spPr/>
        <p:txBody>
          <a:bodyPr/>
          <a:lstStyle/>
          <a:p>
            <a:fld id="{1FB20A00-C0C2-4DBA-B708-9F567C9AA6A8}" type="slidenum">
              <a:rPr lang="en-US" smtClean="0"/>
              <a:pPr/>
              <a:t>‹#›</a:t>
            </a:fld>
            <a:endParaRPr lang="en-US" dirty="0"/>
          </a:p>
        </p:txBody>
      </p:sp>
    </p:spTree>
    <p:extLst>
      <p:ext uri="{BB962C8B-B14F-4D97-AF65-F5344CB8AC3E}">
        <p14:creationId xmlns:p14="http://schemas.microsoft.com/office/powerpoint/2010/main" val="2735065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F384A-1427-46D9-901E-D69607537E38}"/>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D2D461DC-36A4-4FF9-B90A-4CB5271DFE08}"/>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6E7E2427-B030-415F-AABB-1E8DBEEAEAF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52B37AC1-1ED7-482F-97F0-C6093AE76ECA}"/>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C81325F5-14A7-4C95-96D7-A03F0E3BF65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DE34D88-0C8B-4D93-94F5-0D3F62C7F557}"/>
              </a:ext>
            </a:extLst>
          </p:cNvPr>
          <p:cNvSpPr>
            <a:spLocks noGrp="1"/>
          </p:cNvSpPr>
          <p:nvPr>
            <p:ph type="sldNum" sz="quarter" idx="12"/>
          </p:nvPr>
        </p:nvSpPr>
        <p:spPr/>
        <p:txBody>
          <a:bodyPr/>
          <a:lstStyle/>
          <a:p>
            <a:fld id="{F18F7D29-EF4A-478C-AF22-56FAD1305C31}" type="slidenum">
              <a:rPr lang="en-US" smtClean="0"/>
              <a:pPr/>
              <a:t>‹#›</a:t>
            </a:fld>
            <a:endParaRPr lang="en-US" dirty="0"/>
          </a:p>
        </p:txBody>
      </p:sp>
    </p:spTree>
    <p:extLst>
      <p:ext uri="{BB962C8B-B14F-4D97-AF65-F5344CB8AC3E}">
        <p14:creationId xmlns:p14="http://schemas.microsoft.com/office/powerpoint/2010/main" val="863775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3CE464-6E09-48AD-A081-8FBBFA55EDEA}"/>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6880CE4-271A-45B8-AB3D-F498FC2395C6}"/>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010995-DE4A-4E16-BC8C-8EC389358D63}"/>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5" name="Footer Placeholder 4">
            <a:extLst>
              <a:ext uri="{FF2B5EF4-FFF2-40B4-BE49-F238E27FC236}">
                <a16:creationId xmlns:a16="http://schemas.microsoft.com/office/drawing/2014/main" id="{981B83FB-AA03-4ADF-B7FE-210218A1EC4E}"/>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51CC6B3B-7974-41CA-BCC7-BD818F5DEC34}"/>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8699F2B-ADBE-4D75-90AD-B8EAABB46332}" type="slidenum">
              <a:rPr lang="en-US" smtClean="0"/>
              <a:pPr/>
              <a:t>‹#›</a:t>
            </a:fld>
            <a:endParaRPr lang="en-US" dirty="0"/>
          </a:p>
        </p:txBody>
      </p:sp>
    </p:spTree>
    <p:extLst>
      <p:ext uri="{BB962C8B-B14F-4D97-AF65-F5344CB8AC3E}">
        <p14:creationId xmlns:p14="http://schemas.microsoft.com/office/powerpoint/2010/main" val="3805809696"/>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mailto:orangecounty@scdd.ca.gov" TargetMode="External"/><Relationship Id="rId4" Type="http://schemas.openxmlformats.org/officeDocument/2006/relationships/hyperlink" Target="http://www.scdd.ca.gov/"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www.courts.ca.gov/documents/handbook.pdf" TargetMode="External"/><Relationship Id="rId3" Type="http://schemas.openxmlformats.org/officeDocument/2006/relationships/hyperlink" Target="https://bit.ly/scddalternatives" TargetMode="External"/><Relationship Id="rId7" Type="http://schemas.openxmlformats.org/officeDocument/2006/relationships/hyperlink" Target="https://disabilityvoicesunited.org/wp-content/uploads/2020/11/SDM-Handbook_Oct2020.6.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www.disabilityrightsca.org/publications/duties-of-a-conservator" TargetMode="External"/><Relationship Id="rId5" Type="http://schemas.openxmlformats.org/officeDocument/2006/relationships/hyperlink" Target="https://www.disabilityrightsca.org/publications/limited-conservatorships-alternatives" TargetMode="External"/><Relationship Id="rId4" Type="http://schemas.openxmlformats.org/officeDocument/2006/relationships/hyperlink" Target="http://www.disabilityrightsca.org/"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5" Type="http://schemas.openxmlformats.org/officeDocument/2006/relationships/hyperlink" Target="mailto:orangecounty@scdd.ca.gov" TargetMode="External"/><Relationship Id="rId4" Type="http://schemas.openxmlformats.org/officeDocument/2006/relationships/hyperlink" Target="http://www.scdd.ca.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080D1D-8695-4AE5-BEB0-7449F3E4D754}"/>
              </a:ext>
            </a:extLst>
          </p:cNvPr>
          <p:cNvSpPr>
            <a:spLocks noGrp="1"/>
          </p:cNvSpPr>
          <p:nvPr>
            <p:ph type="ctrTitle"/>
          </p:nvPr>
        </p:nvSpPr>
        <p:spPr>
          <a:xfrm>
            <a:off x="628650" y="4257661"/>
            <a:ext cx="3702048" cy="1818130"/>
          </a:xfrm>
        </p:spPr>
        <p:txBody>
          <a:bodyPr vert="horz" lIns="91440" tIns="45720" rIns="91440" bIns="45720" rtlCol="0" anchor="ctr">
            <a:normAutofit/>
          </a:bodyPr>
          <a:lstStyle/>
          <a:p>
            <a:pPr algn="r" defTabSz="914400"/>
            <a:r>
              <a:rPr lang="en-US" sz="3200" b="1" dirty="0"/>
              <a:t>Conservatorship &amp; Alternatives</a:t>
            </a:r>
            <a:endParaRPr lang="en-US" sz="3200" dirty="0"/>
          </a:p>
        </p:txBody>
      </p:sp>
      <p:grpSp>
        <p:nvGrpSpPr>
          <p:cNvPr id="25" name="Group 24">
            <a:extLst>
              <a:ext uri="{FF2B5EF4-FFF2-40B4-BE49-F238E27FC236}">
                <a16:creationId xmlns:a16="http://schemas.microsoft.com/office/drawing/2014/main" id="{ECD5EFD1-E46E-477E-A2A7-57367E09230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11462" y="643466"/>
            <a:ext cx="4526282" cy="3304320"/>
            <a:chOff x="2948616" y="643466"/>
            <a:chExt cx="6035042" cy="3304320"/>
          </a:xfrm>
        </p:grpSpPr>
        <p:sp>
          <p:nvSpPr>
            <p:cNvPr id="26" name="Rectangle 25">
              <a:extLst>
                <a:ext uri="{FF2B5EF4-FFF2-40B4-BE49-F238E27FC236}">
                  <a16:creationId xmlns:a16="http://schemas.microsoft.com/office/drawing/2014/main" id="{EEDDDABB-1286-4D8A-B194-2E2F87706B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948616" y="643466"/>
              <a:ext cx="6035040" cy="3304319"/>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6385287-E44A-4F66-95E2-893CB16CA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948618" y="655947"/>
              <a:ext cx="6035040" cy="3291839"/>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18" name="Picture 17" descr="A picture containing company name&#10;&#10;Description automatically generated">
            <a:extLst>
              <a:ext uri="{FF2B5EF4-FFF2-40B4-BE49-F238E27FC236}">
                <a16:creationId xmlns:a16="http://schemas.microsoft.com/office/drawing/2014/main" id="{0495818D-6B45-4E3E-9AF1-83C0E41D6ED5}"/>
              </a:ext>
            </a:extLst>
          </p:cNvPr>
          <p:cNvPicPr>
            <a:picLocks noChangeAspect="1"/>
          </p:cNvPicPr>
          <p:nvPr/>
        </p:nvPicPr>
        <p:blipFill rotWithShape="1">
          <a:blip r:embed="rId3">
            <a:extLst>
              <a:ext uri="{28A0092B-C50C-407E-A947-70E740481C1C}">
                <a14:useLocalDpi xmlns:a14="http://schemas.microsoft.com/office/drawing/2010/main" val="0"/>
              </a:ext>
            </a:extLst>
          </a:blip>
          <a:srcRect r="2376" b="3"/>
          <a:stretch/>
        </p:blipFill>
        <p:spPr>
          <a:xfrm>
            <a:off x="2362200" y="914400"/>
            <a:ext cx="4214661" cy="2885974"/>
          </a:xfrm>
          <a:prstGeom prst="rect">
            <a:avLst/>
          </a:prstGeom>
        </p:spPr>
      </p:pic>
      <p:cxnSp>
        <p:nvCxnSpPr>
          <p:cNvPr id="29" name="Straight Connector 28">
            <a:extLst>
              <a:ext uri="{FF2B5EF4-FFF2-40B4-BE49-F238E27FC236}">
                <a16:creationId xmlns:a16="http://schemas.microsoft.com/office/drawing/2014/main" id="{99C675B6-195A-4C63-8136-73D36B28999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4572000" y="4712168"/>
            <a:ext cx="0" cy="914400"/>
          </a:xfrm>
          <a:prstGeom prst="line">
            <a:avLst/>
          </a:prstGeom>
          <a:ln w="19050">
            <a:solidFill>
              <a:schemeClr val="tx1">
                <a:lumMod val="65000"/>
                <a:lumOff val="35000"/>
                <a:alpha val="80000"/>
              </a:schemeClr>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9E31A267-934F-4068-8216-B1E915634459}"/>
              </a:ext>
            </a:extLst>
          </p:cNvPr>
          <p:cNvSpPr>
            <a:spLocks noGrp="1"/>
          </p:cNvSpPr>
          <p:nvPr>
            <p:ph type="subTitle" idx="1"/>
          </p:nvPr>
        </p:nvSpPr>
        <p:spPr>
          <a:xfrm>
            <a:off x="4724411" y="4257660"/>
            <a:ext cx="4267182" cy="2295539"/>
          </a:xfrm>
        </p:spPr>
        <p:txBody>
          <a:bodyPr vert="horz" lIns="91440" tIns="45720" rIns="91440" bIns="45720" rtlCol="0" anchor="ctr">
            <a:normAutofit/>
          </a:bodyPr>
          <a:lstStyle/>
          <a:p>
            <a:pPr algn="l" defTabSz="914400"/>
            <a:r>
              <a:rPr lang="en-US" sz="2100" b="1" dirty="0">
                <a:solidFill>
                  <a:schemeClr val="accent2"/>
                </a:solidFill>
              </a:rPr>
              <a:t>Orange County Regional Office</a:t>
            </a:r>
          </a:p>
          <a:p>
            <a:pPr algn="l" defTabSz="914400"/>
            <a:r>
              <a:rPr lang="en-US" dirty="0"/>
              <a:t>2000 East Fourth Street, Suite 115</a:t>
            </a:r>
          </a:p>
          <a:p>
            <a:pPr algn="l" defTabSz="914400"/>
            <a:r>
              <a:rPr lang="en-US" dirty="0"/>
              <a:t>Santa Ana, CA  92705</a:t>
            </a:r>
          </a:p>
          <a:p>
            <a:pPr algn="l" defTabSz="914400"/>
            <a:r>
              <a:rPr lang="en-US" dirty="0">
                <a:hlinkClick r:id="rId4">
                  <a:extLst>
                    <a:ext uri="{A12FA001-AC4F-418D-AE19-62706E023703}">
                      <ahyp:hlinkClr xmlns:ahyp="http://schemas.microsoft.com/office/drawing/2018/hyperlinkcolor" val="tx"/>
                    </a:ext>
                  </a:extLst>
                </a:hlinkClick>
              </a:rPr>
              <a:t>www.scdd.ca.gov</a:t>
            </a:r>
            <a:endParaRPr lang="en-US" dirty="0"/>
          </a:p>
          <a:p>
            <a:pPr algn="l" defTabSz="914400"/>
            <a:r>
              <a:rPr lang="en-US" dirty="0">
                <a:hlinkClick r:id="rId5">
                  <a:extLst>
                    <a:ext uri="{A12FA001-AC4F-418D-AE19-62706E023703}">
                      <ahyp:hlinkClr xmlns:ahyp="http://schemas.microsoft.com/office/drawing/2018/hyperlinkcolor" val="tx"/>
                    </a:ext>
                  </a:extLst>
                </a:hlinkClick>
              </a:rPr>
              <a:t>orangecounty@scdd.ca.gov</a:t>
            </a:r>
            <a:endParaRPr lang="en-US" dirty="0"/>
          </a:p>
          <a:p>
            <a:pPr algn="l" defTabSz="914400"/>
            <a:r>
              <a:rPr lang="en-US" dirty="0"/>
              <a:t>Phone: 714-558-4404</a:t>
            </a:r>
          </a:p>
        </p:txBody>
      </p:sp>
    </p:spTree>
    <p:extLst>
      <p:ext uri="{BB962C8B-B14F-4D97-AF65-F5344CB8AC3E}">
        <p14:creationId xmlns:p14="http://schemas.microsoft.com/office/powerpoint/2010/main" val="2867787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AFC454B-A080-4D23-B177-6D5356C6E6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9427"/>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77107" y="220196"/>
            <a:ext cx="7066893"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endParaRPr>
          </a:p>
        </p:txBody>
      </p:sp>
      <p:sp>
        <p:nvSpPr>
          <p:cNvPr id="15" name="Oval 14">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18521" y="3334786"/>
            <a:ext cx="145668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endParaRPr>
          </a:p>
        </p:txBody>
      </p:sp>
      <p:sp>
        <p:nvSpPr>
          <p:cNvPr id="17" name="Arc 16">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732372" y="1469901"/>
            <a:ext cx="2987899" cy="2240924"/>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 name="Title 1">
            <a:extLst>
              <a:ext uri="{FF2B5EF4-FFF2-40B4-BE49-F238E27FC236}">
                <a16:creationId xmlns:a16="http://schemas.microsoft.com/office/drawing/2014/main" id="{08D7A02A-9912-4971-A46D-BB11AB82EAE3}"/>
              </a:ext>
            </a:extLst>
          </p:cNvPr>
          <p:cNvSpPr>
            <a:spLocks noGrp="1"/>
          </p:cNvSpPr>
          <p:nvPr>
            <p:ph type="title"/>
          </p:nvPr>
        </p:nvSpPr>
        <p:spPr>
          <a:xfrm>
            <a:off x="2654571" y="2242101"/>
            <a:ext cx="6610060" cy="2751086"/>
          </a:xfrm>
        </p:spPr>
        <p:txBody>
          <a:bodyPr vert="horz" lIns="91440" tIns="45720" rIns="91440" bIns="45720" rtlCol="0" anchor="b">
            <a:normAutofit fontScale="90000"/>
          </a:bodyPr>
          <a:lstStyle/>
          <a:p>
            <a:pPr algn="ctr" defTabSz="914400"/>
            <a:br>
              <a:rPr lang="en-US" sz="5000" kern="1200" dirty="0">
                <a:solidFill>
                  <a:schemeClr val="tx1"/>
                </a:solidFill>
                <a:latin typeface="Arial" panose="020B0604020202020204" pitchFamily="34" charset="0"/>
                <a:cs typeface="Arial" panose="020B0604020202020204" pitchFamily="34" charset="0"/>
              </a:rPr>
            </a:br>
            <a:r>
              <a:rPr lang="en-US" sz="5000" kern="1200" dirty="0">
                <a:solidFill>
                  <a:schemeClr val="tx1"/>
                </a:solidFill>
                <a:latin typeface="Arial" panose="020B0604020202020204" pitchFamily="34" charset="0"/>
                <a:cs typeface="Arial" panose="020B0604020202020204" pitchFamily="34" charset="0"/>
              </a:rPr>
              <a:t>Alternatives to Conservatorship</a:t>
            </a:r>
            <a:br>
              <a:rPr lang="en-US" sz="5000" kern="1200" dirty="0">
                <a:solidFill>
                  <a:schemeClr val="tx1"/>
                </a:solidFill>
                <a:latin typeface="Arial" panose="020B0604020202020204" pitchFamily="34" charset="0"/>
                <a:cs typeface="Arial" panose="020B0604020202020204" pitchFamily="34" charset="0"/>
              </a:rPr>
            </a:br>
            <a:br>
              <a:rPr lang="en-US" sz="5000" kern="1200" dirty="0">
                <a:solidFill>
                  <a:schemeClr val="tx1"/>
                </a:solidFill>
                <a:latin typeface="Arial" panose="020B0604020202020204" pitchFamily="34" charset="0"/>
                <a:cs typeface="Arial" panose="020B0604020202020204" pitchFamily="34" charset="0"/>
              </a:rPr>
            </a:br>
            <a:r>
              <a:rPr lang="en-US" sz="4400" kern="1200" dirty="0">
                <a:solidFill>
                  <a:schemeClr val="tx1"/>
                </a:solidFill>
                <a:latin typeface="Arial" panose="020B0604020202020204" pitchFamily="34" charset="0"/>
                <a:cs typeface="Arial" panose="020B0604020202020204" pitchFamily="34" charset="0"/>
              </a:rPr>
              <a:t>Supported Decision-Making</a:t>
            </a:r>
          </a:p>
        </p:txBody>
      </p:sp>
    </p:spTree>
    <p:extLst>
      <p:ext uri="{BB962C8B-B14F-4D97-AF65-F5344CB8AC3E}">
        <p14:creationId xmlns:p14="http://schemas.microsoft.com/office/powerpoint/2010/main" val="36770327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1865313"/>
            <a:ext cx="7818120" cy="18288"/>
          </a:xfrm>
          <a:custGeom>
            <a:avLst/>
            <a:gdLst>
              <a:gd name="csX0" fmla="*/ 0 w 7818120"/>
              <a:gd name="csY0" fmla="*/ 0 h 18288"/>
              <a:gd name="csX1" fmla="*/ 416966 w 7818120"/>
              <a:gd name="csY1" fmla="*/ 0 h 18288"/>
              <a:gd name="csX2" fmla="*/ 1146658 w 7818120"/>
              <a:gd name="csY2" fmla="*/ 0 h 18288"/>
              <a:gd name="csX3" fmla="*/ 1563624 w 7818120"/>
              <a:gd name="csY3" fmla="*/ 0 h 18288"/>
              <a:gd name="csX4" fmla="*/ 2136953 w 7818120"/>
              <a:gd name="csY4" fmla="*/ 0 h 18288"/>
              <a:gd name="csX5" fmla="*/ 2944825 w 7818120"/>
              <a:gd name="csY5" fmla="*/ 0 h 18288"/>
              <a:gd name="csX6" fmla="*/ 3596335 w 7818120"/>
              <a:gd name="csY6" fmla="*/ 0 h 18288"/>
              <a:gd name="csX7" fmla="*/ 4326026 w 7818120"/>
              <a:gd name="csY7" fmla="*/ 0 h 18288"/>
              <a:gd name="csX8" fmla="*/ 4899355 w 7818120"/>
              <a:gd name="csY8" fmla="*/ 0 h 18288"/>
              <a:gd name="csX9" fmla="*/ 5550865 w 7818120"/>
              <a:gd name="csY9" fmla="*/ 0 h 18288"/>
              <a:gd name="csX10" fmla="*/ 6358738 w 7818120"/>
              <a:gd name="csY10" fmla="*/ 0 h 18288"/>
              <a:gd name="csX11" fmla="*/ 6853885 w 7818120"/>
              <a:gd name="csY11" fmla="*/ 0 h 18288"/>
              <a:gd name="csX12" fmla="*/ 7818120 w 7818120"/>
              <a:gd name="csY12" fmla="*/ 0 h 18288"/>
              <a:gd name="csX13" fmla="*/ 7818120 w 7818120"/>
              <a:gd name="csY13" fmla="*/ 18288 h 18288"/>
              <a:gd name="csX14" fmla="*/ 7244791 w 7818120"/>
              <a:gd name="csY14" fmla="*/ 18288 h 18288"/>
              <a:gd name="csX15" fmla="*/ 6827825 w 7818120"/>
              <a:gd name="csY15" fmla="*/ 18288 h 18288"/>
              <a:gd name="csX16" fmla="*/ 6176315 w 7818120"/>
              <a:gd name="csY16" fmla="*/ 18288 h 18288"/>
              <a:gd name="csX17" fmla="*/ 5681167 w 7818120"/>
              <a:gd name="csY17" fmla="*/ 18288 h 18288"/>
              <a:gd name="csX18" fmla="*/ 5029657 w 7818120"/>
              <a:gd name="csY18" fmla="*/ 18288 h 18288"/>
              <a:gd name="csX19" fmla="*/ 4378147 w 7818120"/>
              <a:gd name="csY19" fmla="*/ 18288 h 18288"/>
              <a:gd name="csX20" fmla="*/ 3726637 w 7818120"/>
              <a:gd name="csY20" fmla="*/ 18288 h 18288"/>
              <a:gd name="csX21" fmla="*/ 3075127 w 7818120"/>
              <a:gd name="csY21" fmla="*/ 18288 h 18288"/>
              <a:gd name="csX22" fmla="*/ 2501798 w 7818120"/>
              <a:gd name="csY22" fmla="*/ 18288 h 18288"/>
              <a:gd name="csX23" fmla="*/ 1772107 w 7818120"/>
              <a:gd name="csY23" fmla="*/ 18288 h 18288"/>
              <a:gd name="csX24" fmla="*/ 1120597 w 7818120"/>
              <a:gd name="csY24" fmla="*/ 18288 h 18288"/>
              <a:gd name="csX25" fmla="*/ 0 w 7818120"/>
              <a:gd name="csY25" fmla="*/ 18288 h 18288"/>
              <a:gd name="csX26" fmla="*/ 0 w 7818120"/>
              <a:gd name="csY26" fmla="*/ 0 h 18288"/>
              <a:gd name="csX0" fmla="*/ 0 w 7818120"/>
              <a:gd name="csY0" fmla="*/ 0 h 18288"/>
              <a:gd name="csX1" fmla="*/ 573329 w 7818120"/>
              <a:gd name="csY1" fmla="*/ 0 h 18288"/>
              <a:gd name="csX2" fmla="*/ 990295 w 7818120"/>
              <a:gd name="csY2" fmla="*/ 0 h 18288"/>
              <a:gd name="csX3" fmla="*/ 1394232 w 7818120"/>
              <a:gd name="csY3" fmla="*/ 0 h 18288"/>
              <a:gd name="csX4" fmla="*/ 1798168 w 7818120"/>
              <a:gd name="csY4" fmla="*/ 0 h 18288"/>
              <a:gd name="csX5" fmla="*/ 2371496 w 7818120"/>
              <a:gd name="csY5" fmla="*/ 0 h 18288"/>
              <a:gd name="csX6" fmla="*/ 2944825 w 7818120"/>
              <a:gd name="csY6" fmla="*/ 0 h 18288"/>
              <a:gd name="csX7" fmla="*/ 3752698 w 7818120"/>
              <a:gd name="csY7" fmla="*/ 0 h 18288"/>
              <a:gd name="csX8" fmla="*/ 4247845 w 7818120"/>
              <a:gd name="csY8" fmla="*/ 0 h 18288"/>
              <a:gd name="csX9" fmla="*/ 5055718 w 7818120"/>
              <a:gd name="csY9" fmla="*/ 0 h 18288"/>
              <a:gd name="csX10" fmla="*/ 5863590 w 7818120"/>
              <a:gd name="csY10" fmla="*/ 0 h 18288"/>
              <a:gd name="csX11" fmla="*/ 6515100 w 7818120"/>
              <a:gd name="csY11" fmla="*/ 0 h 18288"/>
              <a:gd name="csX12" fmla="*/ 7818120 w 7818120"/>
              <a:gd name="csY12" fmla="*/ 0 h 18288"/>
              <a:gd name="csX13" fmla="*/ 7818120 w 7818120"/>
              <a:gd name="csY13" fmla="*/ 18288 h 18288"/>
              <a:gd name="csX14" fmla="*/ 7401154 w 7818120"/>
              <a:gd name="csY14" fmla="*/ 18288 h 18288"/>
              <a:gd name="csX15" fmla="*/ 6593281 w 7818120"/>
              <a:gd name="csY15" fmla="*/ 18288 h 18288"/>
              <a:gd name="csX16" fmla="*/ 6098134 w 7818120"/>
              <a:gd name="csY16" fmla="*/ 18288 h 18288"/>
              <a:gd name="csX17" fmla="*/ 5446624 w 7818120"/>
              <a:gd name="csY17" fmla="*/ 18288 h 18288"/>
              <a:gd name="csX18" fmla="*/ 4638751 w 7818120"/>
              <a:gd name="csY18" fmla="*/ 18288 h 18288"/>
              <a:gd name="csX19" fmla="*/ 3987241 w 7818120"/>
              <a:gd name="csY19" fmla="*/ 18288 h 18288"/>
              <a:gd name="csX20" fmla="*/ 3570275 w 7818120"/>
              <a:gd name="csY20" fmla="*/ 18288 h 18288"/>
              <a:gd name="csX21" fmla="*/ 3075127 w 7818120"/>
              <a:gd name="csY21" fmla="*/ 18288 h 18288"/>
              <a:gd name="csX22" fmla="*/ 2267255 w 7818120"/>
              <a:gd name="csY22" fmla="*/ 18288 h 18288"/>
              <a:gd name="csX23" fmla="*/ 1615745 w 7818120"/>
              <a:gd name="csY23" fmla="*/ 18288 h 18288"/>
              <a:gd name="csX24" fmla="*/ 1120597 w 7818120"/>
              <a:gd name="csY24" fmla="*/ 18288 h 18288"/>
              <a:gd name="csX25" fmla="*/ 0 w 7818120"/>
              <a:gd name="csY25" fmla="*/ 18288 h 18288"/>
              <a:gd name="csX26" fmla="*/ 0 w 7818120"/>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7818120" h="18288" fill="none" extrusionOk="0">
                <a:moveTo>
                  <a:pt x="0" y="0"/>
                </a:moveTo>
                <a:cubicBezTo>
                  <a:pt x="101002" y="-20048"/>
                  <a:pt x="215808" y="13837"/>
                  <a:pt x="416966" y="0"/>
                </a:cubicBezTo>
                <a:cubicBezTo>
                  <a:pt x="573264" y="9422"/>
                  <a:pt x="897859" y="4188"/>
                  <a:pt x="1146658" y="0"/>
                </a:cubicBezTo>
                <a:cubicBezTo>
                  <a:pt x="1409722" y="12227"/>
                  <a:pt x="1377475" y="-3286"/>
                  <a:pt x="1563624" y="0"/>
                </a:cubicBezTo>
                <a:cubicBezTo>
                  <a:pt x="1758084" y="11330"/>
                  <a:pt x="1967746" y="-7403"/>
                  <a:pt x="2136953" y="0"/>
                </a:cubicBezTo>
                <a:cubicBezTo>
                  <a:pt x="2354826" y="-5751"/>
                  <a:pt x="2687014" y="20029"/>
                  <a:pt x="2944825" y="0"/>
                </a:cubicBezTo>
                <a:cubicBezTo>
                  <a:pt x="3238848" y="15226"/>
                  <a:pt x="3415761" y="33925"/>
                  <a:pt x="3596335" y="0"/>
                </a:cubicBezTo>
                <a:cubicBezTo>
                  <a:pt x="3815108" y="13362"/>
                  <a:pt x="3972448" y="-68797"/>
                  <a:pt x="4326026" y="0"/>
                </a:cubicBezTo>
                <a:cubicBezTo>
                  <a:pt x="4638028" y="39995"/>
                  <a:pt x="4794473" y="211"/>
                  <a:pt x="4899355" y="0"/>
                </a:cubicBezTo>
                <a:cubicBezTo>
                  <a:pt x="5037170" y="-13296"/>
                  <a:pt x="5289722" y="-48609"/>
                  <a:pt x="5550865" y="0"/>
                </a:cubicBezTo>
                <a:cubicBezTo>
                  <a:pt x="5740088" y="19163"/>
                  <a:pt x="6143605" y="-29909"/>
                  <a:pt x="6358738" y="0"/>
                </a:cubicBezTo>
                <a:cubicBezTo>
                  <a:pt x="6556443" y="18955"/>
                  <a:pt x="6741581" y="-22634"/>
                  <a:pt x="6853885" y="0"/>
                </a:cubicBezTo>
                <a:cubicBezTo>
                  <a:pt x="6996029" y="20497"/>
                  <a:pt x="7453286" y="6658"/>
                  <a:pt x="7818120" y="0"/>
                </a:cubicBezTo>
                <a:cubicBezTo>
                  <a:pt x="7817552" y="7862"/>
                  <a:pt x="7817901" y="13269"/>
                  <a:pt x="7818120" y="18288"/>
                </a:cubicBezTo>
                <a:cubicBezTo>
                  <a:pt x="7701883" y="-33961"/>
                  <a:pt x="7395843" y="8437"/>
                  <a:pt x="7244791" y="18288"/>
                </a:cubicBezTo>
                <a:cubicBezTo>
                  <a:pt x="7088282" y="14407"/>
                  <a:pt x="6958165" y="20902"/>
                  <a:pt x="6827825" y="18288"/>
                </a:cubicBezTo>
                <a:cubicBezTo>
                  <a:pt x="6715653" y="-2805"/>
                  <a:pt x="6356779" y="33124"/>
                  <a:pt x="6176315" y="18288"/>
                </a:cubicBezTo>
                <a:cubicBezTo>
                  <a:pt x="6015867" y="-5301"/>
                  <a:pt x="5852369" y="-275"/>
                  <a:pt x="5681167" y="18288"/>
                </a:cubicBezTo>
                <a:cubicBezTo>
                  <a:pt x="5508002" y="48742"/>
                  <a:pt x="5304989" y="-7247"/>
                  <a:pt x="5029657" y="18288"/>
                </a:cubicBezTo>
                <a:cubicBezTo>
                  <a:pt x="4760375" y="46790"/>
                  <a:pt x="4637400" y="35678"/>
                  <a:pt x="4378147" y="18288"/>
                </a:cubicBezTo>
                <a:cubicBezTo>
                  <a:pt x="4094943" y="8043"/>
                  <a:pt x="4037303" y="27568"/>
                  <a:pt x="3726637" y="18288"/>
                </a:cubicBezTo>
                <a:cubicBezTo>
                  <a:pt x="3400340" y="-2459"/>
                  <a:pt x="3320728" y="61058"/>
                  <a:pt x="3075127" y="18288"/>
                </a:cubicBezTo>
                <a:cubicBezTo>
                  <a:pt x="2809301" y="-25757"/>
                  <a:pt x="2702630" y="16477"/>
                  <a:pt x="2501798" y="18288"/>
                </a:cubicBezTo>
                <a:cubicBezTo>
                  <a:pt x="2308686" y="20751"/>
                  <a:pt x="2079466" y="5550"/>
                  <a:pt x="1772107" y="18288"/>
                </a:cubicBezTo>
                <a:cubicBezTo>
                  <a:pt x="1420202" y="47064"/>
                  <a:pt x="1431765" y="28913"/>
                  <a:pt x="1120597" y="18288"/>
                </a:cubicBezTo>
                <a:cubicBezTo>
                  <a:pt x="791266" y="31607"/>
                  <a:pt x="235945" y="82322"/>
                  <a:pt x="0" y="18288"/>
                </a:cubicBezTo>
                <a:cubicBezTo>
                  <a:pt x="-589" y="13471"/>
                  <a:pt x="-474" y="7409"/>
                  <a:pt x="0" y="0"/>
                </a:cubicBezTo>
                <a:close/>
              </a:path>
              <a:path w="7818120" h="18288" stroke="0" extrusionOk="0">
                <a:moveTo>
                  <a:pt x="0" y="0"/>
                </a:moveTo>
                <a:cubicBezTo>
                  <a:pt x="161767" y="-7030"/>
                  <a:pt x="286873" y="-11228"/>
                  <a:pt x="573329" y="0"/>
                </a:cubicBezTo>
                <a:cubicBezTo>
                  <a:pt x="860952" y="-8429"/>
                  <a:pt x="823968" y="-2420"/>
                  <a:pt x="990295" y="0"/>
                </a:cubicBezTo>
                <a:cubicBezTo>
                  <a:pt x="1144921" y="-13846"/>
                  <a:pt x="1288801" y="10931"/>
                  <a:pt x="1394232" y="0"/>
                </a:cubicBezTo>
                <a:cubicBezTo>
                  <a:pt x="1499663" y="-10931"/>
                  <a:pt x="1677634" y="10318"/>
                  <a:pt x="1798168" y="0"/>
                </a:cubicBezTo>
                <a:cubicBezTo>
                  <a:pt x="2021167" y="5465"/>
                  <a:pt x="2087775" y="-15972"/>
                  <a:pt x="2371496" y="0"/>
                </a:cubicBezTo>
                <a:cubicBezTo>
                  <a:pt x="2646084" y="3640"/>
                  <a:pt x="2709294" y="-15431"/>
                  <a:pt x="2944825" y="0"/>
                </a:cubicBezTo>
                <a:cubicBezTo>
                  <a:pt x="3182104" y="39801"/>
                  <a:pt x="3563508" y="7189"/>
                  <a:pt x="3752698" y="0"/>
                </a:cubicBezTo>
                <a:cubicBezTo>
                  <a:pt x="4004713" y="-51688"/>
                  <a:pt x="4111759" y="8465"/>
                  <a:pt x="4247845" y="0"/>
                </a:cubicBezTo>
                <a:cubicBezTo>
                  <a:pt x="4409051" y="-38636"/>
                  <a:pt x="4840912" y="-6880"/>
                  <a:pt x="5055718" y="0"/>
                </a:cubicBezTo>
                <a:cubicBezTo>
                  <a:pt x="5318987" y="12828"/>
                  <a:pt x="5464207" y="16349"/>
                  <a:pt x="5863590" y="0"/>
                </a:cubicBezTo>
                <a:cubicBezTo>
                  <a:pt x="6258188" y="21536"/>
                  <a:pt x="6373895" y="-20866"/>
                  <a:pt x="6515100" y="0"/>
                </a:cubicBezTo>
                <a:cubicBezTo>
                  <a:pt x="6673199" y="-42487"/>
                  <a:pt x="7368245" y="-124798"/>
                  <a:pt x="7818120" y="0"/>
                </a:cubicBezTo>
                <a:cubicBezTo>
                  <a:pt x="7818163" y="8895"/>
                  <a:pt x="7818750" y="9828"/>
                  <a:pt x="7818120" y="18288"/>
                </a:cubicBezTo>
                <a:cubicBezTo>
                  <a:pt x="7615777" y="-1071"/>
                  <a:pt x="7527543" y="-5750"/>
                  <a:pt x="7401154" y="18288"/>
                </a:cubicBezTo>
                <a:cubicBezTo>
                  <a:pt x="7322611" y="47896"/>
                  <a:pt x="6964426" y="-24966"/>
                  <a:pt x="6593281" y="18288"/>
                </a:cubicBezTo>
                <a:cubicBezTo>
                  <a:pt x="6260055" y="33833"/>
                  <a:pt x="6287545" y="-3963"/>
                  <a:pt x="6098134" y="18288"/>
                </a:cubicBezTo>
                <a:cubicBezTo>
                  <a:pt x="5900337" y="14995"/>
                  <a:pt x="5605990" y="72621"/>
                  <a:pt x="5446624" y="18288"/>
                </a:cubicBezTo>
                <a:cubicBezTo>
                  <a:pt x="5244167" y="-23104"/>
                  <a:pt x="4914971" y="-34358"/>
                  <a:pt x="4638751" y="18288"/>
                </a:cubicBezTo>
                <a:cubicBezTo>
                  <a:pt x="4353273" y="8380"/>
                  <a:pt x="4297533" y="13876"/>
                  <a:pt x="3987241" y="18288"/>
                </a:cubicBezTo>
                <a:cubicBezTo>
                  <a:pt x="3687723" y="41876"/>
                  <a:pt x="3776181" y="30039"/>
                  <a:pt x="3570275" y="18288"/>
                </a:cubicBezTo>
                <a:cubicBezTo>
                  <a:pt x="3396160" y="10249"/>
                  <a:pt x="3285909" y="48310"/>
                  <a:pt x="3075127" y="18288"/>
                </a:cubicBezTo>
                <a:cubicBezTo>
                  <a:pt x="2869474" y="41512"/>
                  <a:pt x="2676329" y="4972"/>
                  <a:pt x="2267255" y="18288"/>
                </a:cubicBezTo>
                <a:cubicBezTo>
                  <a:pt x="1866401" y="24532"/>
                  <a:pt x="1882987" y="25696"/>
                  <a:pt x="1615745" y="18288"/>
                </a:cubicBezTo>
                <a:cubicBezTo>
                  <a:pt x="1346085" y="13379"/>
                  <a:pt x="1323312" y="12392"/>
                  <a:pt x="1120597" y="18288"/>
                </a:cubicBezTo>
                <a:cubicBezTo>
                  <a:pt x="940237" y="-60975"/>
                  <a:pt x="569386" y="27591"/>
                  <a:pt x="0" y="18288"/>
                </a:cubicBezTo>
                <a:cubicBezTo>
                  <a:pt x="1751" y="14440"/>
                  <a:pt x="-1272" y="7740"/>
                  <a:pt x="0" y="0"/>
                </a:cubicBezTo>
                <a:close/>
              </a:path>
              <a:path w="7818120" h="18288" fill="none" stroke="0" extrusionOk="0">
                <a:moveTo>
                  <a:pt x="0" y="0"/>
                </a:moveTo>
                <a:cubicBezTo>
                  <a:pt x="102311" y="-24031"/>
                  <a:pt x="206428" y="20084"/>
                  <a:pt x="416966" y="0"/>
                </a:cubicBezTo>
                <a:cubicBezTo>
                  <a:pt x="662339" y="-9883"/>
                  <a:pt x="833564" y="-11910"/>
                  <a:pt x="1146658" y="0"/>
                </a:cubicBezTo>
                <a:cubicBezTo>
                  <a:pt x="1398993" y="16754"/>
                  <a:pt x="1378239" y="-4997"/>
                  <a:pt x="1563624" y="0"/>
                </a:cubicBezTo>
                <a:cubicBezTo>
                  <a:pt x="1738265" y="3015"/>
                  <a:pt x="2006667" y="23864"/>
                  <a:pt x="2136953" y="0"/>
                </a:cubicBezTo>
                <a:cubicBezTo>
                  <a:pt x="2338524" y="-3063"/>
                  <a:pt x="2693378" y="-15904"/>
                  <a:pt x="2944825" y="0"/>
                </a:cubicBezTo>
                <a:cubicBezTo>
                  <a:pt x="3201439" y="-13695"/>
                  <a:pt x="3379198" y="46243"/>
                  <a:pt x="3596335" y="0"/>
                </a:cubicBezTo>
                <a:cubicBezTo>
                  <a:pt x="3778868" y="-61549"/>
                  <a:pt x="3979469" y="3461"/>
                  <a:pt x="4326026" y="0"/>
                </a:cubicBezTo>
                <a:cubicBezTo>
                  <a:pt x="4670641" y="40397"/>
                  <a:pt x="4801160" y="2093"/>
                  <a:pt x="4899355" y="0"/>
                </a:cubicBezTo>
                <a:cubicBezTo>
                  <a:pt x="4972821" y="-4221"/>
                  <a:pt x="5326959" y="8892"/>
                  <a:pt x="5550865" y="0"/>
                </a:cubicBezTo>
                <a:cubicBezTo>
                  <a:pt x="5793178" y="12267"/>
                  <a:pt x="6146346" y="-4531"/>
                  <a:pt x="6358738" y="0"/>
                </a:cubicBezTo>
                <a:cubicBezTo>
                  <a:pt x="6580825" y="49349"/>
                  <a:pt x="6739467" y="13524"/>
                  <a:pt x="6853885" y="0"/>
                </a:cubicBezTo>
                <a:cubicBezTo>
                  <a:pt x="7057243" y="-60557"/>
                  <a:pt x="7415107" y="-58698"/>
                  <a:pt x="7818120" y="0"/>
                </a:cubicBezTo>
                <a:cubicBezTo>
                  <a:pt x="7817705" y="7748"/>
                  <a:pt x="7817189" y="13015"/>
                  <a:pt x="7818120" y="18288"/>
                </a:cubicBezTo>
                <a:cubicBezTo>
                  <a:pt x="7693944" y="-3615"/>
                  <a:pt x="7376376" y="-6677"/>
                  <a:pt x="7244791" y="18288"/>
                </a:cubicBezTo>
                <a:cubicBezTo>
                  <a:pt x="7100086" y="-5717"/>
                  <a:pt x="6942350" y="35421"/>
                  <a:pt x="6827825" y="18288"/>
                </a:cubicBezTo>
                <a:cubicBezTo>
                  <a:pt x="6691364" y="27873"/>
                  <a:pt x="6342432" y="37332"/>
                  <a:pt x="6176315" y="18288"/>
                </a:cubicBezTo>
                <a:cubicBezTo>
                  <a:pt x="6012850" y="28657"/>
                  <a:pt x="5862979" y="-980"/>
                  <a:pt x="5681167" y="18288"/>
                </a:cubicBezTo>
                <a:cubicBezTo>
                  <a:pt x="5485624" y="71662"/>
                  <a:pt x="5295851" y="1288"/>
                  <a:pt x="5029657" y="18288"/>
                </a:cubicBezTo>
                <a:cubicBezTo>
                  <a:pt x="4753680" y="49046"/>
                  <a:pt x="4640335" y="38506"/>
                  <a:pt x="4378147" y="18288"/>
                </a:cubicBezTo>
                <a:cubicBezTo>
                  <a:pt x="4103046" y="-4537"/>
                  <a:pt x="4022480" y="43848"/>
                  <a:pt x="3726637" y="18288"/>
                </a:cubicBezTo>
                <a:cubicBezTo>
                  <a:pt x="3429109" y="3476"/>
                  <a:pt x="3316488" y="61415"/>
                  <a:pt x="3075127" y="18288"/>
                </a:cubicBezTo>
                <a:cubicBezTo>
                  <a:pt x="2821014" y="6093"/>
                  <a:pt x="2665050" y="-11263"/>
                  <a:pt x="2501798" y="18288"/>
                </a:cubicBezTo>
                <a:cubicBezTo>
                  <a:pt x="2343345" y="29394"/>
                  <a:pt x="2120041" y="-50427"/>
                  <a:pt x="1772107" y="18288"/>
                </a:cubicBezTo>
                <a:cubicBezTo>
                  <a:pt x="1424078" y="50665"/>
                  <a:pt x="1427418" y="32572"/>
                  <a:pt x="1120597" y="18288"/>
                </a:cubicBezTo>
                <a:cubicBezTo>
                  <a:pt x="796486" y="45938"/>
                  <a:pt x="243712" y="47798"/>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7818120"/>
                      <a:gd name="connsiteY0" fmla="*/ 0 h 18288"/>
                      <a:gd name="connsiteX1" fmla="*/ 416966 w 7818120"/>
                      <a:gd name="connsiteY1" fmla="*/ 0 h 18288"/>
                      <a:gd name="connsiteX2" fmla="*/ 1146658 w 7818120"/>
                      <a:gd name="connsiteY2" fmla="*/ 0 h 18288"/>
                      <a:gd name="connsiteX3" fmla="*/ 1563624 w 7818120"/>
                      <a:gd name="connsiteY3" fmla="*/ 0 h 18288"/>
                      <a:gd name="connsiteX4" fmla="*/ 2136953 w 7818120"/>
                      <a:gd name="connsiteY4" fmla="*/ 0 h 18288"/>
                      <a:gd name="connsiteX5" fmla="*/ 2944825 w 7818120"/>
                      <a:gd name="connsiteY5" fmla="*/ 0 h 18288"/>
                      <a:gd name="connsiteX6" fmla="*/ 3596335 w 7818120"/>
                      <a:gd name="connsiteY6" fmla="*/ 0 h 18288"/>
                      <a:gd name="connsiteX7" fmla="*/ 4326026 w 7818120"/>
                      <a:gd name="connsiteY7" fmla="*/ 0 h 18288"/>
                      <a:gd name="connsiteX8" fmla="*/ 4899355 w 7818120"/>
                      <a:gd name="connsiteY8" fmla="*/ 0 h 18288"/>
                      <a:gd name="connsiteX9" fmla="*/ 5550865 w 7818120"/>
                      <a:gd name="connsiteY9" fmla="*/ 0 h 18288"/>
                      <a:gd name="connsiteX10" fmla="*/ 6358738 w 7818120"/>
                      <a:gd name="connsiteY10" fmla="*/ 0 h 18288"/>
                      <a:gd name="connsiteX11" fmla="*/ 6853885 w 7818120"/>
                      <a:gd name="connsiteY11" fmla="*/ 0 h 18288"/>
                      <a:gd name="connsiteX12" fmla="*/ 7818120 w 7818120"/>
                      <a:gd name="connsiteY12" fmla="*/ 0 h 18288"/>
                      <a:gd name="connsiteX13" fmla="*/ 7818120 w 7818120"/>
                      <a:gd name="connsiteY13" fmla="*/ 18288 h 18288"/>
                      <a:gd name="connsiteX14" fmla="*/ 7244791 w 7818120"/>
                      <a:gd name="connsiteY14" fmla="*/ 18288 h 18288"/>
                      <a:gd name="connsiteX15" fmla="*/ 6827825 w 7818120"/>
                      <a:gd name="connsiteY15" fmla="*/ 18288 h 18288"/>
                      <a:gd name="connsiteX16" fmla="*/ 6176315 w 7818120"/>
                      <a:gd name="connsiteY16" fmla="*/ 18288 h 18288"/>
                      <a:gd name="connsiteX17" fmla="*/ 5681167 w 7818120"/>
                      <a:gd name="connsiteY17" fmla="*/ 18288 h 18288"/>
                      <a:gd name="connsiteX18" fmla="*/ 5029657 w 7818120"/>
                      <a:gd name="connsiteY18" fmla="*/ 18288 h 18288"/>
                      <a:gd name="connsiteX19" fmla="*/ 4378147 w 7818120"/>
                      <a:gd name="connsiteY19" fmla="*/ 18288 h 18288"/>
                      <a:gd name="connsiteX20" fmla="*/ 3726637 w 7818120"/>
                      <a:gd name="connsiteY20" fmla="*/ 18288 h 18288"/>
                      <a:gd name="connsiteX21" fmla="*/ 3075127 w 7818120"/>
                      <a:gd name="connsiteY21" fmla="*/ 18288 h 18288"/>
                      <a:gd name="connsiteX22" fmla="*/ 2501798 w 7818120"/>
                      <a:gd name="connsiteY22" fmla="*/ 18288 h 18288"/>
                      <a:gd name="connsiteX23" fmla="*/ 1772107 w 7818120"/>
                      <a:gd name="connsiteY23" fmla="*/ 18288 h 18288"/>
                      <a:gd name="connsiteX24" fmla="*/ 1120597 w 7818120"/>
                      <a:gd name="connsiteY24" fmla="*/ 18288 h 18288"/>
                      <a:gd name="connsiteX25" fmla="*/ 0 w 7818120"/>
                      <a:gd name="connsiteY25" fmla="*/ 18288 h 18288"/>
                      <a:gd name="connsiteX26" fmla="*/ 0 w 7818120"/>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818120" h="18288" fill="none" extrusionOk="0">
                        <a:moveTo>
                          <a:pt x="0" y="0"/>
                        </a:moveTo>
                        <a:cubicBezTo>
                          <a:pt x="121520" y="-12182"/>
                          <a:pt x="211324" y="18247"/>
                          <a:pt x="416966" y="0"/>
                        </a:cubicBezTo>
                        <a:cubicBezTo>
                          <a:pt x="622608" y="-18247"/>
                          <a:pt x="891241" y="-13744"/>
                          <a:pt x="1146658" y="0"/>
                        </a:cubicBezTo>
                        <a:cubicBezTo>
                          <a:pt x="1402075" y="13744"/>
                          <a:pt x="1378880" y="-8543"/>
                          <a:pt x="1563624" y="0"/>
                        </a:cubicBezTo>
                        <a:cubicBezTo>
                          <a:pt x="1748368" y="8543"/>
                          <a:pt x="1972300" y="7443"/>
                          <a:pt x="2136953" y="0"/>
                        </a:cubicBezTo>
                        <a:cubicBezTo>
                          <a:pt x="2301606" y="-7443"/>
                          <a:pt x="2679634" y="12382"/>
                          <a:pt x="2944825" y="0"/>
                        </a:cubicBezTo>
                        <a:cubicBezTo>
                          <a:pt x="3210016" y="-12382"/>
                          <a:pt x="3409232" y="17967"/>
                          <a:pt x="3596335" y="0"/>
                        </a:cubicBezTo>
                        <a:cubicBezTo>
                          <a:pt x="3783438" y="-17967"/>
                          <a:pt x="4002523" y="-28578"/>
                          <a:pt x="4326026" y="0"/>
                        </a:cubicBezTo>
                        <a:cubicBezTo>
                          <a:pt x="4649529" y="28578"/>
                          <a:pt x="4777384" y="-3624"/>
                          <a:pt x="4899355" y="0"/>
                        </a:cubicBezTo>
                        <a:cubicBezTo>
                          <a:pt x="5021326" y="3624"/>
                          <a:pt x="5317653" y="1281"/>
                          <a:pt x="5550865" y="0"/>
                        </a:cubicBezTo>
                        <a:cubicBezTo>
                          <a:pt x="5784077" y="-1281"/>
                          <a:pt x="6142956" y="-39637"/>
                          <a:pt x="6358738" y="0"/>
                        </a:cubicBezTo>
                        <a:cubicBezTo>
                          <a:pt x="6574520" y="39637"/>
                          <a:pt x="6724785" y="-4460"/>
                          <a:pt x="6853885" y="0"/>
                        </a:cubicBezTo>
                        <a:cubicBezTo>
                          <a:pt x="6982985" y="4460"/>
                          <a:pt x="7403044" y="-1955"/>
                          <a:pt x="7818120" y="0"/>
                        </a:cubicBezTo>
                        <a:cubicBezTo>
                          <a:pt x="7817988" y="7702"/>
                          <a:pt x="7817908" y="13511"/>
                          <a:pt x="7818120" y="18288"/>
                        </a:cubicBezTo>
                        <a:cubicBezTo>
                          <a:pt x="7698847" y="-3267"/>
                          <a:pt x="7390924" y="22979"/>
                          <a:pt x="7244791" y="18288"/>
                        </a:cubicBezTo>
                        <a:cubicBezTo>
                          <a:pt x="7098658" y="13597"/>
                          <a:pt x="6952735" y="29357"/>
                          <a:pt x="6827825" y="18288"/>
                        </a:cubicBezTo>
                        <a:cubicBezTo>
                          <a:pt x="6702915" y="7219"/>
                          <a:pt x="6338661" y="34530"/>
                          <a:pt x="6176315" y="18288"/>
                        </a:cubicBezTo>
                        <a:cubicBezTo>
                          <a:pt x="6013969" y="2047"/>
                          <a:pt x="5850602" y="6362"/>
                          <a:pt x="5681167" y="18288"/>
                        </a:cubicBezTo>
                        <a:cubicBezTo>
                          <a:pt x="5511732" y="30214"/>
                          <a:pt x="5312143" y="419"/>
                          <a:pt x="5029657" y="18288"/>
                        </a:cubicBezTo>
                        <a:cubicBezTo>
                          <a:pt x="4747171" y="36158"/>
                          <a:pt x="4655062" y="30740"/>
                          <a:pt x="4378147" y="18288"/>
                        </a:cubicBezTo>
                        <a:cubicBezTo>
                          <a:pt x="4101232" y="5837"/>
                          <a:pt x="4037646" y="44706"/>
                          <a:pt x="3726637" y="18288"/>
                        </a:cubicBezTo>
                        <a:cubicBezTo>
                          <a:pt x="3415628" y="-8130"/>
                          <a:pt x="3321756" y="45507"/>
                          <a:pt x="3075127" y="18288"/>
                        </a:cubicBezTo>
                        <a:cubicBezTo>
                          <a:pt x="2828498" y="-8931"/>
                          <a:pt x="2684733" y="14853"/>
                          <a:pt x="2501798" y="18288"/>
                        </a:cubicBezTo>
                        <a:cubicBezTo>
                          <a:pt x="2318863" y="21723"/>
                          <a:pt x="2121844" y="-13013"/>
                          <a:pt x="1772107" y="18288"/>
                        </a:cubicBezTo>
                        <a:cubicBezTo>
                          <a:pt x="1422370" y="49589"/>
                          <a:pt x="1431548" y="31666"/>
                          <a:pt x="1120597" y="18288"/>
                        </a:cubicBezTo>
                        <a:cubicBezTo>
                          <a:pt x="809646" y="4911"/>
                          <a:pt x="246393" y="56240"/>
                          <a:pt x="0" y="18288"/>
                        </a:cubicBezTo>
                        <a:cubicBezTo>
                          <a:pt x="129" y="13298"/>
                          <a:pt x="-675" y="6857"/>
                          <a:pt x="0" y="0"/>
                        </a:cubicBezTo>
                        <a:close/>
                      </a:path>
                      <a:path w="7818120" h="18288" stroke="0" extrusionOk="0">
                        <a:moveTo>
                          <a:pt x="0" y="0"/>
                        </a:moveTo>
                        <a:cubicBezTo>
                          <a:pt x="177487" y="-4302"/>
                          <a:pt x="287499" y="4997"/>
                          <a:pt x="573329" y="0"/>
                        </a:cubicBezTo>
                        <a:cubicBezTo>
                          <a:pt x="859159" y="-4997"/>
                          <a:pt x="821965" y="-336"/>
                          <a:pt x="990295" y="0"/>
                        </a:cubicBezTo>
                        <a:cubicBezTo>
                          <a:pt x="1158625" y="336"/>
                          <a:pt x="1587918" y="-4681"/>
                          <a:pt x="1798168" y="0"/>
                        </a:cubicBezTo>
                        <a:cubicBezTo>
                          <a:pt x="2008418" y="4681"/>
                          <a:pt x="2088841" y="-2754"/>
                          <a:pt x="2371496" y="0"/>
                        </a:cubicBezTo>
                        <a:cubicBezTo>
                          <a:pt x="2654151" y="2754"/>
                          <a:pt x="2701462" y="-24976"/>
                          <a:pt x="2944825" y="0"/>
                        </a:cubicBezTo>
                        <a:cubicBezTo>
                          <a:pt x="3188188" y="24976"/>
                          <a:pt x="3511636" y="25407"/>
                          <a:pt x="3752698" y="0"/>
                        </a:cubicBezTo>
                        <a:cubicBezTo>
                          <a:pt x="3993760" y="-25407"/>
                          <a:pt x="4107153" y="6432"/>
                          <a:pt x="4247845" y="0"/>
                        </a:cubicBezTo>
                        <a:cubicBezTo>
                          <a:pt x="4388537" y="-6432"/>
                          <a:pt x="4835598" y="-5108"/>
                          <a:pt x="5055718" y="0"/>
                        </a:cubicBezTo>
                        <a:cubicBezTo>
                          <a:pt x="5275838" y="5108"/>
                          <a:pt x="5461006" y="-24536"/>
                          <a:pt x="5863590" y="0"/>
                        </a:cubicBezTo>
                        <a:cubicBezTo>
                          <a:pt x="6266174" y="24536"/>
                          <a:pt x="6355549" y="-19657"/>
                          <a:pt x="6515100" y="0"/>
                        </a:cubicBezTo>
                        <a:cubicBezTo>
                          <a:pt x="6674651" y="19657"/>
                          <a:pt x="7275423" y="-57462"/>
                          <a:pt x="7818120" y="0"/>
                        </a:cubicBezTo>
                        <a:cubicBezTo>
                          <a:pt x="7818132" y="8833"/>
                          <a:pt x="7818660" y="9830"/>
                          <a:pt x="7818120" y="18288"/>
                        </a:cubicBezTo>
                        <a:cubicBezTo>
                          <a:pt x="7610240" y="4606"/>
                          <a:pt x="7521789" y="7721"/>
                          <a:pt x="7401154" y="18288"/>
                        </a:cubicBezTo>
                        <a:cubicBezTo>
                          <a:pt x="7280519" y="28855"/>
                          <a:pt x="6930719" y="4225"/>
                          <a:pt x="6593281" y="18288"/>
                        </a:cubicBezTo>
                        <a:cubicBezTo>
                          <a:pt x="6255843" y="32351"/>
                          <a:pt x="6286682" y="1162"/>
                          <a:pt x="6098134" y="18288"/>
                        </a:cubicBezTo>
                        <a:cubicBezTo>
                          <a:pt x="5909586" y="35414"/>
                          <a:pt x="5602789" y="48596"/>
                          <a:pt x="5446624" y="18288"/>
                        </a:cubicBezTo>
                        <a:cubicBezTo>
                          <a:pt x="5290459" y="-12020"/>
                          <a:pt x="4917039" y="21960"/>
                          <a:pt x="4638751" y="18288"/>
                        </a:cubicBezTo>
                        <a:cubicBezTo>
                          <a:pt x="4360463" y="14616"/>
                          <a:pt x="4304690" y="5450"/>
                          <a:pt x="3987241" y="18288"/>
                        </a:cubicBezTo>
                        <a:cubicBezTo>
                          <a:pt x="3669792" y="31127"/>
                          <a:pt x="3758742" y="32551"/>
                          <a:pt x="3570275" y="18288"/>
                        </a:cubicBezTo>
                        <a:cubicBezTo>
                          <a:pt x="3381808" y="4025"/>
                          <a:pt x="3267153" y="36200"/>
                          <a:pt x="3075127" y="18288"/>
                        </a:cubicBezTo>
                        <a:cubicBezTo>
                          <a:pt x="2883101" y="376"/>
                          <a:pt x="2665825" y="10973"/>
                          <a:pt x="2267255" y="18288"/>
                        </a:cubicBezTo>
                        <a:cubicBezTo>
                          <a:pt x="1868685" y="25603"/>
                          <a:pt x="1884698" y="28410"/>
                          <a:pt x="1615745" y="18288"/>
                        </a:cubicBezTo>
                        <a:cubicBezTo>
                          <a:pt x="1346792" y="8167"/>
                          <a:pt x="1320952" y="10430"/>
                          <a:pt x="1120597" y="18288"/>
                        </a:cubicBezTo>
                        <a:cubicBezTo>
                          <a:pt x="920242" y="26146"/>
                          <a:pt x="556507" y="50790"/>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03231B22-C456-4FE0-AB63-F23D796FF3A1}"/>
              </a:ext>
            </a:extLst>
          </p:cNvPr>
          <p:cNvSpPr>
            <a:spLocks noGrp="1"/>
          </p:cNvSpPr>
          <p:nvPr>
            <p:ph type="title"/>
          </p:nvPr>
        </p:nvSpPr>
        <p:spPr>
          <a:xfrm>
            <a:off x="619890" y="499372"/>
            <a:ext cx="8065768" cy="1143000"/>
          </a:xfrm>
        </p:spPr>
        <p:txBody>
          <a:bodyPr>
            <a:normAutofit/>
          </a:bodyPr>
          <a:lstStyle/>
          <a:p>
            <a:pPr algn="ctr"/>
            <a:r>
              <a:rPr lang="en-US" dirty="0">
                <a:latin typeface="Arial" panose="020B0604020202020204" pitchFamily="34" charset="0"/>
                <a:cs typeface="Arial" panose="020B0604020202020204" pitchFamily="34" charset="0"/>
              </a:rPr>
              <a:t>AB 1663 – </a:t>
            </a:r>
            <a:r>
              <a:rPr lang="en-US" dirty="0" err="1"/>
              <a:t>Maienschein</a:t>
            </a:r>
            <a:r>
              <a:rPr lang="en-US" dirty="0"/>
              <a:t> (1.19.22)</a:t>
            </a:r>
          </a:p>
        </p:txBody>
      </p:sp>
      <p:sp>
        <p:nvSpPr>
          <p:cNvPr id="3" name="TextBox 2">
            <a:extLst>
              <a:ext uri="{FF2B5EF4-FFF2-40B4-BE49-F238E27FC236}">
                <a16:creationId xmlns:a16="http://schemas.microsoft.com/office/drawing/2014/main" id="{7D30AB2E-96B9-465E-9842-4AAE52243B98}"/>
              </a:ext>
            </a:extLst>
          </p:cNvPr>
          <p:cNvSpPr txBox="1"/>
          <p:nvPr/>
        </p:nvSpPr>
        <p:spPr>
          <a:xfrm>
            <a:off x="307086" y="2014386"/>
            <a:ext cx="8691375" cy="4247317"/>
          </a:xfrm>
          <a:prstGeom prst="rect">
            <a:avLst/>
          </a:prstGeom>
          <a:noFill/>
        </p:spPr>
        <p:txBody>
          <a:bodyPr wrap="square" rtlCol="0">
            <a:spAutoFit/>
          </a:bodyPr>
          <a:lstStyle/>
          <a:p>
            <a:r>
              <a:rPr lang="en-US" b="1" dirty="0"/>
              <a:t>Summary</a:t>
            </a:r>
          </a:p>
          <a:p>
            <a:r>
              <a:rPr lang="en-US" dirty="0">
                <a:latin typeface="+mj-lt"/>
              </a:rPr>
              <a:t>AB 1663 recognizes Supported Decision Making in statute as a less-restrictive</a:t>
            </a:r>
          </a:p>
          <a:p>
            <a:r>
              <a:rPr lang="en-US" dirty="0">
                <a:latin typeface="+mj-lt"/>
              </a:rPr>
              <a:t>alternative to probate conservatorships; requires the court to make conservatorships the last resort; and makes important changes to protect the rights of </a:t>
            </a:r>
            <a:r>
              <a:rPr lang="en-US" dirty="0" err="1">
                <a:latin typeface="+mj-lt"/>
              </a:rPr>
              <a:t>conservatees</a:t>
            </a:r>
            <a:r>
              <a:rPr lang="en-US" dirty="0">
                <a:latin typeface="+mj-lt"/>
              </a:rPr>
              <a:t> and make it easier to end probate conservatorships. To help people maintain choice and control over their lives.</a:t>
            </a:r>
          </a:p>
          <a:p>
            <a:endParaRPr lang="en-US" dirty="0">
              <a:solidFill>
                <a:prstClr val="black"/>
              </a:solidFill>
              <a:latin typeface="+mj-lt"/>
              <a:cs typeface="Arial" panose="020B0604020202020204" pitchFamily="34" charset="0"/>
            </a:endParaRPr>
          </a:p>
          <a:p>
            <a:r>
              <a:rPr lang="en-US" dirty="0">
                <a:latin typeface="+mj-lt"/>
              </a:rPr>
              <a:t>One key area of probate conservatorship reform through AB 1663:</a:t>
            </a:r>
          </a:p>
          <a:p>
            <a:endParaRPr lang="en-US" dirty="0">
              <a:latin typeface="+mj-lt"/>
            </a:endParaRPr>
          </a:p>
          <a:p>
            <a:r>
              <a:rPr lang="en-US" b="1" dirty="0">
                <a:latin typeface="+mj-lt"/>
              </a:rPr>
              <a:t>DEFLECT</a:t>
            </a:r>
            <a:r>
              <a:rPr lang="en-US" dirty="0">
                <a:latin typeface="+mj-lt"/>
              </a:rPr>
              <a:t>–Avoid probate conservatorships by recognizing alternatives</a:t>
            </a:r>
          </a:p>
          <a:p>
            <a:r>
              <a:rPr lang="en-US" dirty="0">
                <a:latin typeface="+mj-lt"/>
              </a:rPr>
              <a:t>● Establish SDM as a less-restrictive option for people with disabilities and older adults</a:t>
            </a:r>
          </a:p>
          <a:p>
            <a:r>
              <a:rPr lang="en-US" dirty="0">
                <a:latin typeface="+mj-lt"/>
              </a:rPr>
              <a:t>● Create a SDM Technical Assistance Program to provide grants, training, and technical assistance that promote and strengthen the use of SDM and other supports</a:t>
            </a:r>
            <a:endParaRPr lang="en-US" dirty="0">
              <a:solidFill>
                <a:prstClr val="black"/>
              </a:solidFill>
              <a:latin typeface="+mj-lt"/>
              <a:cs typeface="Arial" panose="020B0604020202020204" pitchFamily="34" charset="0"/>
            </a:endParaRPr>
          </a:p>
        </p:txBody>
      </p:sp>
    </p:spTree>
    <p:extLst>
      <p:ext uri="{BB962C8B-B14F-4D97-AF65-F5344CB8AC3E}">
        <p14:creationId xmlns:p14="http://schemas.microsoft.com/office/powerpoint/2010/main" val="5063986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1865313"/>
            <a:ext cx="7818120" cy="18288"/>
          </a:xfrm>
          <a:custGeom>
            <a:avLst/>
            <a:gdLst>
              <a:gd name="csX0" fmla="*/ 0 w 7818120"/>
              <a:gd name="csY0" fmla="*/ 0 h 18288"/>
              <a:gd name="csX1" fmla="*/ 416966 w 7818120"/>
              <a:gd name="csY1" fmla="*/ 0 h 18288"/>
              <a:gd name="csX2" fmla="*/ 1146658 w 7818120"/>
              <a:gd name="csY2" fmla="*/ 0 h 18288"/>
              <a:gd name="csX3" fmla="*/ 1563624 w 7818120"/>
              <a:gd name="csY3" fmla="*/ 0 h 18288"/>
              <a:gd name="csX4" fmla="*/ 2136953 w 7818120"/>
              <a:gd name="csY4" fmla="*/ 0 h 18288"/>
              <a:gd name="csX5" fmla="*/ 2944825 w 7818120"/>
              <a:gd name="csY5" fmla="*/ 0 h 18288"/>
              <a:gd name="csX6" fmla="*/ 3596335 w 7818120"/>
              <a:gd name="csY6" fmla="*/ 0 h 18288"/>
              <a:gd name="csX7" fmla="*/ 4326026 w 7818120"/>
              <a:gd name="csY7" fmla="*/ 0 h 18288"/>
              <a:gd name="csX8" fmla="*/ 4899355 w 7818120"/>
              <a:gd name="csY8" fmla="*/ 0 h 18288"/>
              <a:gd name="csX9" fmla="*/ 5550865 w 7818120"/>
              <a:gd name="csY9" fmla="*/ 0 h 18288"/>
              <a:gd name="csX10" fmla="*/ 6358738 w 7818120"/>
              <a:gd name="csY10" fmla="*/ 0 h 18288"/>
              <a:gd name="csX11" fmla="*/ 6853885 w 7818120"/>
              <a:gd name="csY11" fmla="*/ 0 h 18288"/>
              <a:gd name="csX12" fmla="*/ 7818120 w 7818120"/>
              <a:gd name="csY12" fmla="*/ 0 h 18288"/>
              <a:gd name="csX13" fmla="*/ 7818120 w 7818120"/>
              <a:gd name="csY13" fmla="*/ 18288 h 18288"/>
              <a:gd name="csX14" fmla="*/ 7244791 w 7818120"/>
              <a:gd name="csY14" fmla="*/ 18288 h 18288"/>
              <a:gd name="csX15" fmla="*/ 6827825 w 7818120"/>
              <a:gd name="csY15" fmla="*/ 18288 h 18288"/>
              <a:gd name="csX16" fmla="*/ 6176315 w 7818120"/>
              <a:gd name="csY16" fmla="*/ 18288 h 18288"/>
              <a:gd name="csX17" fmla="*/ 5681167 w 7818120"/>
              <a:gd name="csY17" fmla="*/ 18288 h 18288"/>
              <a:gd name="csX18" fmla="*/ 5029657 w 7818120"/>
              <a:gd name="csY18" fmla="*/ 18288 h 18288"/>
              <a:gd name="csX19" fmla="*/ 4378147 w 7818120"/>
              <a:gd name="csY19" fmla="*/ 18288 h 18288"/>
              <a:gd name="csX20" fmla="*/ 3726637 w 7818120"/>
              <a:gd name="csY20" fmla="*/ 18288 h 18288"/>
              <a:gd name="csX21" fmla="*/ 3075127 w 7818120"/>
              <a:gd name="csY21" fmla="*/ 18288 h 18288"/>
              <a:gd name="csX22" fmla="*/ 2501798 w 7818120"/>
              <a:gd name="csY22" fmla="*/ 18288 h 18288"/>
              <a:gd name="csX23" fmla="*/ 1772107 w 7818120"/>
              <a:gd name="csY23" fmla="*/ 18288 h 18288"/>
              <a:gd name="csX24" fmla="*/ 1120597 w 7818120"/>
              <a:gd name="csY24" fmla="*/ 18288 h 18288"/>
              <a:gd name="csX25" fmla="*/ 0 w 7818120"/>
              <a:gd name="csY25" fmla="*/ 18288 h 18288"/>
              <a:gd name="csX26" fmla="*/ 0 w 7818120"/>
              <a:gd name="csY26" fmla="*/ 0 h 18288"/>
              <a:gd name="csX0" fmla="*/ 0 w 7818120"/>
              <a:gd name="csY0" fmla="*/ 0 h 18288"/>
              <a:gd name="csX1" fmla="*/ 573329 w 7818120"/>
              <a:gd name="csY1" fmla="*/ 0 h 18288"/>
              <a:gd name="csX2" fmla="*/ 990295 w 7818120"/>
              <a:gd name="csY2" fmla="*/ 0 h 18288"/>
              <a:gd name="csX3" fmla="*/ 1394232 w 7818120"/>
              <a:gd name="csY3" fmla="*/ 0 h 18288"/>
              <a:gd name="csX4" fmla="*/ 1798168 w 7818120"/>
              <a:gd name="csY4" fmla="*/ 0 h 18288"/>
              <a:gd name="csX5" fmla="*/ 2371496 w 7818120"/>
              <a:gd name="csY5" fmla="*/ 0 h 18288"/>
              <a:gd name="csX6" fmla="*/ 2944825 w 7818120"/>
              <a:gd name="csY6" fmla="*/ 0 h 18288"/>
              <a:gd name="csX7" fmla="*/ 3752698 w 7818120"/>
              <a:gd name="csY7" fmla="*/ 0 h 18288"/>
              <a:gd name="csX8" fmla="*/ 4247845 w 7818120"/>
              <a:gd name="csY8" fmla="*/ 0 h 18288"/>
              <a:gd name="csX9" fmla="*/ 5055718 w 7818120"/>
              <a:gd name="csY9" fmla="*/ 0 h 18288"/>
              <a:gd name="csX10" fmla="*/ 5863590 w 7818120"/>
              <a:gd name="csY10" fmla="*/ 0 h 18288"/>
              <a:gd name="csX11" fmla="*/ 6515100 w 7818120"/>
              <a:gd name="csY11" fmla="*/ 0 h 18288"/>
              <a:gd name="csX12" fmla="*/ 7818120 w 7818120"/>
              <a:gd name="csY12" fmla="*/ 0 h 18288"/>
              <a:gd name="csX13" fmla="*/ 7818120 w 7818120"/>
              <a:gd name="csY13" fmla="*/ 18288 h 18288"/>
              <a:gd name="csX14" fmla="*/ 7401154 w 7818120"/>
              <a:gd name="csY14" fmla="*/ 18288 h 18288"/>
              <a:gd name="csX15" fmla="*/ 6593281 w 7818120"/>
              <a:gd name="csY15" fmla="*/ 18288 h 18288"/>
              <a:gd name="csX16" fmla="*/ 6098134 w 7818120"/>
              <a:gd name="csY16" fmla="*/ 18288 h 18288"/>
              <a:gd name="csX17" fmla="*/ 5446624 w 7818120"/>
              <a:gd name="csY17" fmla="*/ 18288 h 18288"/>
              <a:gd name="csX18" fmla="*/ 4638751 w 7818120"/>
              <a:gd name="csY18" fmla="*/ 18288 h 18288"/>
              <a:gd name="csX19" fmla="*/ 3987241 w 7818120"/>
              <a:gd name="csY19" fmla="*/ 18288 h 18288"/>
              <a:gd name="csX20" fmla="*/ 3570275 w 7818120"/>
              <a:gd name="csY20" fmla="*/ 18288 h 18288"/>
              <a:gd name="csX21" fmla="*/ 3075127 w 7818120"/>
              <a:gd name="csY21" fmla="*/ 18288 h 18288"/>
              <a:gd name="csX22" fmla="*/ 2267255 w 7818120"/>
              <a:gd name="csY22" fmla="*/ 18288 h 18288"/>
              <a:gd name="csX23" fmla="*/ 1615745 w 7818120"/>
              <a:gd name="csY23" fmla="*/ 18288 h 18288"/>
              <a:gd name="csX24" fmla="*/ 1120597 w 7818120"/>
              <a:gd name="csY24" fmla="*/ 18288 h 18288"/>
              <a:gd name="csX25" fmla="*/ 0 w 7818120"/>
              <a:gd name="csY25" fmla="*/ 18288 h 18288"/>
              <a:gd name="csX26" fmla="*/ 0 w 7818120"/>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7818120" h="18288" fill="none" extrusionOk="0">
                <a:moveTo>
                  <a:pt x="0" y="0"/>
                </a:moveTo>
                <a:cubicBezTo>
                  <a:pt x="101002" y="-20048"/>
                  <a:pt x="215808" y="13837"/>
                  <a:pt x="416966" y="0"/>
                </a:cubicBezTo>
                <a:cubicBezTo>
                  <a:pt x="573264" y="9422"/>
                  <a:pt x="897859" y="4188"/>
                  <a:pt x="1146658" y="0"/>
                </a:cubicBezTo>
                <a:cubicBezTo>
                  <a:pt x="1409722" y="12227"/>
                  <a:pt x="1377475" y="-3286"/>
                  <a:pt x="1563624" y="0"/>
                </a:cubicBezTo>
                <a:cubicBezTo>
                  <a:pt x="1758084" y="11330"/>
                  <a:pt x="1967746" y="-7403"/>
                  <a:pt x="2136953" y="0"/>
                </a:cubicBezTo>
                <a:cubicBezTo>
                  <a:pt x="2354826" y="-5751"/>
                  <a:pt x="2687014" y="20029"/>
                  <a:pt x="2944825" y="0"/>
                </a:cubicBezTo>
                <a:cubicBezTo>
                  <a:pt x="3238848" y="15226"/>
                  <a:pt x="3415761" y="33925"/>
                  <a:pt x="3596335" y="0"/>
                </a:cubicBezTo>
                <a:cubicBezTo>
                  <a:pt x="3815108" y="13362"/>
                  <a:pt x="3972448" y="-68797"/>
                  <a:pt x="4326026" y="0"/>
                </a:cubicBezTo>
                <a:cubicBezTo>
                  <a:pt x="4638028" y="39995"/>
                  <a:pt x="4794473" y="211"/>
                  <a:pt x="4899355" y="0"/>
                </a:cubicBezTo>
                <a:cubicBezTo>
                  <a:pt x="5037170" y="-13296"/>
                  <a:pt x="5289722" y="-48609"/>
                  <a:pt x="5550865" y="0"/>
                </a:cubicBezTo>
                <a:cubicBezTo>
                  <a:pt x="5740088" y="19163"/>
                  <a:pt x="6143605" y="-29909"/>
                  <a:pt x="6358738" y="0"/>
                </a:cubicBezTo>
                <a:cubicBezTo>
                  <a:pt x="6556443" y="18955"/>
                  <a:pt x="6741581" y="-22634"/>
                  <a:pt x="6853885" y="0"/>
                </a:cubicBezTo>
                <a:cubicBezTo>
                  <a:pt x="6996029" y="20497"/>
                  <a:pt x="7453286" y="6658"/>
                  <a:pt x="7818120" y="0"/>
                </a:cubicBezTo>
                <a:cubicBezTo>
                  <a:pt x="7817552" y="7862"/>
                  <a:pt x="7817901" y="13269"/>
                  <a:pt x="7818120" y="18288"/>
                </a:cubicBezTo>
                <a:cubicBezTo>
                  <a:pt x="7701883" y="-33961"/>
                  <a:pt x="7395843" y="8437"/>
                  <a:pt x="7244791" y="18288"/>
                </a:cubicBezTo>
                <a:cubicBezTo>
                  <a:pt x="7088282" y="14407"/>
                  <a:pt x="6958165" y="20902"/>
                  <a:pt x="6827825" y="18288"/>
                </a:cubicBezTo>
                <a:cubicBezTo>
                  <a:pt x="6715653" y="-2805"/>
                  <a:pt x="6356779" y="33124"/>
                  <a:pt x="6176315" y="18288"/>
                </a:cubicBezTo>
                <a:cubicBezTo>
                  <a:pt x="6015867" y="-5301"/>
                  <a:pt x="5852369" y="-275"/>
                  <a:pt x="5681167" y="18288"/>
                </a:cubicBezTo>
                <a:cubicBezTo>
                  <a:pt x="5508002" y="48742"/>
                  <a:pt x="5304989" y="-7247"/>
                  <a:pt x="5029657" y="18288"/>
                </a:cubicBezTo>
                <a:cubicBezTo>
                  <a:pt x="4760375" y="46790"/>
                  <a:pt x="4637400" y="35678"/>
                  <a:pt x="4378147" y="18288"/>
                </a:cubicBezTo>
                <a:cubicBezTo>
                  <a:pt x="4094943" y="8043"/>
                  <a:pt x="4037303" y="27568"/>
                  <a:pt x="3726637" y="18288"/>
                </a:cubicBezTo>
                <a:cubicBezTo>
                  <a:pt x="3400340" y="-2459"/>
                  <a:pt x="3320728" y="61058"/>
                  <a:pt x="3075127" y="18288"/>
                </a:cubicBezTo>
                <a:cubicBezTo>
                  <a:pt x="2809301" y="-25757"/>
                  <a:pt x="2702630" y="16477"/>
                  <a:pt x="2501798" y="18288"/>
                </a:cubicBezTo>
                <a:cubicBezTo>
                  <a:pt x="2308686" y="20751"/>
                  <a:pt x="2079466" y="5550"/>
                  <a:pt x="1772107" y="18288"/>
                </a:cubicBezTo>
                <a:cubicBezTo>
                  <a:pt x="1420202" y="47064"/>
                  <a:pt x="1431765" y="28913"/>
                  <a:pt x="1120597" y="18288"/>
                </a:cubicBezTo>
                <a:cubicBezTo>
                  <a:pt x="791266" y="31607"/>
                  <a:pt x="235945" y="82322"/>
                  <a:pt x="0" y="18288"/>
                </a:cubicBezTo>
                <a:cubicBezTo>
                  <a:pt x="-589" y="13471"/>
                  <a:pt x="-474" y="7409"/>
                  <a:pt x="0" y="0"/>
                </a:cubicBezTo>
                <a:close/>
              </a:path>
              <a:path w="7818120" h="18288" stroke="0" extrusionOk="0">
                <a:moveTo>
                  <a:pt x="0" y="0"/>
                </a:moveTo>
                <a:cubicBezTo>
                  <a:pt x="161767" y="-7030"/>
                  <a:pt x="286873" y="-11228"/>
                  <a:pt x="573329" y="0"/>
                </a:cubicBezTo>
                <a:cubicBezTo>
                  <a:pt x="860952" y="-8429"/>
                  <a:pt x="823968" y="-2420"/>
                  <a:pt x="990295" y="0"/>
                </a:cubicBezTo>
                <a:cubicBezTo>
                  <a:pt x="1144921" y="-13846"/>
                  <a:pt x="1288801" y="10931"/>
                  <a:pt x="1394232" y="0"/>
                </a:cubicBezTo>
                <a:cubicBezTo>
                  <a:pt x="1499663" y="-10931"/>
                  <a:pt x="1677634" y="10318"/>
                  <a:pt x="1798168" y="0"/>
                </a:cubicBezTo>
                <a:cubicBezTo>
                  <a:pt x="2021167" y="5465"/>
                  <a:pt x="2087775" y="-15972"/>
                  <a:pt x="2371496" y="0"/>
                </a:cubicBezTo>
                <a:cubicBezTo>
                  <a:pt x="2646084" y="3640"/>
                  <a:pt x="2709294" y="-15431"/>
                  <a:pt x="2944825" y="0"/>
                </a:cubicBezTo>
                <a:cubicBezTo>
                  <a:pt x="3182104" y="39801"/>
                  <a:pt x="3563508" y="7189"/>
                  <a:pt x="3752698" y="0"/>
                </a:cubicBezTo>
                <a:cubicBezTo>
                  <a:pt x="4004713" y="-51688"/>
                  <a:pt x="4111759" y="8465"/>
                  <a:pt x="4247845" y="0"/>
                </a:cubicBezTo>
                <a:cubicBezTo>
                  <a:pt x="4409051" y="-38636"/>
                  <a:pt x="4840912" y="-6880"/>
                  <a:pt x="5055718" y="0"/>
                </a:cubicBezTo>
                <a:cubicBezTo>
                  <a:pt x="5318987" y="12828"/>
                  <a:pt x="5464207" y="16349"/>
                  <a:pt x="5863590" y="0"/>
                </a:cubicBezTo>
                <a:cubicBezTo>
                  <a:pt x="6258188" y="21536"/>
                  <a:pt x="6373895" y="-20866"/>
                  <a:pt x="6515100" y="0"/>
                </a:cubicBezTo>
                <a:cubicBezTo>
                  <a:pt x="6673199" y="-42487"/>
                  <a:pt x="7368245" y="-124798"/>
                  <a:pt x="7818120" y="0"/>
                </a:cubicBezTo>
                <a:cubicBezTo>
                  <a:pt x="7818163" y="8895"/>
                  <a:pt x="7818750" y="9828"/>
                  <a:pt x="7818120" y="18288"/>
                </a:cubicBezTo>
                <a:cubicBezTo>
                  <a:pt x="7615777" y="-1071"/>
                  <a:pt x="7527543" y="-5750"/>
                  <a:pt x="7401154" y="18288"/>
                </a:cubicBezTo>
                <a:cubicBezTo>
                  <a:pt x="7322611" y="47896"/>
                  <a:pt x="6964426" y="-24966"/>
                  <a:pt x="6593281" y="18288"/>
                </a:cubicBezTo>
                <a:cubicBezTo>
                  <a:pt x="6260055" y="33833"/>
                  <a:pt x="6287545" y="-3963"/>
                  <a:pt x="6098134" y="18288"/>
                </a:cubicBezTo>
                <a:cubicBezTo>
                  <a:pt x="5900337" y="14995"/>
                  <a:pt x="5605990" y="72621"/>
                  <a:pt x="5446624" y="18288"/>
                </a:cubicBezTo>
                <a:cubicBezTo>
                  <a:pt x="5244167" y="-23104"/>
                  <a:pt x="4914971" y="-34358"/>
                  <a:pt x="4638751" y="18288"/>
                </a:cubicBezTo>
                <a:cubicBezTo>
                  <a:pt x="4353273" y="8380"/>
                  <a:pt x="4297533" y="13876"/>
                  <a:pt x="3987241" y="18288"/>
                </a:cubicBezTo>
                <a:cubicBezTo>
                  <a:pt x="3687723" y="41876"/>
                  <a:pt x="3776181" y="30039"/>
                  <a:pt x="3570275" y="18288"/>
                </a:cubicBezTo>
                <a:cubicBezTo>
                  <a:pt x="3396160" y="10249"/>
                  <a:pt x="3285909" y="48310"/>
                  <a:pt x="3075127" y="18288"/>
                </a:cubicBezTo>
                <a:cubicBezTo>
                  <a:pt x="2869474" y="41512"/>
                  <a:pt x="2676329" y="4972"/>
                  <a:pt x="2267255" y="18288"/>
                </a:cubicBezTo>
                <a:cubicBezTo>
                  <a:pt x="1866401" y="24532"/>
                  <a:pt x="1882987" y="25696"/>
                  <a:pt x="1615745" y="18288"/>
                </a:cubicBezTo>
                <a:cubicBezTo>
                  <a:pt x="1346085" y="13379"/>
                  <a:pt x="1323312" y="12392"/>
                  <a:pt x="1120597" y="18288"/>
                </a:cubicBezTo>
                <a:cubicBezTo>
                  <a:pt x="940237" y="-60975"/>
                  <a:pt x="569386" y="27591"/>
                  <a:pt x="0" y="18288"/>
                </a:cubicBezTo>
                <a:cubicBezTo>
                  <a:pt x="1751" y="14440"/>
                  <a:pt x="-1272" y="7740"/>
                  <a:pt x="0" y="0"/>
                </a:cubicBezTo>
                <a:close/>
              </a:path>
              <a:path w="7818120" h="18288" fill="none" stroke="0" extrusionOk="0">
                <a:moveTo>
                  <a:pt x="0" y="0"/>
                </a:moveTo>
                <a:cubicBezTo>
                  <a:pt x="102311" y="-24031"/>
                  <a:pt x="206428" y="20084"/>
                  <a:pt x="416966" y="0"/>
                </a:cubicBezTo>
                <a:cubicBezTo>
                  <a:pt x="662339" y="-9883"/>
                  <a:pt x="833564" y="-11910"/>
                  <a:pt x="1146658" y="0"/>
                </a:cubicBezTo>
                <a:cubicBezTo>
                  <a:pt x="1398993" y="16754"/>
                  <a:pt x="1378239" y="-4997"/>
                  <a:pt x="1563624" y="0"/>
                </a:cubicBezTo>
                <a:cubicBezTo>
                  <a:pt x="1738265" y="3015"/>
                  <a:pt x="2006667" y="23864"/>
                  <a:pt x="2136953" y="0"/>
                </a:cubicBezTo>
                <a:cubicBezTo>
                  <a:pt x="2338524" y="-3063"/>
                  <a:pt x="2693378" y="-15904"/>
                  <a:pt x="2944825" y="0"/>
                </a:cubicBezTo>
                <a:cubicBezTo>
                  <a:pt x="3201439" y="-13695"/>
                  <a:pt x="3379198" y="46243"/>
                  <a:pt x="3596335" y="0"/>
                </a:cubicBezTo>
                <a:cubicBezTo>
                  <a:pt x="3778868" y="-61549"/>
                  <a:pt x="3979469" y="3461"/>
                  <a:pt x="4326026" y="0"/>
                </a:cubicBezTo>
                <a:cubicBezTo>
                  <a:pt x="4670641" y="40397"/>
                  <a:pt x="4801160" y="2093"/>
                  <a:pt x="4899355" y="0"/>
                </a:cubicBezTo>
                <a:cubicBezTo>
                  <a:pt x="4972821" y="-4221"/>
                  <a:pt x="5326959" y="8892"/>
                  <a:pt x="5550865" y="0"/>
                </a:cubicBezTo>
                <a:cubicBezTo>
                  <a:pt x="5793178" y="12267"/>
                  <a:pt x="6146346" y="-4531"/>
                  <a:pt x="6358738" y="0"/>
                </a:cubicBezTo>
                <a:cubicBezTo>
                  <a:pt x="6580825" y="49349"/>
                  <a:pt x="6739467" y="13524"/>
                  <a:pt x="6853885" y="0"/>
                </a:cubicBezTo>
                <a:cubicBezTo>
                  <a:pt x="7057243" y="-60557"/>
                  <a:pt x="7415107" y="-58698"/>
                  <a:pt x="7818120" y="0"/>
                </a:cubicBezTo>
                <a:cubicBezTo>
                  <a:pt x="7817705" y="7748"/>
                  <a:pt x="7817189" y="13015"/>
                  <a:pt x="7818120" y="18288"/>
                </a:cubicBezTo>
                <a:cubicBezTo>
                  <a:pt x="7693944" y="-3615"/>
                  <a:pt x="7376376" y="-6677"/>
                  <a:pt x="7244791" y="18288"/>
                </a:cubicBezTo>
                <a:cubicBezTo>
                  <a:pt x="7100086" y="-5717"/>
                  <a:pt x="6942350" y="35421"/>
                  <a:pt x="6827825" y="18288"/>
                </a:cubicBezTo>
                <a:cubicBezTo>
                  <a:pt x="6691364" y="27873"/>
                  <a:pt x="6342432" y="37332"/>
                  <a:pt x="6176315" y="18288"/>
                </a:cubicBezTo>
                <a:cubicBezTo>
                  <a:pt x="6012850" y="28657"/>
                  <a:pt x="5862979" y="-980"/>
                  <a:pt x="5681167" y="18288"/>
                </a:cubicBezTo>
                <a:cubicBezTo>
                  <a:pt x="5485624" y="71662"/>
                  <a:pt x="5295851" y="1288"/>
                  <a:pt x="5029657" y="18288"/>
                </a:cubicBezTo>
                <a:cubicBezTo>
                  <a:pt x="4753680" y="49046"/>
                  <a:pt x="4640335" y="38506"/>
                  <a:pt x="4378147" y="18288"/>
                </a:cubicBezTo>
                <a:cubicBezTo>
                  <a:pt x="4103046" y="-4537"/>
                  <a:pt x="4022480" y="43848"/>
                  <a:pt x="3726637" y="18288"/>
                </a:cubicBezTo>
                <a:cubicBezTo>
                  <a:pt x="3429109" y="3476"/>
                  <a:pt x="3316488" y="61415"/>
                  <a:pt x="3075127" y="18288"/>
                </a:cubicBezTo>
                <a:cubicBezTo>
                  <a:pt x="2821014" y="6093"/>
                  <a:pt x="2665050" y="-11263"/>
                  <a:pt x="2501798" y="18288"/>
                </a:cubicBezTo>
                <a:cubicBezTo>
                  <a:pt x="2343345" y="29394"/>
                  <a:pt x="2120041" y="-50427"/>
                  <a:pt x="1772107" y="18288"/>
                </a:cubicBezTo>
                <a:cubicBezTo>
                  <a:pt x="1424078" y="50665"/>
                  <a:pt x="1427418" y="32572"/>
                  <a:pt x="1120597" y="18288"/>
                </a:cubicBezTo>
                <a:cubicBezTo>
                  <a:pt x="796486" y="45938"/>
                  <a:pt x="243712" y="47798"/>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7818120"/>
                      <a:gd name="connsiteY0" fmla="*/ 0 h 18288"/>
                      <a:gd name="connsiteX1" fmla="*/ 416966 w 7818120"/>
                      <a:gd name="connsiteY1" fmla="*/ 0 h 18288"/>
                      <a:gd name="connsiteX2" fmla="*/ 1146658 w 7818120"/>
                      <a:gd name="connsiteY2" fmla="*/ 0 h 18288"/>
                      <a:gd name="connsiteX3" fmla="*/ 1563624 w 7818120"/>
                      <a:gd name="connsiteY3" fmla="*/ 0 h 18288"/>
                      <a:gd name="connsiteX4" fmla="*/ 2136953 w 7818120"/>
                      <a:gd name="connsiteY4" fmla="*/ 0 h 18288"/>
                      <a:gd name="connsiteX5" fmla="*/ 2944825 w 7818120"/>
                      <a:gd name="connsiteY5" fmla="*/ 0 h 18288"/>
                      <a:gd name="connsiteX6" fmla="*/ 3596335 w 7818120"/>
                      <a:gd name="connsiteY6" fmla="*/ 0 h 18288"/>
                      <a:gd name="connsiteX7" fmla="*/ 4326026 w 7818120"/>
                      <a:gd name="connsiteY7" fmla="*/ 0 h 18288"/>
                      <a:gd name="connsiteX8" fmla="*/ 4899355 w 7818120"/>
                      <a:gd name="connsiteY8" fmla="*/ 0 h 18288"/>
                      <a:gd name="connsiteX9" fmla="*/ 5550865 w 7818120"/>
                      <a:gd name="connsiteY9" fmla="*/ 0 h 18288"/>
                      <a:gd name="connsiteX10" fmla="*/ 6358738 w 7818120"/>
                      <a:gd name="connsiteY10" fmla="*/ 0 h 18288"/>
                      <a:gd name="connsiteX11" fmla="*/ 6853885 w 7818120"/>
                      <a:gd name="connsiteY11" fmla="*/ 0 h 18288"/>
                      <a:gd name="connsiteX12" fmla="*/ 7818120 w 7818120"/>
                      <a:gd name="connsiteY12" fmla="*/ 0 h 18288"/>
                      <a:gd name="connsiteX13" fmla="*/ 7818120 w 7818120"/>
                      <a:gd name="connsiteY13" fmla="*/ 18288 h 18288"/>
                      <a:gd name="connsiteX14" fmla="*/ 7244791 w 7818120"/>
                      <a:gd name="connsiteY14" fmla="*/ 18288 h 18288"/>
                      <a:gd name="connsiteX15" fmla="*/ 6827825 w 7818120"/>
                      <a:gd name="connsiteY15" fmla="*/ 18288 h 18288"/>
                      <a:gd name="connsiteX16" fmla="*/ 6176315 w 7818120"/>
                      <a:gd name="connsiteY16" fmla="*/ 18288 h 18288"/>
                      <a:gd name="connsiteX17" fmla="*/ 5681167 w 7818120"/>
                      <a:gd name="connsiteY17" fmla="*/ 18288 h 18288"/>
                      <a:gd name="connsiteX18" fmla="*/ 5029657 w 7818120"/>
                      <a:gd name="connsiteY18" fmla="*/ 18288 h 18288"/>
                      <a:gd name="connsiteX19" fmla="*/ 4378147 w 7818120"/>
                      <a:gd name="connsiteY19" fmla="*/ 18288 h 18288"/>
                      <a:gd name="connsiteX20" fmla="*/ 3726637 w 7818120"/>
                      <a:gd name="connsiteY20" fmla="*/ 18288 h 18288"/>
                      <a:gd name="connsiteX21" fmla="*/ 3075127 w 7818120"/>
                      <a:gd name="connsiteY21" fmla="*/ 18288 h 18288"/>
                      <a:gd name="connsiteX22" fmla="*/ 2501798 w 7818120"/>
                      <a:gd name="connsiteY22" fmla="*/ 18288 h 18288"/>
                      <a:gd name="connsiteX23" fmla="*/ 1772107 w 7818120"/>
                      <a:gd name="connsiteY23" fmla="*/ 18288 h 18288"/>
                      <a:gd name="connsiteX24" fmla="*/ 1120597 w 7818120"/>
                      <a:gd name="connsiteY24" fmla="*/ 18288 h 18288"/>
                      <a:gd name="connsiteX25" fmla="*/ 0 w 7818120"/>
                      <a:gd name="connsiteY25" fmla="*/ 18288 h 18288"/>
                      <a:gd name="connsiteX26" fmla="*/ 0 w 7818120"/>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818120" h="18288" fill="none" extrusionOk="0">
                        <a:moveTo>
                          <a:pt x="0" y="0"/>
                        </a:moveTo>
                        <a:cubicBezTo>
                          <a:pt x="121520" y="-12182"/>
                          <a:pt x="211324" y="18247"/>
                          <a:pt x="416966" y="0"/>
                        </a:cubicBezTo>
                        <a:cubicBezTo>
                          <a:pt x="622608" y="-18247"/>
                          <a:pt x="891241" y="-13744"/>
                          <a:pt x="1146658" y="0"/>
                        </a:cubicBezTo>
                        <a:cubicBezTo>
                          <a:pt x="1402075" y="13744"/>
                          <a:pt x="1378880" y="-8543"/>
                          <a:pt x="1563624" y="0"/>
                        </a:cubicBezTo>
                        <a:cubicBezTo>
                          <a:pt x="1748368" y="8543"/>
                          <a:pt x="1972300" y="7443"/>
                          <a:pt x="2136953" y="0"/>
                        </a:cubicBezTo>
                        <a:cubicBezTo>
                          <a:pt x="2301606" y="-7443"/>
                          <a:pt x="2679634" y="12382"/>
                          <a:pt x="2944825" y="0"/>
                        </a:cubicBezTo>
                        <a:cubicBezTo>
                          <a:pt x="3210016" y="-12382"/>
                          <a:pt x="3409232" y="17967"/>
                          <a:pt x="3596335" y="0"/>
                        </a:cubicBezTo>
                        <a:cubicBezTo>
                          <a:pt x="3783438" y="-17967"/>
                          <a:pt x="4002523" y="-28578"/>
                          <a:pt x="4326026" y="0"/>
                        </a:cubicBezTo>
                        <a:cubicBezTo>
                          <a:pt x="4649529" y="28578"/>
                          <a:pt x="4777384" y="-3624"/>
                          <a:pt x="4899355" y="0"/>
                        </a:cubicBezTo>
                        <a:cubicBezTo>
                          <a:pt x="5021326" y="3624"/>
                          <a:pt x="5317653" y="1281"/>
                          <a:pt x="5550865" y="0"/>
                        </a:cubicBezTo>
                        <a:cubicBezTo>
                          <a:pt x="5784077" y="-1281"/>
                          <a:pt x="6142956" y="-39637"/>
                          <a:pt x="6358738" y="0"/>
                        </a:cubicBezTo>
                        <a:cubicBezTo>
                          <a:pt x="6574520" y="39637"/>
                          <a:pt x="6724785" y="-4460"/>
                          <a:pt x="6853885" y="0"/>
                        </a:cubicBezTo>
                        <a:cubicBezTo>
                          <a:pt x="6982985" y="4460"/>
                          <a:pt x="7403044" y="-1955"/>
                          <a:pt x="7818120" y="0"/>
                        </a:cubicBezTo>
                        <a:cubicBezTo>
                          <a:pt x="7817988" y="7702"/>
                          <a:pt x="7817908" y="13511"/>
                          <a:pt x="7818120" y="18288"/>
                        </a:cubicBezTo>
                        <a:cubicBezTo>
                          <a:pt x="7698847" y="-3267"/>
                          <a:pt x="7390924" y="22979"/>
                          <a:pt x="7244791" y="18288"/>
                        </a:cubicBezTo>
                        <a:cubicBezTo>
                          <a:pt x="7098658" y="13597"/>
                          <a:pt x="6952735" y="29357"/>
                          <a:pt x="6827825" y="18288"/>
                        </a:cubicBezTo>
                        <a:cubicBezTo>
                          <a:pt x="6702915" y="7219"/>
                          <a:pt x="6338661" y="34530"/>
                          <a:pt x="6176315" y="18288"/>
                        </a:cubicBezTo>
                        <a:cubicBezTo>
                          <a:pt x="6013969" y="2047"/>
                          <a:pt x="5850602" y="6362"/>
                          <a:pt x="5681167" y="18288"/>
                        </a:cubicBezTo>
                        <a:cubicBezTo>
                          <a:pt x="5511732" y="30214"/>
                          <a:pt x="5312143" y="419"/>
                          <a:pt x="5029657" y="18288"/>
                        </a:cubicBezTo>
                        <a:cubicBezTo>
                          <a:pt x="4747171" y="36158"/>
                          <a:pt x="4655062" y="30740"/>
                          <a:pt x="4378147" y="18288"/>
                        </a:cubicBezTo>
                        <a:cubicBezTo>
                          <a:pt x="4101232" y="5837"/>
                          <a:pt x="4037646" y="44706"/>
                          <a:pt x="3726637" y="18288"/>
                        </a:cubicBezTo>
                        <a:cubicBezTo>
                          <a:pt x="3415628" y="-8130"/>
                          <a:pt x="3321756" y="45507"/>
                          <a:pt x="3075127" y="18288"/>
                        </a:cubicBezTo>
                        <a:cubicBezTo>
                          <a:pt x="2828498" y="-8931"/>
                          <a:pt x="2684733" y="14853"/>
                          <a:pt x="2501798" y="18288"/>
                        </a:cubicBezTo>
                        <a:cubicBezTo>
                          <a:pt x="2318863" y="21723"/>
                          <a:pt x="2121844" y="-13013"/>
                          <a:pt x="1772107" y="18288"/>
                        </a:cubicBezTo>
                        <a:cubicBezTo>
                          <a:pt x="1422370" y="49589"/>
                          <a:pt x="1431548" y="31666"/>
                          <a:pt x="1120597" y="18288"/>
                        </a:cubicBezTo>
                        <a:cubicBezTo>
                          <a:pt x="809646" y="4911"/>
                          <a:pt x="246393" y="56240"/>
                          <a:pt x="0" y="18288"/>
                        </a:cubicBezTo>
                        <a:cubicBezTo>
                          <a:pt x="129" y="13298"/>
                          <a:pt x="-675" y="6857"/>
                          <a:pt x="0" y="0"/>
                        </a:cubicBezTo>
                        <a:close/>
                      </a:path>
                      <a:path w="7818120" h="18288" stroke="0" extrusionOk="0">
                        <a:moveTo>
                          <a:pt x="0" y="0"/>
                        </a:moveTo>
                        <a:cubicBezTo>
                          <a:pt x="177487" y="-4302"/>
                          <a:pt x="287499" y="4997"/>
                          <a:pt x="573329" y="0"/>
                        </a:cubicBezTo>
                        <a:cubicBezTo>
                          <a:pt x="859159" y="-4997"/>
                          <a:pt x="821965" y="-336"/>
                          <a:pt x="990295" y="0"/>
                        </a:cubicBezTo>
                        <a:cubicBezTo>
                          <a:pt x="1158625" y="336"/>
                          <a:pt x="1587918" y="-4681"/>
                          <a:pt x="1798168" y="0"/>
                        </a:cubicBezTo>
                        <a:cubicBezTo>
                          <a:pt x="2008418" y="4681"/>
                          <a:pt x="2088841" y="-2754"/>
                          <a:pt x="2371496" y="0"/>
                        </a:cubicBezTo>
                        <a:cubicBezTo>
                          <a:pt x="2654151" y="2754"/>
                          <a:pt x="2701462" y="-24976"/>
                          <a:pt x="2944825" y="0"/>
                        </a:cubicBezTo>
                        <a:cubicBezTo>
                          <a:pt x="3188188" y="24976"/>
                          <a:pt x="3511636" y="25407"/>
                          <a:pt x="3752698" y="0"/>
                        </a:cubicBezTo>
                        <a:cubicBezTo>
                          <a:pt x="3993760" y="-25407"/>
                          <a:pt x="4107153" y="6432"/>
                          <a:pt x="4247845" y="0"/>
                        </a:cubicBezTo>
                        <a:cubicBezTo>
                          <a:pt x="4388537" y="-6432"/>
                          <a:pt x="4835598" y="-5108"/>
                          <a:pt x="5055718" y="0"/>
                        </a:cubicBezTo>
                        <a:cubicBezTo>
                          <a:pt x="5275838" y="5108"/>
                          <a:pt x="5461006" y="-24536"/>
                          <a:pt x="5863590" y="0"/>
                        </a:cubicBezTo>
                        <a:cubicBezTo>
                          <a:pt x="6266174" y="24536"/>
                          <a:pt x="6355549" y="-19657"/>
                          <a:pt x="6515100" y="0"/>
                        </a:cubicBezTo>
                        <a:cubicBezTo>
                          <a:pt x="6674651" y="19657"/>
                          <a:pt x="7275423" y="-57462"/>
                          <a:pt x="7818120" y="0"/>
                        </a:cubicBezTo>
                        <a:cubicBezTo>
                          <a:pt x="7818132" y="8833"/>
                          <a:pt x="7818660" y="9830"/>
                          <a:pt x="7818120" y="18288"/>
                        </a:cubicBezTo>
                        <a:cubicBezTo>
                          <a:pt x="7610240" y="4606"/>
                          <a:pt x="7521789" y="7721"/>
                          <a:pt x="7401154" y="18288"/>
                        </a:cubicBezTo>
                        <a:cubicBezTo>
                          <a:pt x="7280519" y="28855"/>
                          <a:pt x="6930719" y="4225"/>
                          <a:pt x="6593281" y="18288"/>
                        </a:cubicBezTo>
                        <a:cubicBezTo>
                          <a:pt x="6255843" y="32351"/>
                          <a:pt x="6286682" y="1162"/>
                          <a:pt x="6098134" y="18288"/>
                        </a:cubicBezTo>
                        <a:cubicBezTo>
                          <a:pt x="5909586" y="35414"/>
                          <a:pt x="5602789" y="48596"/>
                          <a:pt x="5446624" y="18288"/>
                        </a:cubicBezTo>
                        <a:cubicBezTo>
                          <a:pt x="5290459" y="-12020"/>
                          <a:pt x="4917039" y="21960"/>
                          <a:pt x="4638751" y="18288"/>
                        </a:cubicBezTo>
                        <a:cubicBezTo>
                          <a:pt x="4360463" y="14616"/>
                          <a:pt x="4304690" y="5450"/>
                          <a:pt x="3987241" y="18288"/>
                        </a:cubicBezTo>
                        <a:cubicBezTo>
                          <a:pt x="3669792" y="31127"/>
                          <a:pt x="3758742" y="32551"/>
                          <a:pt x="3570275" y="18288"/>
                        </a:cubicBezTo>
                        <a:cubicBezTo>
                          <a:pt x="3381808" y="4025"/>
                          <a:pt x="3267153" y="36200"/>
                          <a:pt x="3075127" y="18288"/>
                        </a:cubicBezTo>
                        <a:cubicBezTo>
                          <a:pt x="2883101" y="376"/>
                          <a:pt x="2665825" y="10973"/>
                          <a:pt x="2267255" y="18288"/>
                        </a:cubicBezTo>
                        <a:cubicBezTo>
                          <a:pt x="1868685" y="25603"/>
                          <a:pt x="1884698" y="28410"/>
                          <a:pt x="1615745" y="18288"/>
                        </a:cubicBezTo>
                        <a:cubicBezTo>
                          <a:pt x="1346792" y="8167"/>
                          <a:pt x="1320952" y="10430"/>
                          <a:pt x="1120597" y="18288"/>
                        </a:cubicBezTo>
                        <a:cubicBezTo>
                          <a:pt x="920242" y="26146"/>
                          <a:pt x="556507" y="50790"/>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03231B22-C456-4FE0-AB63-F23D796FF3A1}"/>
              </a:ext>
            </a:extLst>
          </p:cNvPr>
          <p:cNvSpPr>
            <a:spLocks noGrp="1"/>
          </p:cNvSpPr>
          <p:nvPr>
            <p:ph type="title"/>
          </p:nvPr>
        </p:nvSpPr>
        <p:spPr>
          <a:xfrm>
            <a:off x="619890" y="499372"/>
            <a:ext cx="8065768" cy="1143000"/>
          </a:xfrm>
        </p:spPr>
        <p:txBody>
          <a:bodyPr>
            <a:normAutofit/>
          </a:bodyPr>
          <a:lstStyle/>
          <a:p>
            <a:pPr algn="ctr"/>
            <a:r>
              <a:rPr lang="en-US" dirty="0">
                <a:latin typeface="Arial" panose="020B0604020202020204" pitchFamily="34" charset="0"/>
                <a:cs typeface="Arial" panose="020B0604020202020204" pitchFamily="34" charset="0"/>
              </a:rPr>
              <a:t>Alternatives to Conservatorship</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Supported Decision-Making</a:t>
            </a:r>
            <a:endParaRPr lang="en-US" dirty="0"/>
          </a:p>
        </p:txBody>
      </p:sp>
      <p:sp>
        <p:nvSpPr>
          <p:cNvPr id="3" name="TextBox 2">
            <a:extLst>
              <a:ext uri="{FF2B5EF4-FFF2-40B4-BE49-F238E27FC236}">
                <a16:creationId xmlns:a16="http://schemas.microsoft.com/office/drawing/2014/main" id="{7D30AB2E-96B9-465E-9842-4AAE52243B98}"/>
              </a:ext>
            </a:extLst>
          </p:cNvPr>
          <p:cNvSpPr txBox="1"/>
          <p:nvPr/>
        </p:nvSpPr>
        <p:spPr>
          <a:xfrm>
            <a:off x="76200" y="1980334"/>
            <a:ext cx="8691375" cy="5124480"/>
          </a:xfrm>
          <a:prstGeom prst="rect">
            <a:avLst/>
          </a:prstGeom>
          <a:noFill/>
        </p:spPr>
        <p:txBody>
          <a:bodyPr wrap="square" rtlCol="0">
            <a:spAutoFit/>
          </a:bodyPr>
          <a:lstStyle/>
          <a:p>
            <a:pPr lvl="1" defTabSz="685800">
              <a:lnSpc>
                <a:spcPct val="90000"/>
              </a:lnSpc>
              <a:spcBef>
                <a:spcPts val="375"/>
              </a:spcBef>
              <a:spcAft>
                <a:spcPts val="600"/>
              </a:spcAft>
            </a:pPr>
            <a:r>
              <a:rPr lang="en-US" sz="1900" dirty="0">
                <a:solidFill>
                  <a:prstClr val="black"/>
                </a:solidFill>
                <a:latin typeface="Arial" panose="020B0604020202020204" pitchFamily="34" charset="0"/>
                <a:cs typeface="Arial" panose="020B0604020202020204" pitchFamily="34" charset="0"/>
              </a:rPr>
              <a:t>Using trusted family, friends and professionals to help you understand situations and choices in your life: </a:t>
            </a:r>
          </a:p>
          <a:p>
            <a:pPr marL="800100" lvl="1" indent="-342900" defTabSz="685800">
              <a:lnSpc>
                <a:spcPct val="90000"/>
              </a:lnSpc>
              <a:spcBef>
                <a:spcPts val="375"/>
              </a:spcBef>
              <a:spcAft>
                <a:spcPts val="600"/>
              </a:spcAft>
              <a:buFont typeface="Arial" panose="020B0604020202020204" pitchFamily="34" charset="0"/>
              <a:buChar char="•"/>
            </a:pPr>
            <a:r>
              <a:rPr lang="en-US" sz="1900" dirty="0">
                <a:solidFill>
                  <a:prstClr val="black"/>
                </a:solidFill>
                <a:latin typeface="Arial" panose="020B0604020202020204" pitchFamily="34" charset="0"/>
                <a:cs typeface="Arial" panose="020B0604020202020204" pitchFamily="34" charset="0"/>
              </a:rPr>
              <a:t>Make things happen in own life instead of depending on someone else, empowered</a:t>
            </a:r>
          </a:p>
          <a:p>
            <a:pPr marL="800100" lvl="1" indent="-342900" defTabSz="685800">
              <a:lnSpc>
                <a:spcPct val="90000"/>
              </a:lnSpc>
              <a:spcBef>
                <a:spcPts val="375"/>
              </a:spcBef>
              <a:spcAft>
                <a:spcPts val="600"/>
              </a:spcAft>
              <a:buFont typeface="Arial" panose="020B0604020202020204" pitchFamily="34" charset="0"/>
              <a:buChar char="•"/>
            </a:pPr>
            <a:r>
              <a:rPr lang="en-US" sz="1900" dirty="0">
                <a:solidFill>
                  <a:prstClr val="black"/>
                </a:solidFill>
                <a:latin typeface="Arial" panose="020B0604020202020204" pitchFamily="34" charset="0"/>
                <a:cs typeface="Arial" panose="020B0604020202020204" pitchFamily="34" charset="0"/>
              </a:rPr>
              <a:t>Where, how, and with whom to live</a:t>
            </a:r>
          </a:p>
          <a:p>
            <a:pPr marL="800100" lvl="1" indent="-342900" defTabSz="685800">
              <a:lnSpc>
                <a:spcPct val="90000"/>
              </a:lnSpc>
              <a:spcBef>
                <a:spcPts val="375"/>
              </a:spcBef>
              <a:spcAft>
                <a:spcPts val="600"/>
              </a:spcAft>
              <a:buFont typeface="Arial" panose="020B0604020202020204" pitchFamily="34" charset="0"/>
              <a:buChar char="•"/>
            </a:pPr>
            <a:r>
              <a:rPr lang="en-US" sz="1900" dirty="0">
                <a:solidFill>
                  <a:prstClr val="black"/>
                </a:solidFill>
                <a:latin typeface="Arial" panose="020B0604020202020204" pitchFamily="34" charset="0"/>
                <a:cs typeface="Arial" panose="020B0604020202020204" pitchFamily="34" charset="0"/>
              </a:rPr>
              <a:t>Where you want to work and what type of work</a:t>
            </a:r>
          </a:p>
          <a:p>
            <a:pPr marL="800100" lvl="1" indent="-342900" defTabSz="685800">
              <a:lnSpc>
                <a:spcPct val="90000"/>
              </a:lnSpc>
              <a:spcBef>
                <a:spcPts val="375"/>
              </a:spcBef>
              <a:spcAft>
                <a:spcPts val="600"/>
              </a:spcAft>
              <a:buFont typeface="Arial" panose="020B0604020202020204" pitchFamily="34" charset="0"/>
              <a:buChar char="•"/>
            </a:pPr>
            <a:r>
              <a:rPr lang="en-US" sz="1900" dirty="0">
                <a:solidFill>
                  <a:prstClr val="black"/>
                </a:solidFill>
                <a:latin typeface="Arial" panose="020B0604020202020204" pitchFamily="34" charset="0"/>
                <a:cs typeface="Arial" panose="020B0604020202020204" pitchFamily="34" charset="0"/>
              </a:rPr>
              <a:t>Increases opportunities, independence and overall community integration</a:t>
            </a:r>
          </a:p>
          <a:p>
            <a:pPr marL="800100" lvl="1" indent="-342900" defTabSz="685800">
              <a:lnSpc>
                <a:spcPct val="90000"/>
              </a:lnSpc>
              <a:spcBef>
                <a:spcPts val="375"/>
              </a:spcBef>
              <a:spcAft>
                <a:spcPts val="600"/>
              </a:spcAft>
              <a:buFont typeface="Arial" panose="020B0604020202020204" pitchFamily="34" charset="0"/>
              <a:buChar char="•"/>
            </a:pPr>
            <a:r>
              <a:rPr lang="en-US" sz="1900" dirty="0">
                <a:solidFill>
                  <a:prstClr val="black"/>
                </a:solidFill>
                <a:latin typeface="Arial" panose="020B0604020202020204" pitchFamily="34" charset="0"/>
                <a:cs typeface="Arial" panose="020B0604020202020204" pitchFamily="34" charset="0"/>
              </a:rPr>
              <a:t>Positive quality of life</a:t>
            </a:r>
          </a:p>
          <a:p>
            <a:pPr marL="800100" lvl="1" indent="-342900" defTabSz="685800">
              <a:lnSpc>
                <a:spcPct val="90000"/>
              </a:lnSpc>
              <a:spcBef>
                <a:spcPts val="375"/>
              </a:spcBef>
              <a:spcAft>
                <a:spcPts val="600"/>
              </a:spcAft>
              <a:buFont typeface="Arial" panose="020B0604020202020204" pitchFamily="34" charset="0"/>
              <a:buChar char="•"/>
            </a:pPr>
            <a:r>
              <a:rPr lang="en-US" sz="1900" dirty="0">
                <a:solidFill>
                  <a:prstClr val="black"/>
                </a:solidFill>
                <a:latin typeface="Arial" panose="020B0604020202020204" pitchFamily="34" charset="0"/>
                <a:cs typeface="Arial" panose="020B0604020202020204" pitchFamily="34" charset="0"/>
              </a:rPr>
              <a:t>Expands “circle of support”</a:t>
            </a:r>
          </a:p>
          <a:p>
            <a:pPr marL="800100" lvl="1" indent="-342900" defTabSz="685800">
              <a:lnSpc>
                <a:spcPct val="90000"/>
              </a:lnSpc>
              <a:spcBef>
                <a:spcPts val="375"/>
              </a:spcBef>
              <a:spcAft>
                <a:spcPts val="600"/>
              </a:spcAft>
              <a:buFont typeface="Arial" panose="020B0604020202020204" pitchFamily="34" charset="0"/>
              <a:buChar char="•"/>
            </a:pPr>
            <a:r>
              <a:rPr lang="en-US" sz="1900" dirty="0">
                <a:solidFill>
                  <a:prstClr val="black"/>
                </a:solidFill>
                <a:latin typeface="Arial" panose="020B0604020202020204" pitchFamily="34" charset="0"/>
                <a:cs typeface="Arial" panose="020B0604020202020204" pitchFamily="34" charset="0"/>
              </a:rPr>
              <a:t>Learn from experiences and enhance decision making abilities</a:t>
            </a:r>
          </a:p>
          <a:p>
            <a:pPr marL="800100" lvl="1" indent="-342900" defTabSz="685800">
              <a:lnSpc>
                <a:spcPct val="90000"/>
              </a:lnSpc>
              <a:spcBef>
                <a:spcPts val="375"/>
              </a:spcBef>
              <a:spcAft>
                <a:spcPts val="600"/>
              </a:spcAft>
              <a:buFont typeface="Arial" panose="020B0604020202020204" pitchFamily="34" charset="0"/>
              <a:buChar char="•"/>
            </a:pPr>
            <a:r>
              <a:rPr lang="en-US" sz="1900" dirty="0">
                <a:solidFill>
                  <a:prstClr val="black"/>
                </a:solidFill>
                <a:latin typeface="Arial" panose="020B0604020202020204" pitchFamily="34" charset="0"/>
                <a:cs typeface="Arial" panose="020B0604020202020204" pitchFamily="34" charset="0"/>
              </a:rPr>
              <a:t>Provide an opportunity to make decisions about service plans and goals, allows for growth and involvement (present at meetings)</a:t>
            </a:r>
          </a:p>
          <a:p>
            <a:pPr marL="800100" lvl="1" indent="-342900" defTabSz="685800">
              <a:lnSpc>
                <a:spcPct val="90000"/>
              </a:lnSpc>
              <a:spcBef>
                <a:spcPts val="375"/>
              </a:spcBef>
              <a:spcAft>
                <a:spcPts val="600"/>
              </a:spcAft>
              <a:buFont typeface="Arial" panose="020B0604020202020204" pitchFamily="34" charset="0"/>
              <a:buChar char="•"/>
            </a:pPr>
            <a:r>
              <a:rPr lang="en-US" sz="1900" dirty="0">
                <a:solidFill>
                  <a:prstClr val="black"/>
                </a:solidFill>
                <a:latin typeface="Arial" panose="020B0604020202020204" pitchFamily="34" charset="0"/>
                <a:cs typeface="Arial" panose="020B0604020202020204" pitchFamily="34" charset="0"/>
              </a:rPr>
              <a:t>Better able to recognize and resist abuse</a:t>
            </a:r>
          </a:p>
        </p:txBody>
      </p:sp>
    </p:spTree>
    <p:extLst>
      <p:ext uri="{BB962C8B-B14F-4D97-AF65-F5344CB8AC3E}">
        <p14:creationId xmlns:p14="http://schemas.microsoft.com/office/powerpoint/2010/main" val="1113988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1865313"/>
            <a:ext cx="7818120" cy="18288"/>
          </a:xfrm>
          <a:custGeom>
            <a:avLst/>
            <a:gdLst>
              <a:gd name="csX0" fmla="*/ 0 w 7818120"/>
              <a:gd name="csY0" fmla="*/ 0 h 18288"/>
              <a:gd name="csX1" fmla="*/ 416966 w 7818120"/>
              <a:gd name="csY1" fmla="*/ 0 h 18288"/>
              <a:gd name="csX2" fmla="*/ 1146658 w 7818120"/>
              <a:gd name="csY2" fmla="*/ 0 h 18288"/>
              <a:gd name="csX3" fmla="*/ 1563624 w 7818120"/>
              <a:gd name="csY3" fmla="*/ 0 h 18288"/>
              <a:gd name="csX4" fmla="*/ 2136953 w 7818120"/>
              <a:gd name="csY4" fmla="*/ 0 h 18288"/>
              <a:gd name="csX5" fmla="*/ 2944825 w 7818120"/>
              <a:gd name="csY5" fmla="*/ 0 h 18288"/>
              <a:gd name="csX6" fmla="*/ 3596335 w 7818120"/>
              <a:gd name="csY6" fmla="*/ 0 h 18288"/>
              <a:gd name="csX7" fmla="*/ 4326026 w 7818120"/>
              <a:gd name="csY7" fmla="*/ 0 h 18288"/>
              <a:gd name="csX8" fmla="*/ 4899355 w 7818120"/>
              <a:gd name="csY8" fmla="*/ 0 h 18288"/>
              <a:gd name="csX9" fmla="*/ 5550865 w 7818120"/>
              <a:gd name="csY9" fmla="*/ 0 h 18288"/>
              <a:gd name="csX10" fmla="*/ 6358738 w 7818120"/>
              <a:gd name="csY10" fmla="*/ 0 h 18288"/>
              <a:gd name="csX11" fmla="*/ 6853885 w 7818120"/>
              <a:gd name="csY11" fmla="*/ 0 h 18288"/>
              <a:gd name="csX12" fmla="*/ 7818120 w 7818120"/>
              <a:gd name="csY12" fmla="*/ 0 h 18288"/>
              <a:gd name="csX13" fmla="*/ 7818120 w 7818120"/>
              <a:gd name="csY13" fmla="*/ 18288 h 18288"/>
              <a:gd name="csX14" fmla="*/ 7244791 w 7818120"/>
              <a:gd name="csY14" fmla="*/ 18288 h 18288"/>
              <a:gd name="csX15" fmla="*/ 6827825 w 7818120"/>
              <a:gd name="csY15" fmla="*/ 18288 h 18288"/>
              <a:gd name="csX16" fmla="*/ 6176315 w 7818120"/>
              <a:gd name="csY16" fmla="*/ 18288 h 18288"/>
              <a:gd name="csX17" fmla="*/ 5681167 w 7818120"/>
              <a:gd name="csY17" fmla="*/ 18288 h 18288"/>
              <a:gd name="csX18" fmla="*/ 5029657 w 7818120"/>
              <a:gd name="csY18" fmla="*/ 18288 h 18288"/>
              <a:gd name="csX19" fmla="*/ 4378147 w 7818120"/>
              <a:gd name="csY19" fmla="*/ 18288 h 18288"/>
              <a:gd name="csX20" fmla="*/ 3726637 w 7818120"/>
              <a:gd name="csY20" fmla="*/ 18288 h 18288"/>
              <a:gd name="csX21" fmla="*/ 3075127 w 7818120"/>
              <a:gd name="csY21" fmla="*/ 18288 h 18288"/>
              <a:gd name="csX22" fmla="*/ 2501798 w 7818120"/>
              <a:gd name="csY22" fmla="*/ 18288 h 18288"/>
              <a:gd name="csX23" fmla="*/ 1772107 w 7818120"/>
              <a:gd name="csY23" fmla="*/ 18288 h 18288"/>
              <a:gd name="csX24" fmla="*/ 1120597 w 7818120"/>
              <a:gd name="csY24" fmla="*/ 18288 h 18288"/>
              <a:gd name="csX25" fmla="*/ 0 w 7818120"/>
              <a:gd name="csY25" fmla="*/ 18288 h 18288"/>
              <a:gd name="csX26" fmla="*/ 0 w 7818120"/>
              <a:gd name="csY26" fmla="*/ 0 h 18288"/>
              <a:gd name="csX0" fmla="*/ 0 w 7818120"/>
              <a:gd name="csY0" fmla="*/ 0 h 18288"/>
              <a:gd name="csX1" fmla="*/ 573329 w 7818120"/>
              <a:gd name="csY1" fmla="*/ 0 h 18288"/>
              <a:gd name="csX2" fmla="*/ 990295 w 7818120"/>
              <a:gd name="csY2" fmla="*/ 0 h 18288"/>
              <a:gd name="csX3" fmla="*/ 1394232 w 7818120"/>
              <a:gd name="csY3" fmla="*/ 0 h 18288"/>
              <a:gd name="csX4" fmla="*/ 1798168 w 7818120"/>
              <a:gd name="csY4" fmla="*/ 0 h 18288"/>
              <a:gd name="csX5" fmla="*/ 2371496 w 7818120"/>
              <a:gd name="csY5" fmla="*/ 0 h 18288"/>
              <a:gd name="csX6" fmla="*/ 2944825 w 7818120"/>
              <a:gd name="csY6" fmla="*/ 0 h 18288"/>
              <a:gd name="csX7" fmla="*/ 3752698 w 7818120"/>
              <a:gd name="csY7" fmla="*/ 0 h 18288"/>
              <a:gd name="csX8" fmla="*/ 4247845 w 7818120"/>
              <a:gd name="csY8" fmla="*/ 0 h 18288"/>
              <a:gd name="csX9" fmla="*/ 5055718 w 7818120"/>
              <a:gd name="csY9" fmla="*/ 0 h 18288"/>
              <a:gd name="csX10" fmla="*/ 5863590 w 7818120"/>
              <a:gd name="csY10" fmla="*/ 0 h 18288"/>
              <a:gd name="csX11" fmla="*/ 6515100 w 7818120"/>
              <a:gd name="csY11" fmla="*/ 0 h 18288"/>
              <a:gd name="csX12" fmla="*/ 7818120 w 7818120"/>
              <a:gd name="csY12" fmla="*/ 0 h 18288"/>
              <a:gd name="csX13" fmla="*/ 7818120 w 7818120"/>
              <a:gd name="csY13" fmla="*/ 18288 h 18288"/>
              <a:gd name="csX14" fmla="*/ 7401154 w 7818120"/>
              <a:gd name="csY14" fmla="*/ 18288 h 18288"/>
              <a:gd name="csX15" fmla="*/ 6593281 w 7818120"/>
              <a:gd name="csY15" fmla="*/ 18288 h 18288"/>
              <a:gd name="csX16" fmla="*/ 6098134 w 7818120"/>
              <a:gd name="csY16" fmla="*/ 18288 h 18288"/>
              <a:gd name="csX17" fmla="*/ 5446624 w 7818120"/>
              <a:gd name="csY17" fmla="*/ 18288 h 18288"/>
              <a:gd name="csX18" fmla="*/ 4638751 w 7818120"/>
              <a:gd name="csY18" fmla="*/ 18288 h 18288"/>
              <a:gd name="csX19" fmla="*/ 3987241 w 7818120"/>
              <a:gd name="csY19" fmla="*/ 18288 h 18288"/>
              <a:gd name="csX20" fmla="*/ 3570275 w 7818120"/>
              <a:gd name="csY20" fmla="*/ 18288 h 18288"/>
              <a:gd name="csX21" fmla="*/ 3075127 w 7818120"/>
              <a:gd name="csY21" fmla="*/ 18288 h 18288"/>
              <a:gd name="csX22" fmla="*/ 2267255 w 7818120"/>
              <a:gd name="csY22" fmla="*/ 18288 h 18288"/>
              <a:gd name="csX23" fmla="*/ 1615745 w 7818120"/>
              <a:gd name="csY23" fmla="*/ 18288 h 18288"/>
              <a:gd name="csX24" fmla="*/ 1120597 w 7818120"/>
              <a:gd name="csY24" fmla="*/ 18288 h 18288"/>
              <a:gd name="csX25" fmla="*/ 0 w 7818120"/>
              <a:gd name="csY25" fmla="*/ 18288 h 18288"/>
              <a:gd name="csX26" fmla="*/ 0 w 7818120"/>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7818120" h="18288" fill="none" extrusionOk="0">
                <a:moveTo>
                  <a:pt x="0" y="0"/>
                </a:moveTo>
                <a:cubicBezTo>
                  <a:pt x="101002" y="-20048"/>
                  <a:pt x="215808" y="13837"/>
                  <a:pt x="416966" y="0"/>
                </a:cubicBezTo>
                <a:cubicBezTo>
                  <a:pt x="573264" y="9422"/>
                  <a:pt x="897859" y="4188"/>
                  <a:pt x="1146658" y="0"/>
                </a:cubicBezTo>
                <a:cubicBezTo>
                  <a:pt x="1409722" y="12227"/>
                  <a:pt x="1377475" y="-3286"/>
                  <a:pt x="1563624" y="0"/>
                </a:cubicBezTo>
                <a:cubicBezTo>
                  <a:pt x="1758084" y="11330"/>
                  <a:pt x="1967746" y="-7403"/>
                  <a:pt x="2136953" y="0"/>
                </a:cubicBezTo>
                <a:cubicBezTo>
                  <a:pt x="2354826" y="-5751"/>
                  <a:pt x="2687014" y="20029"/>
                  <a:pt x="2944825" y="0"/>
                </a:cubicBezTo>
                <a:cubicBezTo>
                  <a:pt x="3238848" y="15226"/>
                  <a:pt x="3415761" y="33925"/>
                  <a:pt x="3596335" y="0"/>
                </a:cubicBezTo>
                <a:cubicBezTo>
                  <a:pt x="3815108" y="13362"/>
                  <a:pt x="3972448" y="-68797"/>
                  <a:pt x="4326026" y="0"/>
                </a:cubicBezTo>
                <a:cubicBezTo>
                  <a:pt x="4638028" y="39995"/>
                  <a:pt x="4794473" y="211"/>
                  <a:pt x="4899355" y="0"/>
                </a:cubicBezTo>
                <a:cubicBezTo>
                  <a:pt x="5037170" y="-13296"/>
                  <a:pt x="5289722" y="-48609"/>
                  <a:pt x="5550865" y="0"/>
                </a:cubicBezTo>
                <a:cubicBezTo>
                  <a:pt x="5740088" y="19163"/>
                  <a:pt x="6143605" y="-29909"/>
                  <a:pt x="6358738" y="0"/>
                </a:cubicBezTo>
                <a:cubicBezTo>
                  <a:pt x="6556443" y="18955"/>
                  <a:pt x="6741581" y="-22634"/>
                  <a:pt x="6853885" y="0"/>
                </a:cubicBezTo>
                <a:cubicBezTo>
                  <a:pt x="6996029" y="20497"/>
                  <a:pt x="7453286" y="6658"/>
                  <a:pt x="7818120" y="0"/>
                </a:cubicBezTo>
                <a:cubicBezTo>
                  <a:pt x="7817552" y="7862"/>
                  <a:pt x="7817901" y="13269"/>
                  <a:pt x="7818120" y="18288"/>
                </a:cubicBezTo>
                <a:cubicBezTo>
                  <a:pt x="7701883" y="-33961"/>
                  <a:pt x="7395843" y="8437"/>
                  <a:pt x="7244791" y="18288"/>
                </a:cubicBezTo>
                <a:cubicBezTo>
                  <a:pt x="7088282" y="14407"/>
                  <a:pt x="6958165" y="20902"/>
                  <a:pt x="6827825" y="18288"/>
                </a:cubicBezTo>
                <a:cubicBezTo>
                  <a:pt x="6715653" y="-2805"/>
                  <a:pt x="6356779" y="33124"/>
                  <a:pt x="6176315" y="18288"/>
                </a:cubicBezTo>
                <a:cubicBezTo>
                  <a:pt x="6015867" y="-5301"/>
                  <a:pt x="5852369" y="-275"/>
                  <a:pt x="5681167" y="18288"/>
                </a:cubicBezTo>
                <a:cubicBezTo>
                  <a:pt x="5508002" y="48742"/>
                  <a:pt x="5304989" y="-7247"/>
                  <a:pt x="5029657" y="18288"/>
                </a:cubicBezTo>
                <a:cubicBezTo>
                  <a:pt x="4760375" y="46790"/>
                  <a:pt x="4637400" y="35678"/>
                  <a:pt x="4378147" y="18288"/>
                </a:cubicBezTo>
                <a:cubicBezTo>
                  <a:pt x="4094943" y="8043"/>
                  <a:pt x="4037303" y="27568"/>
                  <a:pt x="3726637" y="18288"/>
                </a:cubicBezTo>
                <a:cubicBezTo>
                  <a:pt x="3400340" y="-2459"/>
                  <a:pt x="3320728" y="61058"/>
                  <a:pt x="3075127" y="18288"/>
                </a:cubicBezTo>
                <a:cubicBezTo>
                  <a:pt x="2809301" y="-25757"/>
                  <a:pt x="2702630" y="16477"/>
                  <a:pt x="2501798" y="18288"/>
                </a:cubicBezTo>
                <a:cubicBezTo>
                  <a:pt x="2308686" y="20751"/>
                  <a:pt x="2079466" y="5550"/>
                  <a:pt x="1772107" y="18288"/>
                </a:cubicBezTo>
                <a:cubicBezTo>
                  <a:pt x="1420202" y="47064"/>
                  <a:pt x="1431765" y="28913"/>
                  <a:pt x="1120597" y="18288"/>
                </a:cubicBezTo>
                <a:cubicBezTo>
                  <a:pt x="791266" y="31607"/>
                  <a:pt x="235945" y="82322"/>
                  <a:pt x="0" y="18288"/>
                </a:cubicBezTo>
                <a:cubicBezTo>
                  <a:pt x="-589" y="13471"/>
                  <a:pt x="-474" y="7409"/>
                  <a:pt x="0" y="0"/>
                </a:cubicBezTo>
                <a:close/>
              </a:path>
              <a:path w="7818120" h="18288" stroke="0" extrusionOk="0">
                <a:moveTo>
                  <a:pt x="0" y="0"/>
                </a:moveTo>
                <a:cubicBezTo>
                  <a:pt x="161767" y="-7030"/>
                  <a:pt x="286873" y="-11228"/>
                  <a:pt x="573329" y="0"/>
                </a:cubicBezTo>
                <a:cubicBezTo>
                  <a:pt x="860952" y="-8429"/>
                  <a:pt x="823968" y="-2420"/>
                  <a:pt x="990295" y="0"/>
                </a:cubicBezTo>
                <a:cubicBezTo>
                  <a:pt x="1144921" y="-13846"/>
                  <a:pt x="1288801" y="10931"/>
                  <a:pt x="1394232" y="0"/>
                </a:cubicBezTo>
                <a:cubicBezTo>
                  <a:pt x="1499663" y="-10931"/>
                  <a:pt x="1677634" y="10318"/>
                  <a:pt x="1798168" y="0"/>
                </a:cubicBezTo>
                <a:cubicBezTo>
                  <a:pt x="2021167" y="5465"/>
                  <a:pt x="2087775" y="-15972"/>
                  <a:pt x="2371496" y="0"/>
                </a:cubicBezTo>
                <a:cubicBezTo>
                  <a:pt x="2646084" y="3640"/>
                  <a:pt x="2709294" y="-15431"/>
                  <a:pt x="2944825" y="0"/>
                </a:cubicBezTo>
                <a:cubicBezTo>
                  <a:pt x="3182104" y="39801"/>
                  <a:pt x="3563508" y="7189"/>
                  <a:pt x="3752698" y="0"/>
                </a:cubicBezTo>
                <a:cubicBezTo>
                  <a:pt x="4004713" y="-51688"/>
                  <a:pt x="4111759" y="8465"/>
                  <a:pt x="4247845" y="0"/>
                </a:cubicBezTo>
                <a:cubicBezTo>
                  <a:pt x="4409051" y="-38636"/>
                  <a:pt x="4840912" y="-6880"/>
                  <a:pt x="5055718" y="0"/>
                </a:cubicBezTo>
                <a:cubicBezTo>
                  <a:pt x="5318987" y="12828"/>
                  <a:pt x="5464207" y="16349"/>
                  <a:pt x="5863590" y="0"/>
                </a:cubicBezTo>
                <a:cubicBezTo>
                  <a:pt x="6258188" y="21536"/>
                  <a:pt x="6373895" y="-20866"/>
                  <a:pt x="6515100" y="0"/>
                </a:cubicBezTo>
                <a:cubicBezTo>
                  <a:pt x="6673199" y="-42487"/>
                  <a:pt x="7368245" y="-124798"/>
                  <a:pt x="7818120" y="0"/>
                </a:cubicBezTo>
                <a:cubicBezTo>
                  <a:pt x="7818163" y="8895"/>
                  <a:pt x="7818750" y="9828"/>
                  <a:pt x="7818120" y="18288"/>
                </a:cubicBezTo>
                <a:cubicBezTo>
                  <a:pt x="7615777" y="-1071"/>
                  <a:pt x="7527543" y="-5750"/>
                  <a:pt x="7401154" y="18288"/>
                </a:cubicBezTo>
                <a:cubicBezTo>
                  <a:pt x="7322611" y="47896"/>
                  <a:pt x="6964426" y="-24966"/>
                  <a:pt x="6593281" y="18288"/>
                </a:cubicBezTo>
                <a:cubicBezTo>
                  <a:pt x="6260055" y="33833"/>
                  <a:pt x="6287545" y="-3963"/>
                  <a:pt x="6098134" y="18288"/>
                </a:cubicBezTo>
                <a:cubicBezTo>
                  <a:pt x="5900337" y="14995"/>
                  <a:pt x="5605990" y="72621"/>
                  <a:pt x="5446624" y="18288"/>
                </a:cubicBezTo>
                <a:cubicBezTo>
                  <a:pt x="5244167" y="-23104"/>
                  <a:pt x="4914971" y="-34358"/>
                  <a:pt x="4638751" y="18288"/>
                </a:cubicBezTo>
                <a:cubicBezTo>
                  <a:pt x="4353273" y="8380"/>
                  <a:pt x="4297533" y="13876"/>
                  <a:pt x="3987241" y="18288"/>
                </a:cubicBezTo>
                <a:cubicBezTo>
                  <a:pt x="3687723" y="41876"/>
                  <a:pt x="3776181" y="30039"/>
                  <a:pt x="3570275" y="18288"/>
                </a:cubicBezTo>
                <a:cubicBezTo>
                  <a:pt x="3396160" y="10249"/>
                  <a:pt x="3285909" y="48310"/>
                  <a:pt x="3075127" y="18288"/>
                </a:cubicBezTo>
                <a:cubicBezTo>
                  <a:pt x="2869474" y="41512"/>
                  <a:pt x="2676329" y="4972"/>
                  <a:pt x="2267255" y="18288"/>
                </a:cubicBezTo>
                <a:cubicBezTo>
                  <a:pt x="1866401" y="24532"/>
                  <a:pt x="1882987" y="25696"/>
                  <a:pt x="1615745" y="18288"/>
                </a:cubicBezTo>
                <a:cubicBezTo>
                  <a:pt x="1346085" y="13379"/>
                  <a:pt x="1323312" y="12392"/>
                  <a:pt x="1120597" y="18288"/>
                </a:cubicBezTo>
                <a:cubicBezTo>
                  <a:pt x="940237" y="-60975"/>
                  <a:pt x="569386" y="27591"/>
                  <a:pt x="0" y="18288"/>
                </a:cubicBezTo>
                <a:cubicBezTo>
                  <a:pt x="1751" y="14440"/>
                  <a:pt x="-1272" y="7740"/>
                  <a:pt x="0" y="0"/>
                </a:cubicBezTo>
                <a:close/>
              </a:path>
              <a:path w="7818120" h="18288" fill="none" stroke="0" extrusionOk="0">
                <a:moveTo>
                  <a:pt x="0" y="0"/>
                </a:moveTo>
                <a:cubicBezTo>
                  <a:pt x="102311" y="-24031"/>
                  <a:pt x="206428" y="20084"/>
                  <a:pt x="416966" y="0"/>
                </a:cubicBezTo>
                <a:cubicBezTo>
                  <a:pt x="662339" y="-9883"/>
                  <a:pt x="833564" y="-11910"/>
                  <a:pt x="1146658" y="0"/>
                </a:cubicBezTo>
                <a:cubicBezTo>
                  <a:pt x="1398993" y="16754"/>
                  <a:pt x="1378239" y="-4997"/>
                  <a:pt x="1563624" y="0"/>
                </a:cubicBezTo>
                <a:cubicBezTo>
                  <a:pt x="1738265" y="3015"/>
                  <a:pt x="2006667" y="23864"/>
                  <a:pt x="2136953" y="0"/>
                </a:cubicBezTo>
                <a:cubicBezTo>
                  <a:pt x="2338524" y="-3063"/>
                  <a:pt x="2693378" y="-15904"/>
                  <a:pt x="2944825" y="0"/>
                </a:cubicBezTo>
                <a:cubicBezTo>
                  <a:pt x="3201439" y="-13695"/>
                  <a:pt x="3379198" y="46243"/>
                  <a:pt x="3596335" y="0"/>
                </a:cubicBezTo>
                <a:cubicBezTo>
                  <a:pt x="3778868" y="-61549"/>
                  <a:pt x="3979469" y="3461"/>
                  <a:pt x="4326026" y="0"/>
                </a:cubicBezTo>
                <a:cubicBezTo>
                  <a:pt x="4670641" y="40397"/>
                  <a:pt x="4801160" y="2093"/>
                  <a:pt x="4899355" y="0"/>
                </a:cubicBezTo>
                <a:cubicBezTo>
                  <a:pt x="4972821" y="-4221"/>
                  <a:pt x="5326959" y="8892"/>
                  <a:pt x="5550865" y="0"/>
                </a:cubicBezTo>
                <a:cubicBezTo>
                  <a:pt x="5793178" y="12267"/>
                  <a:pt x="6146346" y="-4531"/>
                  <a:pt x="6358738" y="0"/>
                </a:cubicBezTo>
                <a:cubicBezTo>
                  <a:pt x="6580825" y="49349"/>
                  <a:pt x="6739467" y="13524"/>
                  <a:pt x="6853885" y="0"/>
                </a:cubicBezTo>
                <a:cubicBezTo>
                  <a:pt x="7057243" y="-60557"/>
                  <a:pt x="7415107" y="-58698"/>
                  <a:pt x="7818120" y="0"/>
                </a:cubicBezTo>
                <a:cubicBezTo>
                  <a:pt x="7817705" y="7748"/>
                  <a:pt x="7817189" y="13015"/>
                  <a:pt x="7818120" y="18288"/>
                </a:cubicBezTo>
                <a:cubicBezTo>
                  <a:pt x="7693944" y="-3615"/>
                  <a:pt x="7376376" y="-6677"/>
                  <a:pt x="7244791" y="18288"/>
                </a:cubicBezTo>
                <a:cubicBezTo>
                  <a:pt x="7100086" y="-5717"/>
                  <a:pt x="6942350" y="35421"/>
                  <a:pt x="6827825" y="18288"/>
                </a:cubicBezTo>
                <a:cubicBezTo>
                  <a:pt x="6691364" y="27873"/>
                  <a:pt x="6342432" y="37332"/>
                  <a:pt x="6176315" y="18288"/>
                </a:cubicBezTo>
                <a:cubicBezTo>
                  <a:pt x="6012850" y="28657"/>
                  <a:pt x="5862979" y="-980"/>
                  <a:pt x="5681167" y="18288"/>
                </a:cubicBezTo>
                <a:cubicBezTo>
                  <a:pt x="5485624" y="71662"/>
                  <a:pt x="5295851" y="1288"/>
                  <a:pt x="5029657" y="18288"/>
                </a:cubicBezTo>
                <a:cubicBezTo>
                  <a:pt x="4753680" y="49046"/>
                  <a:pt x="4640335" y="38506"/>
                  <a:pt x="4378147" y="18288"/>
                </a:cubicBezTo>
                <a:cubicBezTo>
                  <a:pt x="4103046" y="-4537"/>
                  <a:pt x="4022480" y="43848"/>
                  <a:pt x="3726637" y="18288"/>
                </a:cubicBezTo>
                <a:cubicBezTo>
                  <a:pt x="3429109" y="3476"/>
                  <a:pt x="3316488" y="61415"/>
                  <a:pt x="3075127" y="18288"/>
                </a:cubicBezTo>
                <a:cubicBezTo>
                  <a:pt x="2821014" y="6093"/>
                  <a:pt x="2665050" y="-11263"/>
                  <a:pt x="2501798" y="18288"/>
                </a:cubicBezTo>
                <a:cubicBezTo>
                  <a:pt x="2343345" y="29394"/>
                  <a:pt x="2120041" y="-50427"/>
                  <a:pt x="1772107" y="18288"/>
                </a:cubicBezTo>
                <a:cubicBezTo>
                  <a:pt x="1424078" y="50665"/>
                  <a:pt x="1427418" y="32572"/>
                  <a:pt x="1120597" y="18288"/>
                </a:cubicBezTo>
                <a:cubicBezTo>
                  <a:pt x="796486" y="45938"/>
                  <a:pt x="243712" y="47798"/>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7818120"/>
                      <a:gd name="connsiteY0" fmla="*/ 0 h 18288"/>
                      <a:gd name="connsiteX1" fmla="*/ 416966 w 7818120"/>
                      <a:gd name="connsiteY1" fmla="*/ 0 h 18288"/>
                      <a:gd name="connsiteX2" fmla="*/ 1146658 w 7818120"/>
                      <a:gd name="connsiteY2" fmla="*/ 0 h 18288"/>
                      <a:gd name="connsiteX3" fmla="*/ 1563624 w 7818120"/>
                      <a:gd name="connsiteY3" fmla="*/ 0 h 18288"/>
                      <a:gd name="connsiteX4" fmla="*/ 2136953 w 7818120"/>
                      <a:gd name="connsiteY4" fmla="*/ 0 h 18288"/>
                      <a:gd name="connsiteX5" fmla="*/ 2944825 w 7818120"/>
                      <a:gd name="connsiteY5" fmla="*/ 0 h 18288"/>
                      <a:gd name="connsiteX6" fmla="*/ 3596335 w 7818120"/>
                      <a:gd name="connsiteY6" fmla="*/ 0 h 18288"/>
                      <a:gd name="connsiteX7" fmla="*/ 4326026 w 7818120"/>
                      <a:gd name="connsiteY7" fmla="*/ 0 h 18288"/>
                      <a:gd name="connsiteX8" fmla="*/ 4899355 w 7818120"/>
                      <a:gd name="connsiteY8" fmla="*/ 0 h 18288"/>
                      <a:gd name="connsiteX9" fmla="*/ 5550865 w 7818120"/>
                      <a:gd name="connsiteY9" fmla="*/ 0 h 18288"/>
                      <a:gd name="connsiteX10" fmla="*/ 6358738 w 7818120"/>
                      <a:gd name="connsiteY10" fmla="*/ 0 h 18288"/>
                      <a:gd name="connsiteX11" fmla="*/ 6853885 w 7818120"/>
                      <a:gd name="connsiteY11" fmla="*/ 0 h 18288"/>
                      <a:gd name="connsiteX12" fmla="*/ 7818120 w 7818120"/>
                      <a:gd name="connsiteY12" fmla="*/ 0 h 18288"/>
                      <a:gd name="connsiteX13" fmla="*/ 7818120 w 7818120"/>
                      <a:gd name="connsiteY13" fmla="*/ 18288 h 18288"/>
                      <a:gd name="connsiteX14" fmla="*/ 7244791 w 7818120"/>
                      <a:gd name="connsiteY14" fmla="*/ 18288 h 18288"/>
                      <a:gd name="connsiteX15" fmla="*/ 6827825 w 7818120"/>
                      <a:gd name="connsiteY15" fmla="*/ 18288 h 18288"/>
                      <a:gd name="connsiteX16" fmla="*/ 6176315 w 7818120"/>
                      <a:gd name="connsiteY16" fmla="*/ 18288 h 18288"/>
                      <a:gd name="connsiteX17" fmla="*/ 5681167 w 7818120"/>
                      <a:gd name="connsiteY17" fmla="*/ 18288 h 18288"/>
                      <a:gd name="connsiteX18" fmla="*/ 5029657 w 7818120"/>
                      <a:gd name="connsiteY18" fmla="*/ 18288 h 18288"/>
                      <a:gd name="connsiteX19" fmla="*/ 4378147 w 7818120"/>
                      <a:gd name="connsiteY19" fmla="*/ 18288 h 18288"/>
                      <a:gd name="connsiteX20" fmla="*/ 3726637 w 7818120"/>
                      <a:gd name="connsiteY20" fmla="*/ 18288 h 18288"/>
                      <a:gd name="connsiteX21" fmla="*/ 3075127 w 7818120"/>
                      <a:gd name="connsiteY21" fmla="*/ 18288 h 18288"/>
                      <a:gd name="connsiteX22" fmla="*/ 2501798 w 7818120"/>
                      <a:gd name="connsiteY22" fmla="*/ 18288 h 18288"/>
                      <a:gd name="connsiteX23" fmla="*/ 1772107 w 7818120"/>
                      <a:gd name="connsiteY23" fmla="*/ 18288 h 18288"/>
                      <a:gd name="connsiteX24" fmla="*/ 1120597 w 7818120"/>
                      <a:gd name="connsiteY24" fmla="*/ 18288 h 18288"/>
                      <a:gd name="connsiteX25" fmla="*/ 0 w 7818120"/>
                      <a:gd name="connsiteY25" fmla="*/ 18288 h 18288"/>
                      <a:gd name="connsiteX26" fmla="*/ 0 w 7818120"/>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818120" h="18288" fill="none" extrusionOk="0">
                        <a:moveTo>
                          <a:pt x="0" y="0"/>
                        </a:moveTo>
                        <a:cubicBezTo>
                          <a:pt x="121520" y="-12182"/>
                          <a:pt x="211324" y="18247"/>
                          <a:pt x="416966" y="0"/>
                        </a:cubicBezTo>
                        <a:cubicBezTo>
                          <a:pt x="622608" y="-18247"/>
                          <a:pt x="891241" y="-13744"/>
                          <a:pt x="1146658" y="0"/>
                        </a:cubicBezTo>
                        <a:cubicBezTo>
                          <a:pt x="1402075" y="13744"/>
                          <a:pt x="1378880" y="-8543"/>
                          <a:pt x="1563624" y="0"/>
                        </a:cubicBezTo>
                        <a:cubicBezTo>
                          <a:pt x="1748368" y="8543"/>
                          <a:pt x="1972300" y="7443"/>
                          <a:pt x="2136953" y="0"/>
                        </a:cubicBezTo>
                        <a:cubicBezTo>
                          <a:pt x="2301606" y="-7443"/>
                          <a:pt x="2679634" y="12382"/>
                          <a:pt x="2944825" y="0"/>
                        </a:cubicBezTo>
                        <a:cubicBezTo>
                          <a:pt x="3210016" y="-12382"/>
                          <a:pt x="3409232" y="17967"/>
                          <a:pt x="3596335" y="0"/>
                        </a:cubicBezTo>
                        <a:cubicBezTo>
                          <a:pt x="3783438" y="-17967"/>
                          <a:pt x="4002523" y="-28578"/>
                          <a:pt x="4326026" y="0"/>
                        </a:cubicBezTo>
                        <a:cubicBezTo>
                          <a:pt x="4649529" y="28578"/>
                          <a:pt x="4777384" y="-3624"/>
                          <a:pt x="4899355" y="0"/>
                        </a:cubicBezTo>
                        <a:cubicBezTo>
                          <a:pt x="5021326" y="3624"/>
                          <a:pt x="5317653" y="1281"/>
                          <a:pt x="5550865" y="0"/>
                        </a:cubicBezTo>
                        <a:cubicBezTo>
                          <a:pt x="5784077" y="-1281"/>
                          <a:pt x="6142956" y="-39637"/>
                          <a:pt x="6358738" y="0"/>
                        </a:cubicBezTo>
                        <a:cubicBezTo>
                          <a:pt x="6574520" y="39637"/>
                          <a:pt x="6724785" y="-4460"/>
                          <a:pt x="6853885" y="0"/>
                        </a:cubicBezTo>
                        <a:cubicBezTo>
                          <a:pt x="6982985" y="4460"/>
                          <a:pt x="7403044" y="-1955"/>
                          <a:pt x="7818120" y="0"/>
                        </a:cubicBezTo>
                        <a:cubicBezTo>
                          <a:pt x="7817988" y="7702"/>
                          <a:pt x="7817908" y="13511"/>
                          <a:pt x="7818120" y="18288"/>
                        </a:cubicBezTo>
                        <a:cubicBezTo>
                          <a:pt x="7698847" y="-3267"/>
                          <a:pt x="7390924" y="22979"/>
                          <a:pt x="7244791" y="18288"/>
                        </a:cubicBezTo>
                        <a:cubicBezTo>
                          <a:pt x="7098658" y="13597"/>
                          <a:pt x="6952735" y="29357"/>
                          <a:pt x="6827825" y="18288"/>
                        </a:cubicBezTo>
                        <a:cubicBezTo>
                          <a:pt x="6702915" y="7219"/>
                          <a:pt x="6338661" y="34530"/>
                          <a:pt x="6176315" y="18288"/>
                        </a:cubicBezTo>
                        <a:cubicBezTo>
                          <a:pt x="6013969" y="2047"/>
                          <a:pt x="5850602" y="6362"/>
                          <a:pt x="5681167" y="18288"/>
                        </a:cubicBezTo>
                        <a:cubicBezTo>
                          <a:pt x="5511732" y="30214"/>
                          <a:pt x="5312143" y="419"/>
                          <a:pt x="5029657" y="18288"/>
                        </a:cubicBezTo>
                        <a:cubicBezTo>
                          <a:pt x="4747171" y="36158"/>
                          <a:pt x="4655062" y="30740"/>
                          <a:pt x="4378147" y="18288"/>
                        </a:cubicBezTo>
                        <a:cubicBezTo>
                          <a:pt x="4101232" y="5837"/>
                          <a:pt x="4037646" y="44706"/>
                          <a:pt x="3726637" y="18288"/>
                        </a:cubicBezTo>
                        <a:cubicBezTo>
                          <a:pt x="3415628" y="-8130"/>
                          <a:pt x="3321756" y="45507"/>
                          <a:pt x="3075127" y="18288"/>
                        </a:cubicBezTo>
                        <a:cubicBezTo>
                          <a:pt x="2828498" y="-8931"/>
                          <a:pt x="2684733" y="14853"/>
                          <a:pt x="2501798" y="18288"/>
                        </a:cubicBezTo>
                        <a:cubicBezTo>
                          <a:pt x="2318863" y="21723"/>
                          <a:pt x="2121844" y="-13013"/>
                          <a:pt x="1772107" y="18288"/>
                        </a:cubicBezTo>
                        <a:cubicBezTo>
                          <a:pt x="1422370" y="49589"/>
                          <a:pt x="1431548" y="31666"/>
                          <a:pt x="1120597" y="18288"/>
                        </a:cubicBezTo>
                        <a:cubicBezTo>
                          <a:pt x="809646" y="4911"/>
                          <a:pt x="246393" y="56240"/>
                          <a:pt x="0" y="18288"/>
                        </a:cubicBezTo>
                        <a:cubicBezTo>
                          <a:pt x="129" y="13298"/>
                          <a:pt x="-675" y="6857"/>
                          <a:pt x="0" y="0"/>
                        </a:cubicBezTo>
                        <a:close/>
                      </a:path>
                      <a:path w="7818120" h="18288" stroke="0" extrusionOk="0">
                        <a:moveTo>
                          <a:pt x="0" y="0"/>
                        </a:moveTo>
                        <a:cubicBezTo>
                          <a:pt x="177487" y="-4302"/>
                          <a:pt x="287499" y="4997"/>
                          <a:pt x="573329" y="0"/>
                        </a:cubicBezTo>
                        <a:cubicBezTo>
                          <a:pt x="859159" y="-4997"/>
                          <a:pt x="821965" y="-336"/>
                          <a:pt x="990295" y="0"/>
                        </a:cubicBezTo>
                        <a:cubicBezTo>
                          <a:pt x="1158625" y="336"/>
                          <a:pt x="1587918" y="-4681"/>
                          <a:pt x="1798168" y="0"/>
                        </a:cubicBezTo>
                        <a:cubicBezTo>
                          <a:pt x="2008418" y="4681"/>
                          <a:pt x="2088841" y="-2754"/>
                          <a:pt x="2371496" y="0"/>
                        </a:cubicBezTo>
                        <a:cubicBezTo>
                          <a:pt x="2654151" y="2754"/>
                          <a:pt x="2701462" y="-24976"/>
                          <a:pt x="2944825" y="0"/>
                        </a:cubicBezTo>
                        <a:cubicBezTo>
                          <a:pt x="3188188" y="24976"/>
                          <a:pt x="3511636" y="25407"/>
                          <a:pt x="3752698" y="0"/>
                        </a:cubicBezTo>
                        <a:cubicBezTo>
                          <a:pt x="3993760" y="-25407"/>
                          <a:pt x="4107153" y="6432"/>
                          <a:pt x="4247845" y="0"/>
                        </a:cubicBezTo>
                        <a:cubicBezTo>
                          <a:pt x="4388537" y="-6432"/>
                          <a:pt x="4835598" y="-5108"/>
                          <a:pt x="5055718" y="0"/>
                        </a:cubicBezTo>
                        <a:cubicBezTo>
                          <a:pt x="5275838" y="5108"/>
                          <a:pt x="5461006" y="-24536"/>
                          <a:pt x="5863590" y="0"/>
                        </a:cubicBezTo>
                        <a:cubicBezTo>
                          <a:pt x="6266174" y="24536"/>
                          <a:pt x="6355549" y="-19657"/>
                          <a:pt x="6515100" y="0"/>
                        </a:cubicBezTo>
                        <a:cubicBezTo>
                          <a:pt x="6674651" y="19657"/>
                          <a:pt x="7275423" y="-57462"/>
                          <a:pt x="7818120" y="0"/>
                        </a:cubicBezTo>
                        <a:cubicBezTo>
                          <a:pt x="7818132" y="8833"/>
                          <a:pt x="7818660" y="9830"/>
                          <a:pt x="7818120" y="18288"/>
                        </a:cubicBezTo>
                        <a:cubicBezTo>
                          <a:pt x="7610240" y="4606"/>
                          <a:pt x="7521789" y="7721"/>
                          <a:pt x="7401154" y="18288"/>
                        </a:cubicBezTo>
                        <a:cubicBezTo>
                          <a:pt x="7280519" y="28855"/>
                          <a:pt x="6930719" y="4225"/>
                          <a:pt x="6593281" y="18288"/>
                        </a:cubicBezTo>
                        <a:cubicBezTo>
                          <a:pt x="6255843" y="32351"/>
                          <a:pt x="6286682" y="1162"/>
                          <a:pt x="6098134" y="18288"/>
                        </a:cubicBezTo>
                        <a:cubicBezTo>
                          <a:pt x="5909586" y="35414"/>
                          <a:pt x="5602789" y="48596"/>
                          <a:pt x="5446624" y="18288"/>
                        </a:cubicBezTo>
                        <a:cubicBezTo>
                          <a:pt x="5290459" y="-12020"/>
                          <a:pt x="4917039" y="21960"/>
                          <a:pt x="4638751" y="18288"/>
                        </a:cubicBezTo>
                        <a:cubicBezTo>
                          <a:pt x="4360463" y="14616"/>
                          <a:pt x="4304690" y="5450"/>
                          <a:pt x="3987241" y="18288"/>
                        </a:cubicBezTo>
                        <a:cubicBezTo>
                          <a:pt x="3669792" y="31127"/>
                          <a:pt x="3758742" y="32551"/>
                          <a:pt x="3570275" y="18288"/>
                        </a:cubicBezTo>
                        <a:cubicBezTo>
                          <a:pt x="3381808" y="4025"/>
                          <a:pt x="3267153" y="36200"/>
                          <a:pt x="3075127" y="18288"/>
                        </a:cubicBezTo>
                        <a:cubicBezTo>
                          <a:pt x="2883101" y="376"/>
                          <a:pt x="2665825" y="10973"/>
                          <a:pt x="2267255" y="18288"/>
                        </a:cubicBezTo>
                        <a:cubicBezTo>
                          <a:pt x="1868685" y="25603"/>
                          <a:pt x="1884698" y="28410"/>
                          <a:pt x="1615745" y="18288"/>
                        </a:cubicBezTo>
                        <a:cubicBezTo>
                          <a:pt x="1346792" y="8167"/>
                          <a:pt x="1320952" y="10430"/>
                          <a:pt x="1120597" y="18288"/>
                        </a:cubicBezTo>
                        <a:cubicBezTo>
                          <a:pt x="920242" y="26146"/>
                          <a:pt x="556507" y="50790"/>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03231B22-C456-4FE0-AB63-F23D796FF3A1}"/>
              </a:ext>
            </a:extLst>
          </p:cNvPr>
          <p:cNvSpPr>
            <a:spLocks noGrp="1"/>
          </p:cNvSpPr>
          <p:nvPr>
            <p:ph type="title"/>
          </p:nvPr>
        </p:nvSpPr>
        <p:spPr>
          <a:xfrm>
            <a:off x="619890" y="499372"/>
            <a:ext cx="8065768" cy="1143000"/>
          </a:xfrm>
        </p:spPr>
        <p:txBody>
          <a:bodyPr>
            <a:normAutofit/>
          </a:bodyPr>
          <a:lstStyle/>
          <a:p>
            <a:pPr algn="ctr"/>
            <a:r>
              <a:rPr lang="en-US" dirty="0">
                <a:latin typeface="Arial" panose="020B0604020202020204" pitchFamily="34" charset="0"/>
                <a:cs typeface="Arial" panose="020B0604020202020204" pitchFamily="34" charset="0"/>
              </a:rPr>
              <a:t>Alternatives to Conservatorship</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Supported Decision-Making (cont.)</a:t>
            </a:r>
            <a:endParaRPr lang="en-US" dirty="0"/>
          </a:p>
        </p:txBody>
      </p:sp>
      <p:sp>
        <p:nvSpPr>
          <p:cNvPr id="3" name="TextBox 2">
            <a:extLst>
              <a:ext uri="{FF2B5EF4-FFF2-40B4-BE49-F238E27FC236}">
                <a16:creationId xmlns:a16="http://schemas.microsoft.com/office/drawing/2014/main" id="{7D30AB2E-96B9-465E-9842-4AAE52243B98}"/>
              </a:ext>
            </a:extLst>
          </p:cNvPr>
          <p:cNvSpPr txBox="1"/>
          <p:nvPr/>
        </p:nvSpPr>
        <p:spPr>
          <a:xfrm>
            <a:off x="76200" y="1980334"/>
            <a:ext cx="8691375" cy="4850559"/>
          </a:xfrm>
          <a:prstGeom prst="rect">
            <a:avLst/>
          </a:prstGeom>
          <a:noFill/>
        </p:spPr>
        <p:txBody>
          <a:bodyPr wrap="square" rtlCol="0">
            <a:spAutoFit/>
          </a:bodyPr>
          <a:lstStyle/>
          <a:p>
            <a:pPr lvl="1" defTabSz="685800">
              <a:lnSpc>
                <a:spcPct val="90000"/>
              </a:lnSpc>
              <a:spcBef>
                <a:spcPts val="375"/>
              </a:spcBef>
              <a:spcAft>
                <a:spcPts val="600"/>
              </a:spcAft>
            </a:pPr>
            <a:r>
              <a:rPr lang="en-US" sz="2400" dirty="0">
                <a:solidFill>
                  <a:prstClr val="black"/>
                </a:solidFill>
                <a:latin typeface="Arial" panose="020B0604020202020204" pitchFamily="34" charset="0"/>
                <a:cs typeface="Arial" panose="020B0604020202020204" pitchFamily="34" charset="0"/>
              </a:rPr>
              <a:t>Tips for Supporters:</a:t>
            </a:r>
          </a:p>
          <a:p>
            <a:pPr marL="800100" lvl="1" indent="-342900" defTabSz="685800">
              <a:lnSpc>
                <a:spcPct val="90000"/>
              </a:lnSpc>
              <a:spcBef>
                <a:spcPts val="375"/>
              </a:spcBef>
              <a:spcAft>
                <a:spcPts val="600"/>
              </a:spcAft>
              <a:buFont typeface="Arial" panose="020B0604020202020204" pitchFamily="34" charset="0"/>
              <a:buChar char="•"/>
            </a:pPr>
            <a:r>
              <a:rPr lang="en-US" sz="2400" dirty="0">
                <a:solidFill>
                  <a:prstClr val="black"/>
                </a:solidFill>
                <a:latin typeface="Arial" panose="020B0604020202020204" pitchFamily="34" charset="0"/>
                <a:cs typeface="Arial" panose="020B0604020202020204" pitchFamily="34" charset="0"/>
              </a:rPr>
              <a:t>Use plain language and provide information in accessible forms (ex. visual, audio)</a:t>
            </a:r>
          </a:p>
          <a:p>
            <a:pPr marL="800100" lvl="1" indent="-342900" defTabSz="685800">
              <a:lnSpc>
                <a:spcPct val="90000"/>
              </a:lnSpc>
              <a:spcBef>
                <a:spcPts val="375"/>
              </a:spcBef>
              <a:spcAft>
                <a:spcPts val="600"/>
              </a:spcAft>
              <a:buFont typeface="Arial" panose="020B0604020202020204" pitchFamily="34" charset="0"/>
              <a:buChar char="•"/>
            </a:pPr>
            <a:r>
              <a:rPr lang="en-US" sz="2400" dirty="0">
                <a:solidFill>
                  <a:prstClr val="black"/>
                </a:solidFill>
                <a:latin typeface="Arial" panose="020B0604020202020204" pitchFamily="34" charset="0"/>
                <a:cs typeface="Arial" panose="020B0604020202020204" pitchFamily="34" charset="0"/>
              </a:rPr>
              <a:t>Provide extra time to discuss choices and make decisions</a:t>
            </a:r>
          </a:p>
          <a:p>
            <a:pPr marL="800100" lvl="1" indent="-342900" defTabSz="685800">
              <a:lnSpc>
                <a:spcPct val="90000"/>
              </a:lnSpc>
              <a:spcBef>
                <a:spcPts val="375"/>
              </a:spcBef>
              <a:spcAft>
                <a:spcPts val="600"/>
              </a:spcAft>
              <a:buFont typeface="Arial" panose="020B0604020202020204" pitchFamily="34" charset="0"/>
              <a:buChar char="•"/>
            </a:pPr>
            <a:r>
              <a:rPr lang="en-US" sz="2400" dirty="0">
                <a:solidFill>
                  <a:prstClr val="black"/>
                </a:solidFill>
                <a:latin typeface="Arial" panose="020B0604020202020204" pitchFamily="34" charset="0"/>
                <a:cs typeface="Arial" panose="020B0604020202020204" pitchFamily="34" charset="0"/>
              </a:rPr>
              <a:t>Creating lists of pros and cons </a:t>
            </a:r>
          </a:p>
          <a:p>
            <a:pPr marL="800100" lvl="1" indent="-342900" defTabSz="685800">
              <a:lnSpc>
                <a:spcPct val="90000"/>
              </a:lnSpc>
              <a:spcBef>
                <a:spcPts val="375"/>
              </a:spcBef>
              <a:spcAft>
                <a:spcPts val="600"/>
              </a:spcAft>
              <a:buFont typeface="Arial" panose="020B0604020202020204" pitchFamily="34" charset="0"/>
              <a:buChar char="•"/>
            </a:pPr>
            <a:r>
              <a:rPr lang="en-US" sz="2400" dirty="0">
                <a:solidFill>
                  <a:prstClr val="black"/>
                </a:solidFill>
                <a:latin typeface="Arial" panose="020B0604020202020204" pitchFamily="34" charset="0"/>
                <a:cs typeface="Arial" panose="020B0604020202020204" pitchFamily="34" charset="0"/>
              </a:rPr>
              <a:t>Role-playing activities to help the person understand choices </a:t>
            </a:r>
          </a:p>
          <a:p>
            <a:pPr marL="800100" lvl="1" indent="-342900" defTabSz="685800">
              <a:lnSpc>
                <a:spcPct val="90000"/>
              </a:lnSpc>
              <a:spcBef>
                <a:spcPts val="375"/>
              </a:spcBef>
              <a:spcAft>
                <a:spcPts val="600"/>
              </a:spcAft>
              <a:buFont typeface="Arial" panose="020B0604020202020204" pitchFamily="34" charset="0"/>
              <a:buChar char="•"/>
            </a:pPr>
            <a:r>
              <a:rPr lang="en-US" sz="2400" dirty="0">
                <a:solidFill>
                  <a:prstClr val="black"/>
                </a:solidFill>
                <a:latin typeface="Arial" panose="020B0604020202020204" pitchFamily="34" charset="0"/>
                <a:cs typeface="Arial" panose="020B0604020202020204" pitchFamily="34" charset="0"/>
              </a:rPr>
              <a:t>Bringing someone to appointments to take notes, help the person remember, and discuss options </a:t>
            </a:r>
          </a:p>
          <a:p>
            <a:pPr marL="800100" lvl="1" indent="-342900" defTabSz="685800">
              <a:lnSpc>
                <a:spcPct val="90000"/>
              </a:lnSpc>
              <a:spcBef>
                <a:spcPts val="375"/>
              </a:spcBef>
              <a:spcAft>
                <a:spcPts val="600"/>
              </a:spcAft>
              <a:buFont typeface="Arial" panose="020B0604020202020204" pitchFamily="34" charset="0"/>
              <a:buChar char="•"/>
            </a:pPr>
            <a:r>
              <a:rPr lang="en-US" sz="2400" dirty="0">
                <a:solidFill>
                  <a:prstClr val="black"/>
                </a:solidFill>
                <a:latin typeface="Arial" panose="020B0604020202020204" pitchFamily="34" charset="0"/>
                <a:cs typeface="Arial" panose="020B0604020202020204" pitchFamily="34" charset="0"/>
              </a:rPr>
              <a:t>Opening a joint bank account to manage financial decisions together</a:t>
            </a:r>
          </a:p>
        </p:txBody>
      </p:sp>
    </p:spTree>
    <p:extLst>
      <p:ext uri="{BB962C8B-B14F-4D97-AF65-F5344CB8AC3E}">
        <p14:creationId xmlns:p14="http://schemas.microsoft.com/office/powerpoint/2010/main" val="12702044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1865313"/>
            <a:ext cx="7818120" cy="18288"/>
          </a:xfrm>
          <a:custGeom>
            <a:avLst/>
            <a:gdLst>
              <a:gd name="csX0" fmla="*/ 0 w 7818120"/>
              <a:gd name="csY0" fmla="*/ 0 h 18288"/>
              <a:gd name="csX1" fmla="*/ 416966 w 7818120"/>
              <a:gd name="csY1" fmla="*/ 0 h 18288"/>
              <a:gd name="csX2" fmla="*/ 1146658 w 7818120"/>
              <a:gd name="csY2" fmla="*/ 0 h 18288"/>
              <a:gd name="csX3" fmla="*/ 1563624 w 7818120"/>
              <a:gd name="csY3" fmla="*/ 0 h 18288"/>
              <a:gd name="csX4" fmla="*/ 2136953 w 7818120"/>
              <a:gd name="csY4" fmla="*/ 0 h 18288"/>
              <a:gd name="csX5" fmla="*/ 2944825 w 7818120"/>
              <a:gd name="csY5" fmla="*/ 0 h 18288"/>
              <a:gd name="csX6" fmla="*/ 3596335 w 7818120"/>
              <a:gd name="csY6" fmla="*/ 0 h 18288"/>
              <a:gd name="csX7" fmla="*/ 4326026 w 7818120"/>
              <a:gd name="csY7" fmla="*/ 0 h 18288"/>
              <a:gd name="csX8" fmla="*/ 4899355 w 7818120"/>
              <a:gd name="csY8" fmla="*/ 0 h 18288"/>
              <a:gd name="csX9" fmla="*/ 5550865 w 7818120"/>
              <a:gd name="csY9" fmla="*/ 0 h 18288"/>
              <a:gd name="csX10" fmla="*/ 6358738 w 7818120"/>
              <a:gd name="csY10" fmla="*/ 0 h 18288"/>
              <a:gd name="csX11" fmla="*/ 6853885 w 7818120"/>
              <a:gd name="csY11" fmla="*/ 0 h 18288"/>
              <a:gd name="csX12" fmla="*/ 7818120 w 7818120"/>
              <a:gd name="csY12" fmla="*/ 0 h 18288"/>
              <a:gd name="csX13" fmla="*/ 7818120 w 7818120"/>
              <a:gd name="csY13" fmla="*/ 18288 h 18288"/>
              <a:gd name="csX14" fmla="*/ 7244791 w 7818120"/>
              <a:gd name="csY14" fmla="*/ 18288 h 18288"/>
              <a:gd name="csX15" fmla="*/ 6827825 w 7818120"/>
              <a:gd name="csY15" fmla="*/ 18288 h 18288"/>
              <a:gd name="csX16" fmla="*/ 6176315 w 7818120"/>
              <a:gd name="csY16" fmla="*/ 18288 h 18288"/>
              <a:gd name="csX17" fmla="*/ 5681167 w 7818120"/>
              <a:gd name="csY17" fmla="*/ 18288 h 18288"/>
              <a:gd name="csX18" fmla="*/ 5029657 w 7818120"/>
              <a:gd name="csY18" fmla="*/ 18288 h 18288"/>
              <a:gd name="csX19" fmla="*/ 4378147 w 7818120"/>
              <a:gd name="csY19" fmla="*/ 18288 h 18288"/>
              <a:gd name="csX20" fmla="*/ 3726637 w 7818120"/>
              <a:gd name="csY20" fmla="*/ 18288 h 18288"/>
              <a:gd name="csX21" fmla="*/ 3075127 w 7818120"/>
              <a:gd name="csY21" fmla="*/ 18288 h 18288"/>
              <a:gd name="csX22" fmla="*/ 2501798 w 7818120"/>
              <a:gd name="csY22" fmla="*/ 18288 h 18288"/>
              <a:gd name="csX23" fmla="*/ 1772107 w 7818120"/>
              <a:gd name="csY23" fmla="*/ 18288 h 18288"/>
              <a:gd name="csX24" fmla="*/ 1120597 w 7818120"/>
              <a:gd name="csY24" fmla="*/ 18288 h 18288"/>
              <a:gd name="csX25" fmla="*/ 0 w 7818120"/>
              <a:gd name="csY25" fmla="*/ 18288 h 18288"/>
              <a:gd name="csX26" fmla="*/ 0 w 7818120"/>
              <a:gd name="csY26" fmla="*/ 0 h 18288"/>
              <a:gd name="csX0" fmla="*/ 0 w 7818120"/>
              <a:gd name="csY0" fmla="*/ 0 h 18288"/>
              <a:gd name="csX1" fmla="*/ 573329 w 7818120"/>
              <a:gd name="csY1" fmla="*/ 0 h 18288"/>
              <a:gd name="csX2" fmla="*/ 990295 w 7818120"/>
              <a:gd name="csY2" fmla="*/ 0 h 18288"/>
              <a:gd name="csX3" fmla="*/ 1394232 w 7818120"/>
              <a:gd name="csY3" fmla="*/ 0 h 18288"/>
              <a:gd name="csX4" fmla="*/ 1798168 w 7818120"/>
              <a:gd name="csY4" fmla="*/ 0 h 18288"/>
              <a:gd name="csX5" fmla="*/ 2371496 w 7818120"/>
              <a:gd name="csY5" fmla="*/ 0 h 18288"/>
              <a:gd name="csX6" fmla="*/ 2944825 w 7818120"/>
              <a:gd name="csY6" fmla="*/ 0 h 18288"/>
              <a:gd name="csX7" fmla="*/ 3752698 w 7818120"/>
              <a:gd name="csY7" fmla="*/ 0 h 18288"/>
              <a:gd name="csX8" fmla="*/ 4247845 w 7818120"/>
              <a:gd name="csY8" fmla="*/ 0 h 18288"/>
              <a:gd name="csX9" fmla="*/ 5055718 w 7818120"/>
              <a:gd name="csY9" fmla="*/ 0 h 18288"/>
              <a:gd name="csX10" fmla="*/ 5863590 w 7818120"/>
              <a:gd name="csY10" fmla="*/ 0 h 18288"/>
              <a:gd name="csX11" fmla="*/ 6515100 w 7818120"/>
              <a:gd name="csY11" fmla="*/ 0 h 18288"/>
              <a:gd name="csX12" fmla="*/ 7818120 w 7818120"/>
              <a:gd name="csY12" fmla="*/ 0 h 18288"/>
              <a:gd name="csX13" fmla="*/ 7818120 w 7818120"/>
              <a:gd name="csY13" fmla="*/ 18288 h 18288"/>
              <a:gd name="csX14" fmla="*/ 7401154 w 7818120"/>
              <a:gd name="csY14" fmla="*/ 18288 h 18288"/>
              <a:gd name="csX15" fmla="*/ 6593281 w 7818120"/>
              <a:gd name="csY15" fmla="*/ 18288 h 18288"/>
              <a:gd name="csX16" fmla="*/ 6098134 w 7818120"/>
              <a:gd name="csY16" fmla="*/ 18288 h 18288"/>
              <a:gd name="csX17" fmla="*/ 5446624 w 7818120"/>
              <a:gd name="csY17" fmla="*/ 18288 h 18288"/>
              <a:gd name="csX18" fmla="*/ 4638751 w 7818120"/>
              <a:gd name="csY18" fmla="*/ 18288 h 18288"/>
              <a:gd name="csX19" fmla="*/ 3987241 w 7818120"/>
              <a:gd name="csY19" fmla="*/ 18288 h 18288"/>
              <a:gd name="csX20" fmla="*/ 3570275 w 7818120"/>
              <a:gd name="csY20" fmla="*/ 18288 h 18288"/>
              <a:gd name="csX21" fmla="*/ 3075127 w 7818120"/>
              <a:gd name="csY21" fmla="*/ 18288 h 18288"/>
              <a:gd name="csX22" fmla="*/ 2267255 w 7818120"/>
              <a:gd name="csY22" fmla="*/ 18288 h 18288"/>
              <a:gd name="csX23" fmla="*/ 1615745 w 7818120"/>
              <a:gd name="csY23" fmla="*/ 18288 h 18288"/>
              <a:gd name="csX24" fmla="*/ 1120597 w 7818120"/>
              <a:gd name="csY24" fmla="*/ 18288 h 18288"/>
              <a:gd name="csX25" fmla="*/ 0 w 7818120"/>
              <a:gd name="csY25" fmla="*/ 18288 h 18288"/>
              <a:gd name="csX26" fmla="*/ 0 w 7818120"/>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7818120" h="18288" fill="none" extrusionOk="0">
                <a:moveTo>
                  <a:pt x="0" y="0"/>
                </a:moveTo>
                <a:cubicBezTo>
                  <a:pt x="101002" y="-20048"/>
                  <a:pt x="215808" y="13837"/>
                  <a:pt x="416966" y="0"/>
                </a:cubicBezTo>
                <a:cubicBezTo>
                  <a:pt x="573264" y="9422"/>
                  <a:pt x="897859" y="4188"/>
                  <a:pt x="1146658" y="0"/>
                </a:cubicBezTo>
                <a:cubicBezTo>
                  <a:pt x="1409722" y="12227"/>
                  <a:pt x="1377475" y="-3286"/>
                  <a:pt x="1563624" y="0"/>
                </a:cubicBezTo>
                <a:cubicBezTo>
                  <a:pt x="1758084" y="11330"/>
                  <a:pt x="1967746" y="-7403"/>
                  <a:pt x="2136953" y="0"/>
                </a:cubicBezTo>
                <a:cubicBezTo>
                  <a:pt x="2354826" y="-5751"/>
                  <a:pt x="2687014" y="20029"/>
                  <a:pt x="2944825" y="0"/>
                </a:cubicBezTo>
                <a:cubicBezTo>
                  <a:pt x="3238848" y="15226"/>
                  <a:pt x="3415761" y="33925"/>
                  <a:pt x="3596335" y="0"/>
                </a:cubicBezTo>
                <a:cubicBezTo>
                  <a:pt x="3815108" y="13362"/>
                  <a:pt x="3972448" y="-68797"/>
                  <a:pt x="4326026" y="0"/>
                </a:cubicBezTo>
                <a:cubicBezTo>
                  <a:pt x="4638028" y="39995"/>
                  <a:pt x="4794473" y="211"/>
                  <a:pt x="4899355" y="0"/>
                </a:cubicBezTo>
                <a:cubicBezTo>
                  <a:pt x="5037170" y="-13296"/>
                  <a:pt x="5289722" y="-48609"/>
                  <a:pt x="5550865" y="0"/>
                </a:cubicBezTo>
                <a:cubicBezTo>
                  <a:pt x="5740088" y="19163"/>
                  <a:pt x="6143605" y="-29909"/>
                  <a:pt x="6358738" y="0"/>
                </a:cubicBezTo>
                <a:cubicBezTo>
                  <a:pt x="6556443" y="18955"/>
                  <a:pt x="6741581" y="-22634"/>
                  <a:pt x="6853885" y="0"/>
                </a:cubicBezTo>
                <a:cubicBezTo>
                  <a:pt x="6996029" y="20497"/>
                  <a:pt x="7453286" y="6658"/>
                  <a:pt x="7818120" y="0"/>
                </a:cubicBezTo>
                <a:cubicBezTo>
                  <a:pt x="7817552" y="7862"/>
                  <a:pt x="7817901" y="13269"/>
                  <a:pt x="7818120" y="18288"/>
                </a:cubicBezTo>
                <a:cubicBezTo>
                  <a:pt x="7701883" y="-33961"/>
                  <a:pt x="7395843" y="8437"/>
                  <a:pt x="7244791" y="18288"/>
                </a:cubicBezTo>
                <a:cubicBezTo>
                  <a:pt x="7088282" y="14407"/>
                  <a:pt x="6958165" y="20902"/>
                  <a:pt x="6827825" y="18288"/>
                </a:cubicBezTo>
                <a:cubicBezTo>
                  <a:pt x="6715653" y="-2805"/>
                  <a:pt x="6356779" y="33124"/>
                  <a:pt x="6176315" y="18288"/>
                </a:cubicBezTo>
                <a:cubicBezTo>
                  <a:pt x="6015867" y="-5301"/>
                  <a:pt x="5852369" y="-275"/>
                  <a:pt x="5681167" y="18288"/>
                </a:cubicBezTo>
                <a:cubicBezTo>
                  <a:pt x="5508002" y="48742"/>
                  <a:pt x="5304989" y="-7247"/>
                  <a:pt x="5029657" y="18288"/>
                </a:cubicBezTo>
                <a:cubicBezTo>
                  <a:pt x="4760375" y="46790"/>
                  <a:pt x="4637400" y="35678"/>
                  <a:pt x="4378147" y="18288"/>
                </a:cubicBezTo>
                <a:cubicBezTo>
                  <a:pt x="4094943" y="8043"/>
                  <a:pt x="4037303" y="27568"/>
                  <a:pt x="3726637" y="18288"/>
                </a:cubicBezTo>
                <a:cubicBezTo>
                  <a:pt x="3400340" y="-2459"/>
                  <a:pt x="3320728" y="61058"/>
                  <a:pt x="3075127" y="18288"/>
                </a:cubicBezTo>
                <a:cubicBezTo>
                  <a:pt x="2809301" y="-25757"/>
                  <a:pt x="2702630" y="16477"/>
                  <a:pt x="2501798" y="18288"/>
                </a:cubicBezTo>
                <a:cubicBezTo>
                  <a:pt x="2308686" y="20751"/>
                  <a:pt x="2079466" y="5550"/>
                  <a:pt x="1772107" y="18288"/>
                </a:cubicBezTo>
                <a:cubicBezTo>
                  <a:pt x="1420202" y="47064"/>
                  <a:pt x="1431765" y="28913"/>
                  <a:pt x="1120597" y="18288"/>
                </a:cubicBezTo>
                <a:cubicBezTo>
                  <a:pt x="791266" y="31607"/>
                  <a:pt x="235945" y="82322"/>
                  <a:pt x="0" y="18288"/>
                </a:cubicBezTo>
                <a:cubicBezTo>
                  <a:pt x="-589" y="13471"/>
                  <a:pt x="-474" y="7409"/>
                  <a:pt x="0" y="0"/>
                </a:cubicBezTo>
                <a:close/>
              </a:path>
              <a:path w="7818120" h="18288" stroke="0" extrusionOk="0">
                <a:moveTo>
                  <a:pt x="0" y="0"/>
                </a:moveTo>
                <a:cubicBezTo>
                  <a:pt x="161767" y="-7030"/>
                  <a:pt x="286873" y="-11228"/>
                  <a:pt x="573329" y="0"/>
                </a:cubicBezTo>
                <a:cubicBezTo>
                  <a:pt x="860952" y="-8429"/>
                  <a:pt x="823968" y="-2420"/>
                  <a:pt x="990295" y="0"/>
                </a:cubicBezTo>
                <a:cubicBezTo>
                  <a:pt x="1144921" y="-13846"/>
                  <a:pt x="1288801" y="10931"/>
                  <a:pt x="1394232" y="0"/>
                </a:cubicBezTo>
                <a:cubicBezTo>
                  <a:pt x="1499663" y="-10931"/>
                  <a:pt x="1677634" y="10318"/>
                  <a:pt x="1798168" y="0"/>
                </a:cubicBezTo>
                <a:cubicBezTo>
                  <a:pt x="2021167" y="5465"/>
                  <a:pt x="2087775" y="-15972"/>
                  <a:pt x="2371496" y="0"/>
                </a:cubicBezTo>
                <a:cubicBezTo>
                  <a:pt x="2646084" y="3640"/>
                  <a:pt x="2709294" y="-15431"/>
                  <a:pt x="2944825" y="0"/>
                </a:cubicBezTo>
                <a:cubicBezTo>
                  <a:pt x="3182104" y="39801"/>
                  <a:pt x="3563508" y="7189"/>
                  <a:pt x="3752698" y="0"/>
                </a:cubicBezTo>
                <a:cubicBezTo>
                  <a:pt x="4004713" y="-51688"/>
                  <a:pt x="4111759" y="8465"/>
                  <a:pt x="4247845" y="0"/>
                </a:cubicBezTo>
                <a:cubicBezTo>
                  <a:pt x="4409051" y="-38636"/>
                  <a:pt x="4840912" y="-6880"/>
                  <a:pt x="5055718" y="0"/>
                </a:cubicBezTo>
                <a:cubicBezTo>
                  <a:pt x="5318987" y="12828"/>
                  <a:pt x="5464207" y="16349"/>
                  <a:pt x="5863590" y="0"/>
                </a:cubicBezTo>
                <a:cubicBezTo>
                  <a:pt x="6258188" y="21536"/>
                  <a:pt x="6373895" y="-20866"/>
                  <a:pt x="6515100" y="0"/>
                </a:cubicBezTo>
                <a:cubicBezTo>
                  <a:pt x="6673199" y="-42487"/>
                  <a:pt x="7368245" y="-124798"/>
                  <a:pt x="7818120" y="0"/>
                </a:cubicBezTo>
                <a:cubicBezTo>
                  <a:pt x="7818163" y="8895"/>
                  <a:pt x="7818750" y="9828"/>
                  <a:pt x="7818120" y="18288"/>
                </a:cubicBezTo>
                <a:cubicBezTo>
                  <a:pt x="7615777" y="-1071"/>
                  <a:pt x="7527543" y="-5750"/>
                  <a:pt x="7401154" y="18288"/>
                </a:cubicBezTo>
                <a:cubicBezTo>
                  <a:pt x="7322611" y="47896"/>
                  <a:pt x="6964426" y="-24966"/>
                  <a:pt x="6593281" y="18288"/>
                </a:cubicBezTo>
                <a:cubicBezTo>
                  <a:pt x="6260055" y="33833"/>
                  <a:pt x="6287545" y="-3963"/>
                  <a:pt x="6098134" y="18288"/>
                </a:cubicBezTo>
                <a:cubicBezTo>
                  <a:pt x="5900337" y="14995"/>
                  <a:pt x="5605990" y="72621"/>
                  <a:pt x="5446624" y="18288"/>
                </a:cubicBezTo>
                <a:cubicBezTo>
                  <a:pt x="5244167" y="-23104"/>
                  <a:pt x="4914971" y="-34358"/>
                  <a:pt x="4638751" y="18288"/>
                </a:cubicBezTo>
                <a:cubicBezTo>
                  <a:pt x="4353273" y="8380"/>
                  <a:pt x="4297533" y="13876"/>
                  <a:pt x="3987241" y="18288"/>
                </a:cubicBezTo>
                <a:cubicBezTo>
                  <a:pt x="3687723" y="41876"/>
                  <a:pt x="3776181" y="30039"/>
                  <a:pt x="3570275" y="18288"/>
                </a:cubicBezTo>
                <a:cubicBezTo>
                  <a:pt x="3396160" y="10249"/>
                  <a:pt x="3285909" y="48310"/>
                  <a:pt x="3075127" y="18288"/>
                </a:cubicBezTo>
                <a:cubicBezTo>
                  <a:pt x="2869474" y="41512"/>
                  <a:pt x="2676329" y="4972"/>
                  <a:pt x="2267255" y="18288"/>
                </a:cubicBezTo>
                <a:cubicBezTo>
                  <a:pt x="1866401" y="24532"/>
                  <a:pt x="1882987" y="25696"/>
                  <a:pt x="1615745" y="18288"/>
                </a:cubicBezTo>
                <a:cubicBezTo>
                  <a:pt x="1346085" y="13379"/>
                  <a:pt x="1323312" y="12392"/>
                  <a:pt x="1120597" y="18288"/>
                </a:cubicBezTo>
                <a:cubicBezTo>
                  <a:pt x="940237" y="-60975"/>
                  <a:pt x="569386" y="27591"/>
                  <a:pt x="0" y="18288"/>
                </a:cubicBezTo>
                <a:cubicBezTo>
                  <a:pt x="1751" y="14440"/>
                  <a:pt x="-1272" y="7740"/>
                  <a:pt x="0" y="0"/>
                </a:cubicBezTo>
                <a:close/>
              </a:path>
              <a:path w="7818120" h="18288" fill="none" stroke="0" extrusionOk="0">
                <a:moveTo>
                  <a:pt x="0" y="0"/>
                </a:moveTo>
                <a:cubicBezTo>
                  <a:pt x="102311" y="-24031"/>
                  <a:pt x="206428" y="20084"/>
                  <a:pt x="416966" y="0"/>
                </a:cubicBezTo>
                <a:cubicBezTo>
                  <a:pt x="662339" y="-9883"/>
                  <a:pt x="833564" y="-11910"/>
                  <a:pt x="1146658" y="0"/>
                </a:cubicBezTo>
                <a:cubicBezTo>
                  <a:pt x="1398993" y="16754"/>
                  <a:pt x="1378239" y="-4997"/>
                  <a:pt x="1563624" y="0"/>
                </a:cubicBezTo>
                <a:cubicBezTo>
                  <a:pt x="1738265" y="3015"/>
                  <a:pt x="2006667" y="23864"/>
                  <a:pt x="2136953" y="0"/>
                </a:cubicBezTo>
                <a:cubicBezTo>
                  <a:pt x="2338524" y="-3063"/>
                  <a:pt x="2693378" y="-15904"/>
                  <a:pt x="2944825" y="0"/>
                </a:cubicBezTo>
                <a:cubicBezTo>
                  <a:pt x="3201439" y="-13695"/>
                  <a:pt x="3379198" y="46243"/>
                  <a:pt x="3596335" y="0"/>
                </a:cubicBezTo>
                <a:cubicBezTo>
                  <a:pt x="3778868" y="-61549"/>
                  <a:pt x="3979469" y="3461"/>
                  <a:pt x="4326026" y="0"/>
                </a:cubicBezTo>
                <a:cubicBezTo>
                  <a:pt x="4670641" y="40397"/>
                  <a:pt x="4801160" y="2093"/>
                  <a:pt x="4899355" y="0"/>
                </a:cubicBezTo>
                <a:cubicBezTo>
                  <a:pt x="4972821" y="-4221"/>
                  <a:pt x="5326959" y="8892"/>
                  <a:pt x="5550865" y="0"/>
                </a:cubicBezTo>
                <a:cubicBezTo>
                  <a:pt x="5793178" y="12267"/>
                  <a:pt x="6146346" y="-4531"/>
                  <a:pt x="6358738" y="0"/>
                </a:cubicBezTo>
                <a:cubicBezTo>
                  <a:pt x="6580825" y="49349"/>
                  <a:pt x="6739467" y="13524"/>
                  <a:pt x="6853885" y="0"/>
                </a:cubicBezTo>
                <a:cubicBezTo>
                  <a:pt x="7057243" y="-60557"/>
                  <a:pt x="7415107" y="-58698"/>
                  <a:pt x="7818120" y="0"/>
                </a:cubicBezTo>
                <a:cubicBezTo>
                  <a:pt x="7817705" y="7748"/>
                  <a:pt x="7817189" y="13015"/>
                  <a:pt x="7818120" y="18288"/>
                </a:cubicBezTo>
                <a:cubicBezTo>
                  <a:pt x="7693944" y="-3615"/>
                  <a:pt x="7376376" y="-6677"/>
                  <a:pt x="7244791" y="18288"/>
                </a:cubicBezTo>
                <a:cubicBezTo>
                  <a:pt x="7100086" y="-5717"/>
                  <a:pt x="6942350" y="35421"/>
                  <a:pt x="6827825" y="18288"/>
                </a:cubicBezTo>
                <a:cubicBezTo>
                  <a:pt x="6691364" y="27873"/>
                  <a:pt x="6342432" y="37332"/>
                  <a:pt x="6176315" y="18288"/>
                </a:cubicBezTo>
                <a:cubicBezTo>
                  <a:pt x="6012850" y="28657"/>
                  <a:pt x="5862979" y="-980"/>
                  <a:pt x="5681167" y="18288"/>
                </a:cubicBezTo>
                <a:cubicBezTo>
                  <a:pt x="5485624" y="71662"/>
                  <a:pt x="5295851" y="1288"/>
                  <a:pt x="5029657" y="18288"/>
                </a:cubicBezTo>
                <a:cubicBezTo>
                  <a:pt x="4753680" y="49046"/>
                  <a:pt x="4640335" y="38506"/>
                  <a:pt x="4378147" y="18288"/>
                </a:cubicBezTo>
                <a:cubicBezTo>
                  <a:pt x="4103046" y="-4537"/>
                  <a:pt x="4022480" y="43848"/>
                  <a:pt x="3726637" y="18288"/>
                </a:cubicBezTo>
                <a:cubicBezTo>
                  <a:pt x="3429109" y="3476"/>
                  <a:pt x="3316488" y="61415"/>
                  <a:pt x="3075127" y="18288"/>
                </a:cubicBezTo>
                <a:cubicBezTo>
                  <a:pt x="2821014" y="6093"/>
                  <a:pt x="2665050" y="-11263"/>
                  <a:pt x="2501798" y="18288"/>
                </a:cubicBezTo>
                <a:cubicBezTo>
                  <a:pt x="2343345" y="29394"/>
                  <a:pt x="2120041" y="-50427"/>
                  <a:pt x="1772107" y="18288"/>
                </a:cubicBezTo>
                <a:cubicBezTo>
                  <a:pt x="1424078" y="50665"/>
                  <a:pt x="1427418" y="32572"/>
                  <a:pt x="1120597" y="18288"/>
                </a:cubicBezTo>
                <a:cubicBezTo>
                  <a:pt x="796486" y="45938"/>
                  <a:pt x="243712" y="47798"/>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7818120"/>
                      <a:gd name="connsiteY0" fmla="*/ 0 h 18288"/>
                      <a:gd name="connsiteX1" fmla="*/ 416966 w 7818120"/>
                      <a:gd name="connsiteY1" fmla="*/ 0 h 18288"/>
                      <a:gd name="connsiteX2" fmla="*/ 1146658 w 7818120"/>
                      <a:gd name="connsiteY2" fmla="*/ 0 h 18288"/>
                      <a:gd name="connsiteX3" fmla="*/ 1563624 w 7818120"/>
                      <a:gd name="connsiteY3" fmla="*/ 0 h 18288"/>
                      <a:gd name="connsiteX4" fmla="*/ 2136953 w 7818120"/>
                      <a:gd name="connsiteY4" fmla="*/ 0 h 18288"/>
                      <a:gd name="connsiteX5" fmla="*/ 2944825 w 7818120"/>
                      <a:gd name="connsiteY5" fmla="*/ 0 h 18288"/>
                      <a:gd name="connsiteX6" fmla="*/ 3596335 w 7818120"/>
                      <a:gd name="connsiteY6" fmla="*/ 0 h 18288"/>
                      <a:gd name="connsiteX7" fmla="*/ 4326026 w 7818120"/>
                      <a:gd name="connsiteY7" fmla="*/ 0 h 18288"/>
                      <a:gd name="connsiteX8" fmla="*/ 4899355 w 7818120"/>
                      <a:gd name="connsiteY8" fmla="*/ 0 h 18288"/>
                      <a:gd name="connsiteX9" fmla="*/ 5550865 w 7818120"/>
                      <a:gd name="connsiteY9" fmla="*/ 0 h 18288"/>
                      <a:gd name="connsiteX10" fmla="*/ 6358738 w 7818120"/>
                      <a:gd name="connsiteY10" fmla="*/ 0 h 18288"/>
                      <a:gd name="connsiteX11" fmla="*/ 6853885 w 7818120"/>
                      <a:gd name="connsiteY11" fmla="*/ 0 h 18288"/>
                      <a:gd name="connsiteX12" fmla="*/ 7818120 w 7818120"/>
                      <a:gd name="connsiteY12" fmla="*/ 0 h 18288"/>
                      <a:gd name="connsiteX13" fmla="*/ 7818120 w 7818120"/>
                      <a:gd name="connsiteY13" fmla="*/ 18288 h 18288"/>
                      <a:gd name="connsiteX14" fmla="*/ 7244791 w 7818120"/>
                      <a:gd name="connsiteY14" fmla="*/ 18288 h 18288"/>
                      <a:gd name="connsiteX15" fmla="*/ 6827825 w 7818120"/>
                      <a:gd name="connsiteY15" fmla="*/ 18288 h 18288"/>
                      <a:gd name="connsiteX16" fmla="*/ 6176315 w 7818120"/>
                      <a:gd name="connsiteY16" fmla="*/ 18288 h 18288"/>
                      <a:gd name="connsiteX17" fmla="*/ 5681167 w 7818120"/>
                      <a:gd name="connsiteY17" fmla="*/ 18288 h 18288"/>
                      <a:gd name="connsiteX18" fmla="*/ 5029657 w 7818120"/>
                      <a:gd name="connsiteY18" fmla="*/ 18288 h 18288"/>
                      <a:gd name="connsiteX19" fmla="*/ 4378147 w 7818120"/>
                      <a:gd name="connsiteY19" fmla="*/ 18288 h 18288"/>
                      <a:gd name="connsiteX20" fmla="*/ 3726637 w 7818120"/>
                      <a:gd name="connsiteY20" fmla="*/ 18288 h 18288"/>
                      <a:gd name="connsiteX21" fmla="*/ 3075127 w 7818120"/>
                      <a:gd name="connsiteY21" fmla="*/ 18288 h 18288"/>
                      <a:gd name="connsiteX22" fmla="*/ 2501798 w 7818120"/>
                      <a:gd name="connsiteY22" fmla="*/ 18288 h 18288"/>
                      <a:gd name="connsiteX23" fmla="*/ 1772107 w 7818120"/>
                      <a:gd name="connsiteY23" fmla="*/ 18288 h 18288"/>
                      <a:gd name="connsiteX24" fmla="*/ 1120597 w 7818120"/>
                      <a:gd name="connsiteY24" fmla="*/ 18288 h 18288"/>
                      <a:gd name="connsiteX25" fmla="*/ 0 w 7818120"/>
                      <a:gd name="connsiteY25" fmla="*/ 18288 h 18288"/>
                      <a:gd name="connsiteX26" fmla="*/ 0 w 7818120"/>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818120" h="18288" fill="none" extrusionOk="0">
                        <a:moveTo>
                          <a:pt x="0" y="0"/>
                        </a:moveTo>
                        <a:cubicBezTo>
                          <a:pt x="121520" y="-12182"/>
                          <a:pt x="211324" y="18247"/>
                          <a:pt x="416966" y="0"/>
                        </a:cubicBezTo>
                        <a:cubicBezTo>
                          <a:pt x="622608" y="-18247"/>
                          <a:pt x="891241" y="-13744"/>
                          <a:pt x="1146658" y="0"/>
                        </a:cubicBezTo>
                        <a:cubicBezTo>
                          <a:pt x="1402075" y="13744"/>
                          <a:pt x="1378880" y="-8543"/>
                          <a:pt x="1563624" y="0"/>
                        </a:cubicBezTo>
                        <a:cubicBezTo>
                          <a:pt x="1748368" y="8543"/>
                          <a:pt x="1972300" y="7443"/>
                          <a:pt x="2136953" y="0"/>
                        </a:cubicBezTo>
                        <a:cubicBezTo>
                          <a:pt x="2301606" y="-7443"/>
                          <a:pt x="2679634" y="12382"/>
                          <a:pt x="2944825" y="0"/>
                        </a:cubicBezTo>
                        <a:cubicBezTo>
                          <a:pt x="3210016" y="-12382"/>
                          <a:pt x="3409232" y="17967"/>
                          <a:pt x="3596335" y="0"/>
                        </a:cubicBezTo>
                        <a:cubicBezTo>
                          <a:pt x="3783438" y="-17967"/>
                          <a:pt x="4002523" y="-28578"/>
                          <a:pt x="4326026" y="0"/>
                        </a:cubicBezTo>
                        <a:cubicBezTo>
                          <a:pt x="4649529" y="28578"/>
                          <a:pt x="4777384" y="-3624"/>
                          <a:pt x="4899355" y="0"/>
                        </a:cubicBezTo>
                        <a:cubicBezTo>
                          <a:pt x="5021326" y="3624"/>
                          <a:pt x="5317653" y="1281"/>
                          <a:pt x="5550865" y="0"/>
                        </a:cubicBezTo>
                        <a:cubicBezTo>
                          <a:pt x="5784077" y="-1281"/>
                          <a:pt x="6142956" y="-39637"/>
                          <a:pt x="6358738" y="0"/>
                        </a:cubicBezTo>
                        <a:cubicBezTo>
                          <a:pt x="6574520" y="39637"/>
                          <a:pt x="6724785" y="-4460"/>
                          <a:pt x="6853885" y="0"/>
                        </a:cubicBezTo>
                        <a:cubicBezTo>
                          <a:pt x="6982985" y="4460"/>
                          <a:pt x="7403044" y="-1955"/>
                          <a:pt x="7818120" y="0"/>
                        </a:cubicBezTo>
                        <a:cubicBezTo>
                          <a:pt x="7817988" y="7702"/>
                          <a:pt x="7817908" y="13511"/>
                          <a:pt x="7818120" y="18288"/>
                        </a:cubicBezTo>
                        <a:cubicBezTo>
                          <a:pt x="7698847" y="-3267"/>
                          <a:pt x="7390924" y="22979"/>
                          <a:pt x="7244791" y="18288"/>
                        </a:cubicBezTo>
                        <a:cubicBezTo>
                          <a:pt x="7098658" y="13597"/>
                          <a:pt x="6952735" y="29357"/>
                          <a:pt x="6827825" y="18288"/>
                        </a:cubicBezTo>
                        <a:cubicBezTo>
                          <a:pt x="6702915" y="7219"/>
                          <a:pt x="6338661" y="34530"/>
                          <a:pt x="6176315" y="18288"/>
                        </a:cubicBezTo>
                        <a:cubicBezTo>
                          <a:pt x="6013969" y="2047"/>
                          <a:pt x="5850602" y="6362"/>
                          <a:pt x="5681167" y="18288"/>
                        </a:cubicBezTo>
                        <a:cubicBezTo>
                          <a:pt x="5511732" y="30214"/>
                          <a:pt x="5312143" y="419"/>
                          <a:pt x="5029657" y="18288"/>
                        </a:cubicBezTo>
                        <a:cubicBezTo>
                          <a:pt x="4747171" y="36158"/>
                          <a:pt x="4655062" y="30740"/>
                          <a:pt x="4378147" y="18288"/>
                        </a:cubicBezTo>
                        <a:cubicBezTo>
                          <a:pt x="4101232" y="5837"/>
                          <a:pt x="4037646" y="44706"/>
                          <a:pt x="3726637" y="18288"/>
                        </a:cubicBezTo>
                        <a:cubicBezTo>
                          <a:pt x="3415628" y="-8130"/>
                          <a:pt x="3321756" y="45507"/>
                          <a:pt x="3075127" y="18288"/>
                        </a:cubicBezTo>
                        <a:cubicBezTo>
                          <a:pt x="2828498" y="-8931"/>
                          <a:pt x="2684733" y="14853"/>
                          <a:pt x="2501798" y="18288"/>
                        </a:cubicBezTo>
                        <a:cubicBezTo>
                          <a:pt x="2318863" y="21723"/>
                          <a:pt x="2121844" y="-13013"/>
                          <a:pt x="1772107" y="18288"/>
                        </a:cubicBezTo>
                        <a:cubicBezTo>
                          <a:pt x="1422370" y="49589"/>
                          <a:pt x="1431548" y="31666"/>
                          <a:pt x="1120597" y="18288"/>
                        </a:cubicBezTo>
                        <a:cubicBezTo>
                          <a:pt x="809646" y="4911"/>
                          <a:pt x="246393" y="56240"/>
                          <a:pt x="0" y="18288"/>
                        </a:cubicBezTo>
                        <a:cubicBezTo>
                          <a:pt x="129" y="13298"/>
                          <a:pt x="-675" y="6857"/>
                          <a:pt x="0" y="0"/>
                        </a:cubicBezTo>
                        <a:close/>
                      </a:path>
                      <a:path w="7818120" h="18288" stroke="0" extrusionOk="0">
                        <a:moveTo>
                          <a:pt x="0" y="0"/>
                        </a:moveTo>
                        <a:cubicBezTo>
                          <a:pt x="177487" y="-4302"/>
                          <a:pt x="287499" y="4997"/>
                          <a:pt x="573329" y="0"/>
                        </a:cubicBezTo>
                        <a:cubicBezTo>
                          <a:pt x="859159" y="-4997"/>
                          <a:pt x="821965" y="-336"/>
                          <a:pt x="990295" y="0"/>
                        </a:cubicBezTo>
                        <a:cubicBezTo>
                          <a:pt x="1158625" y="336"/>
                          <a:pt x="1587918" y="-4681"/>
                          <a:pt x="1798168" y="0"/>
                        </a:cubicBezTo>
                        <a:cubicBezTo>
                          <a:pt x="2008418" y="4681"/>
                          <a:pt x="2088841" y="-2754"/>
                          <a:pt x="2371496" y="0"/>
                        </a:cubicBezTo>
                        <a:cubicBezTo>
                          <a:pt x="2654151" y="2754"/>
                          <a:pt x="2701462" y="-24976"/>
                          <a:pt x="2944825" y="0"/>
                        </a:cubicBezTo>
                        <a:cubicBezTo>
                          <a:pt x="3188188" y="24976"/>
                          <a:pt x="3511636" y="25407"/>
                          <a:pt x="3752698" y="0"/>
                        </a:cubicBezTo>
                        <a:cubicBezTo>
                          <a:pt x="3993760" y="-25407"/>
                          <a:pt x="4107153" y="6432"/>
                          <a:pt x="4247845" y="0"/>
                        </a:cubicBezTo>
                        <a:cubicBezTo>
                          <a:pt x="4388537" y="-6432"/>
                          <a:pt x="4835598" y="-5108"/>
                          <a:pt x="5055718" y="0"/>
                        </a:cubicBezTo>
                        <a:cubicBezTo>
                          <a:pt x="5275838" y="5108"/>
                          <a:pt x="5461006" y="-24536"/>
                          <a:pt x="5863590" y="0"/>
                        </a:cubicBezTo>
                        <a:cubicBezTo>
                          <a:pt x="6266174" y="24536"/>
                          <a:pt x="6355549" y="-19657"/>
                          <a:pt x="6515100" y="0"/>
                        </a:cubicBezTo>
                        <a:cubicBezTo>
                          <a:pt x="6674651" y="19657"/>
                          <a:pt x="7275423" y="-57462"/>
                          <a:pt x="7818120" y="0"/>
                        </a:cubicBezTo>
                        <a:cubicBezTo>
                          <a:pt x="7818132" y="8833"/>
                          <a:pt x="7818660" y="9830"/>
                          <a:pt x="7818120" y="18288"/>
                        </a:cubicBezTo>
                        <a:cubicBezTo>
                          <a:pt x="7610240" y="4606"/>
                          <a:pt x="7521789" y="7721"/>
                          <a:pt x="7401154" y="18288"/>
                        </a:cubicBezTo>
                        <a:cubicBezTo>
                          <a:pt x="7280519" y="28855"/>
                          <a:pt x="6930719" y="4225"/>
                          <a:pt x="6593281" y="18288"/>
                        </a:cubicBezTo>
                        <a:cubicBezTo>
                          <a:pt x="6255843" y="32351"/>
                          <a:pt x="6286682" y="1162"/>
                          <a:pt x="6098134" y="18288"/>
                        </a:cubicBezTo>
                        <a:cubicBezTo>
                          <a:pt x="5909586" y="35414"/>
                          <a:pt x="5602789" y="48596"/>
                          <a:pt x="5446624" y="18288"/>
                        </a:cubicBezTo>
                        <a:cubicBezTo>
                          <a:pt x="5290459" y="-12020"/>
                          <a:pt x="4917039" y="21960"/>
                          <a:pt x="4638751" y="18288"/>
                        </a:cubicBezTo>
                        <a:cubicBezTo>
                          <a:pt x="4360463" y="14616"/>
                          <a:pt x="4304690" y="5450"/>
                          <a:pt x="3987241" y="18288"/>
                        </a:cubicBezTo>
                        <a:cubicBezTo>
                          <a:pt x="3669792" y="31127"/>
                          <a:pt x="3758742" y="32551"/>
                          <a:pt x="3570275" y="18288"/>
                        </a:cubicBezTo>
                        <a:cubicBezTo>
                          <a:pt x="3381808" y="4025"/>
                          <a:pt x="3267153" y="36200"/>
                          <a:pt x="3075127" y="18288"/>
                        </a:cubicBezTo>
                        <a:cubicBezTo>
                          <a:pt x="2883101" y="376"/>
                          <a:pt x="2665825" y="10973"/>
                          <a:pt x="2267255" y="18288"/>
                        </a:cubicBezTo>
                        <a:cubicBezTo>
                          <a:pt x="1868685" y="25603"/>
                          <a:pt x="1884698" y="28410"/>
                          <a:pt x="1615745" y="18288"/>
                        </a:cubicBezTo>
                        <a:cubicBezTo>
                          <a:pt x="1346792" y="8167"/>
                          <a:pt x="1320952" y="10430"/>
                          <a:pt x="1120597" y="18288"/>
                        </a:cubicBezTo>
                        <a:cubicBezTo>
                          <a:pt x="920242" y="26146"/>
                          <a:pt x="556507" y="50790"/>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03231B22-C456-4FE0-AB63-F23D796FF3A1}"/>
              </a:ext>
            </a:extLst>
          </p:cNvPr>
          <p:cNvSpPr>
            <a:spLocks noGrp="1"/>
          </p:cNvSpPr>
          <p:nvPr>
            <p:ph type="title"/>
          </p:nvPr>
        </p:nvSpPr>
        <p:spPr>
          <a:xfrm>
            <a:off x="619890" y="499372"/>
            <a:ext cx="8065768" cy="1143000"/>
          </a:xfrm>
        </p:spPr>
        <p:txBody>
          <a:bodyPr>
            <a:noAutofit/>
          </a:bodyPr>
          <a:lstStyle/>
          <a:p>
            <a:pPr algn="ctr"/>
            <a:r>
              <a:rPr lang="en-US" dirty="0">
                <a:latin typeface="Arial" panose="020B0604020202020204" pitchFamily="34" charset="0"/>
                <a:cs typeface="Arial" panose="020B0604020202020204" pitchFamily="34" charset="0"/>
              </a:rPr>
              <a:t>Alternatives to Conservatorship</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Supported Decision-Making Agreements</a:t>
            </a:r>
            <a:endParaRPr lang="en-US" dirty="0"/>
          </a:p>
        </p:txBody>
      </p:sp>
      <p:sp>
        <p:nvSpPr>
          <p:cNvPr id="3" name="TextBox 2">
            <a:extLst>
              <a:ext uri="{FF2B5EF4-FFF2-40B4-BE49-F238E27FC236}">
                <a16:creationId xmlns:a16="http://schemas.microsoft.com/office/drawing/2014/main" id="{7D30AB2E-96B9-465E-9842-4AAE52243B98}"/>
              </a:ext>
            </a:extLst>
          </p:cNvPr>
          <p:cNvSpPr txBox="1"/>
          <p:nvPr/>
        </p:nvSpPr>
        <p:spPr>
          <a:xfrm>
            <a:off x="76200" y="1980334"/>
            <a:ext cx="8691375" cy="4483279"/>
          </a:xfrm>
          <a:prstGeom prst="rect">
            <a:avLst/>
          </a:prstGeom>
          <a:noFill/>
        </p:spPr>
        <p:txBody>
          <a:bodyPr wrap="square" rtlCol="0">
            <a:spAutoFit/>
          </a:bodyPr>
          <a:lstStyle/>
          <a:p>
            <a:pPr marL="914400" lvl="1" indent="-457200" defTabSz="685800">
              <a:lnSpc>
                <a:spcPct val="90000"/>
              </a:lnSpc>
              <a:spcBef>
                <a:spcPts val="375"/>
              </a:spcBef>
              <a:spcAft>
                <a:spcPts val="600"/>
              </a:spcAft>
              <a:buFont typeface="Arial" panose="020B0604020202020204" pitchFamily="34" charset="0"/>
              <a:buChar char="•"/>
            </a:pPr>
            <a:r>
              <a:rPr lang="en-US" sz="2800" dirty="0">
                <a:solidFill>
                  <a:prstClr val="black"/>
                </a:solidFill>
                <a:latin typeface="Arial" panose="020B0604020202020204" pitchFamily="34" charset="0"/>
                <a:cs typeface="Arial" panose="020B0604020202020204" pitchFamily="34" charset="0"/>
              </a:rPr>
              <a:t>Names individual supporters</a:t>
            </a:r>
          </a:p>
          <a:p>
            <a:pPr marL="914400" lvl="1" indent="-457200" defTabSz="685800">
              <a:lnSpc>
                <a:spcPct val="90000"/>
              </a:lnSpc>
              <a:spcBef>
                <a:spcPts val="375"/>
              </a:spcBef>
              <a:spcAft>
                <a:spcPts val="600"/>
              </a:spcAft>
              <a:buFont typeface="Arial" panose="020B0604020202020204" pitchFamily="34" charset="0"/>
              <a:buChar char="•"/>
            </a:pPr>
            <a:r>
              <a:rPr lang="en-US" sz="2800" dirty="0">
                <a:solidFill>
                  <a:prstClr val="black"/>
                </a:solidFill>
                <a:latin typeface="Arial" panose="020B0604020202020204" pitchFamily="34" charset="0"/>
                <a:cs typeface="Arial" panose="020B0604020202020204" pitchFamily="34" charset="0"/>
              </a:rPr>
              <a:t>Provides information on what each supporter can or cannot do</a:t>
            </a:r>
          </a:p>
          <a:p>
            <a:pPr marL="914400" lvl="1" indent="-457200" defTabSz="685800">
              <a:lnSpc>
                <a:spcPct val="90000"/>
              </a:lnSpc>
              <a:spcBef>
                <a:spcPts val="375"/>
              </a:spcBef>
              <a:spcAft>
                <a:spcPts val="600"/>
              </a:spcAft>
              <a:buFont typeface="Arial" panose="020B0604020202020204" pitchFamily="34" charset="0"/>
              <a:buChar char="•"/>
            </a:pPr>
            <a:r>
              <a:rPr lang="en-US" sz="2800" dirty="0">
                <a:solidFill>
                  <a:prstClr val="black"/>
                </a:solidFill>
                <a:latin typeface="Arial" panose="020B0604020202020204" pitchFamily="34" charset="0"/>
                <a:cs typeface="Arial" panose="020B0604020202020204" pitchFamily="34" charset="0"/>
              </a:rPr>
              <a:t>Signatures from each supporter which explains their understanding of what they can and cannot do </a:t>
            </a:r>
          </a:p>
          <a:p>
            <a:pPr marL="914400" lvl="1" indent="-457200" defTabSz="685800">
              <a:lnSpc>
                <a:spcPct val="90000"/>
              </a:lnSpc>
              <a:spcBef>
                <a:spcPts val="375"/>
              </a:spcBef>
              <a:spcAft>
                <a:spcPts val="600"/>
              </a:spcAft>
              <a:buFont typeface="Arial" panose="020B0604020202020204" pitchFamily="34" charset="0"/>
              <a:buChar char="•"/>
            </a:pPr>
            <a:r>
              <a:rPr lang="en-US" sz="2800" dirty="0">
                <a:solidFill>
                  <a:prstClr val="black"/>
                </a:solidFill>
                <a:latin typeface="Arial" panose="020B0604020202020204" pitchFamily="34" charset="0"/>
                <a:cs typeface="Arial" panose="020B0604020202020204" pitchFamily="34" charset="0"/>
              </a:rPr>
              <a:t>Supporters CAN help the person communicate their wishes</a:t>
            </a:r>
          </a:p>
          <a:p>
            <a:pPr marL="914400" lvl="1" indent="-457200" defTabSz="685800">
              <a:lnSpc>
                <a:spcPct val="90000"/>
              </a:lnSpc>
              <a:spcBef>
                <a:spcPts val="375"/>
              </a:spcBef>
              <a:spcAft>
                <a:spcPts val="600"/>
              </a:spcAft>
              <a:buFont typeface="Arial" panose="020B0604020202020204" pitchFamily="34" charset="0"/>
              <a:buChar char="•"/>
            </a:pPr>
            <a:r>
              <a:rPr lang="en-US" sz="2800" dirty="0">
                <a:solidFill>
                  <a:prstClr val="black"/>
                </a:solidFill>
                <a:latin typeface="Arial" panose="020B0604020202020204" pitchFamily="34" charset="0"/>
                <a:cs typeface="Arial" panose="020B0604020202020204" pitchFamily="34" charset="0"/>
              </a:rPr>
              <a:t>Supporters CANNOT make decisions for the person </a:t>
            </a:r>
          </a:p>
        </p:txBody>
      </p:sp>
    </p:spTree>
    <p:extLst>
      <p:ext uri="{BB962C8B-B14F-4D97-AF65-F5344CB8AC3E}">
        <p14:creationId xmlns:p14="http://schemas.microsoft.com/office/powerpoint/2010/main" val="33757959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1865313"/>
            <a:ext cx="7818120" cy="18288"/>
          </a:xfrm>
          <a:custGeom>
            <a:avLst/>
            <a:gdLst>
              <a:gd name="csX0" fmla="*/ 0 w 7818120"/>
              <a:gd name="csY0" fmla="*/ 0 h 18288"/>
              <a:gd name="csX1" fmla="*/ 416966 w 7818120"/>
              <a:gd name="csY1" fmla="*/ 0 h 18288"/>
              <a:gd name="csX2" fmla="*/ 1146658 w 7818120"/>
              <a:gd name="csY2" fmla="*/ 0 h 18288"/>
              <a:gd name="csX3" fmla="*/ 1563624 w 7818120"/>
              <a:gd name="csY3" fmla="*/ 0 h 18288"/>
              <a:gd name="csX4" fmla="*/ 2136953 w 7818120"/>
              <a:gd name="csY4" fmla="*/ 0 h 18288"/>
              <a:gd name="csX5" fmla="*/ 2944825 w 7818120"/>
              <a:gd name="csY5" fmla="*/ 0 h 18288"/>
              <a:gd name="csX6" fmla="*/ 3596335 w 7818120"/>
              <a:gd name="csY6" fmla="*/ 0 h 18288"/>
              <a:gd name="csX7" fmla="*/ 4326026 w 7818120"/>
              <a:gd name="csY7" fmla="*/ 0 h 18288"/>
              <a:gd name="csX8" fmla="*/ 4899355 w 7818120"/>
              <a:gd name="csY8" fmla="*/ 0 h 18288"/>
              <a:gd name="csX9" fmla="*/ 5550865 w 7818120"/>
              <a:gd name="csY9" fmla="*/ 0 h 18288"/>
              <a:gd name="csX10" fmla="*/ 6358738 w 7818120"/>
              <a:gd name="csY10" fmla="*/ 0 h 18288"/>
              <a:gd name="csX11" fmla="*/ 6853885 w 7818120"/>
              <a:gd name="csY11" fmla="*/ 0 h 18288"/>
              <a:gd name="csX12" fmla="*/ 7818120 w 7818120"/>
              <a:gd name="csY12" fmla="*/ 0 h 18288"/>
              <a:gd name="csX13" fmla="*/ 7818120 w 7818120"/>
              <a:gd name="csY13" fmla="*/ 18288 h 18288"/>
              <a:gd name="csX14" fmla="*/ 7244791 w 7818120"/>
              <a:gd name="csY14" fmla="*/ 18288 h 18288"/>
              <a:gd name="csX15" fmla="*/ 6827825 w 7818120"/>
              <a:gd name="csY15" fmla="*/ 18288 h 18288"/>
              <a:gd name="csX16" fmla="*/ 6176315 w 7818120"/>
              <a:gd name="csY16" fmla="*/ 18288 h 18288"/>
              <a:gd name="csX17" fmla="*/ 5681167 w 7818120"/>
              <a:gd name="csY17" fmla="*/ 18288 h 18288"/>
              <a:gd name="csX18" fmla="*/ 5029657 w 7818120"/>
              <a:gd name="csY18" fmla="*/ 18288 h 18288"/>
              <a:gd name="csX19" fmla="*/ 4378147 w 7818120"/>
              <a:gd name="csY19" fmla="*/ 18288 h 18288"/>
              <a:gd name="csX20" fmla="*/ 3726637 w 7818120"/>
              <a:gd name="csY20" fmla="*/ 18288 h 18288"/>
              <a:gd name="csX21" fmla="*/ 3075127 w 7818120"/>
              <a:gd name="csY21" fmla="*/ 18288 h 18288"/>
              <a:gd name="csX22" fmla="*/ 2501798 w 7818120"/>
              <a:gd name="csY22" fmla="*/ 18288 h 18288"/>
              <a:gd name="csX23" fmla="*/ 1772107 w 7818120"/>
              <a:gd name="csY23" fmla="*/ 18288 h 18288"/>
              <a:gd name="csX24" fmla="*/ 1120597 w 7818120"/>
              <a:gd name="csY24" fmla="*/ 18288 h 18288"/>
              <a:gd name="csX25" fmla="*/ 0 w 7818120"/>
              <a:gd name="csY25" fmla="*/ 18288 h 18288"/>
              <a:gd name="csX26" fmla="*/ 0 w 7818120"/>
              <a:gd name="csY26" fmla="*/ 0 h 18288"/>
              <a:gd name="csX0" fmla="*/ 0 w 7818120"/>
              <a:gd name="csY0" fmla="*/ 0 h 18288"/>
              <a:gd name="csX1" fmla="*/ 573329 w 7818120"/>
              <a:gd name="csY1" fmla="*/ 0 h 18288"/>
              <a:gd name="csX2" fmla="*/ 990295 w 7818120"/>
              <a:gd name="csY2" fmla="*/ 0 h 18288"/>
              <a:gd name="csX3" fmla="*/ 1394232 w 7818120"/>
              <a:gd name="csY3" fmla="*/ 0 h 18288"/>
              <a:gd name="csX4" fmla="*/ 1798168 w 7818120"/>
              <a:gd name="csY4" fmla="*/ 0 h 18288"/>
              <a:gd name="csX5" fmla="*/ 2371496 w 7818120"/>
              <a:gd name="csY5" fmla="*/ 0 h 18288"/>
              <a:gd name="csX6" fmla="*/ 2944825 w 7818120"/>
              <a:gd name="csY6" fmla="*/ 0 h 18288"/>
              <a:gd name="csX7" fmla="*/ 3752698 w 7818120"/>
              <a:gd name="csY7" fmla="*/ 0 h 18288"/>
              <a:gd name="csX8" fmla="*/ 4247845 w 7818120"/>
              <a:gd name="csY8" fmla="*/ 0 h 18288"/>
              <a:gd name="csX9" fmla="*/ 5055718 w 7818120"/>
              <a:gd name="csY9" fmla="*/ 0 h 18288"/>
              <a:gd name="csX10" fmla="*/ 5863590 w 7818120"/>
              <a:gd name="csY10" fmla="*/ 0 h 18288"/>
              <a:gd name="csX11" fmla="*/ 6515100 w 7818120"/>
              <a:gd name="csY11" fmla="*/ 0 h 18288"/>
              <a:gd name="csX12" fmla="*/ 7818120 w 7818120"/>
              <a:gd name="csY12" fmla="*/ 0 h 18288"/>
              <a:gd name="csX13" fmla="*/ 7818120 w 7818120"/>
              <a:gd name="csY13" fmla="*/ 18288 h 18288"/>
              <a:gd name="csX14" fmla="*/ 7401154 w 7818120"/>
              <a:gd name="csY14" fmla="*/ 18288 h 18288"/>
              <a:gd name="csX15" fmla="*/ 6593281 w 7818120"/>
              <a:gd name="csY15" fmla="*/ 18288 h 18288"/>
              <a:gd name="csX16" fmla="*/ 6098134 w 7818120"/>
              <a:gd name="csY16" fmla="*/ 18288 h 18288"/>
              <a:gd name="csX17" fmla="*/ 5446624 w 7818120"/>
              <a:gd name="csY17" fmla="*/ 18288 h 18288"/>
              <a:gd name="csX18" fmla="*/ 4638751 w 7818120"/>
              <a:gd name="csY18" fmla="*/ 18288 h 18288"/>
              <a:gd name="csX19" fmla="*/ 3987241 w 7818120"/>
              <a:gd name="csY19" fmla="*/ 18288 h 18288"/>
              <a:gd name="csX20" fmla="*/ 3570275 w 7818120"/>
              <a:gd name="csY20" fmla="*/ 18288 h 18288"/>
              <a:gd name="csX21" fmla="*/ 3075127 w 7818120"/>
              <a:gd name="csY21" fmla="*/ 18288 h 18288"/>
              <a:gd name="csX22" fmla="*/ 2267255 w 7818120"/>
              <a:gd name="csY22" fmla="*/ 18288 h 18288"/>
              <a:gd name="csX23" fmla="*/ 1615745 w 7818120"/>
              <a:gd name="csY23" fmla="*/ 18288 h 18288"/>
              <a:gd name="csX24" fmla="*/ 1120597 w 7818120"/>
              <a:gd name="csY24" fmla="*/ 18288 h 18288"/>
              <a:gd name="csX25" fmla="*/ 0 w 7818120"/>
              <a:gd name="csY25" fmla="*/ 18288 h 18288"/>
              <a:gd name="csX26" fmla="*/ 0 w 7818120"/>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7818120" h="18288" fill="none" extrusionOk="0">
                <a:moveTo>
                  <a:pt x="0" y="0"/>
                </a:moveTo>
                <a:cubicBezTo>
                  <a:pt x="101002" y="-20048"/>
                  <a:pt x="215808" y="13837"/>
                  <a:pt x="416966" y="0"/>
                </a:cubicBezTo>
                <a:cubicBezTo>
                  <a:pt x="573264" y="9422"/>
                  <a:pt x="897859" y="4188"/>
                  <a:pt x="1146658" y="0"/>
                </a:cubicBezTo>
                <a:cubicBezTo>
                  <a:pt x="1409722" y="12227"/>
                  <a:pt x="1377475" y="-3286"/>
                  <a:pt x="1563624" y="0"/>
                </a:cubicBezTo>
                <a:cubicBezTo>
                  <a:pt x="1758084" y="11330"/>
                  <a:pt x="1967746" y="-7403"/>
                  <a:pt x="2136953" y="0"/>
                </a:cubicBezTo>
                <a:cubicBezTo>
                  <a:pt x="2354826" y="-5751"/>
                  <a:pt x="2687014" y="20029"/>
                  <a:pt x="2944825" y="0"/>
                </a:cubicBezTo>
                <a:cubicBezTo>
                  <a:pt x="3238848" y="15226"/>
                  <a:pt x="3415761" y="33925"/>
                  <a:pt x="3596335" y="0"/>
                </a:cubicBezTo>
                <a:cubicBezTo>
                  <a:pt x="3815108" y="13362"/>
                  <a:pt x="3972448" y="-68797"/>
                  <a:pt x="4326026" y="0"/>
                </a:cubicBezTo>
                <a:cubicBezTo>
                  <a:pt x="4638028" y="39995"/>
                  <a:pt x="4794473" y="211"/>
                  <a:pt x="4899355" y="0"/>
                </a:cubicBezTo>
                <a:cubicBezTo>
                  <a:pt x="5037170" y="-13296"/>
                  <a:pt x="5289722" y="-48609"/>
                  <a:pt x="5550865" y="0"/>
                </a:cubicBezTo>
                <a:cubicBezTo>
                  <a:pt x="5740088" y="19163"/>
                  <a:pt x="6143605" y="-29909"/>
                  <a:pt x="6358738" y="0"/>
                </a:cubicBezTo>
                <a:cubicBezTo>
                  <a:pt x="6556443" y="18955"/>
                  <a:pt x="6741581" y="-22634"/>
                  <a:pt x="6853885" y="0"/>
                </a:cubicBezTo>
                <a:cubicBezTo>
                  <a:pt x="6996029" y="20497"/>
                  <a:pt x="7453286" y="6658"/>
                  <a:pt x="7818120" y="0"/>
                </a:cubicBezTo>
                <a:cubicBezTo>
                  <a:pt x="7817552" y="7862"/>
                  <a:pt x="7817901" y="13269"/>
                  <a:pt x="7818120" y="18288"/>
                </a:cubicBezTo>
                <a:cubicBezTo>
                  <a:pt x="7701883" y="-33961"/>
                  <a:pt x="7395843" y="8437"/>
                  <a:pt x="7244791" y="18288"/>
                </a:cubicBezTo>
                <a:cubicBezTo>
                  <a:pt x="7088282" y="14407"/>
                  <a:pt x="6958165" y="20902"/>
                  <a:pt x="6827825" y="18288"/>
                </a:cubicBezTo>
                <a:cubicBezTo>
                  <a:pt x="6715653" y="-2805"/>
                  <a:pt x="6356779" y="33124"/>
                  <a:pt x="6176315" y="18288"/>
                </a:cubicBezTo>
                <a:cubicBezTo>
                  <a:pt x="6015867" y="-5301"/>
                  <a:pt x="5852369" y="-275"/>
                  <a:pt x="5681167" y="18288"/>
                </a:cubicBezTo>
                <a:cubicBezTo>
                  <a:pt x="5508002" y="48742"/>
                  <a:pt x="5304989" y="-7247"/>
                  <a:pt x="5029657" y="18288"/>
                </a:cubicBezTo>
                <a:cubicBezTo>
                  <a:pt x="4760375" y="46790"/>
                  <a:pt x="4637400" y="35678"/>
                  <a:pt x="4378147" y="18288"/>
                </a:cubicBezTo>
                <a:cubicBezTo>
                  <a:pt x="4094943" y="8043"/>
                  <a:pt x="4037303" y="27568"/>
                  <a:pt x="3726637" y="18288"/>
                </a:cubicBezTo>
                <a:cubicBezTo>
                  <a:pt x="3400340" y="-2459"/>
                  <a:pt x="3320728" y="61058"/>
                  <a:pt x="3075127" y="18288"/>
                </a:cubicBezTo>
                <a:cubicBezTo>
                  <a:pt x="2809301" y="-25757"/>
                  <a:pt x="2702630" y="16477"/>
                  <a:pt x="2501798" y="18288"/>
                </a:cubicBezTo>
                <a:cubicBezTo>
                  <a:pt x="2308686" y="20751"/>
                  <a:pt x="2079466" y="5550"/>
                  <a:pt x="1772107" y="18288"/>
                </a:cubicBezTo>
                <a:cubicBezTo>
                  <a:pt x="1420202" y="47064"/>
                  <a:pt x="1431765" y="28913"/>
                  <a:pt x="1120597" y="18288"/>
                </a:cubicBezTo>
                <a:cubicBezTo>
                  <a:pt x="791266" y="31607"/>
                  <a:pt x="235945" y="82322"/>
                  <a:pt x="0" y="18288"/>
                </a:cubicBezTo>
                <a:cubicBezTo>
                  <a:pt x="-589" y="13471"/>
                  <a:pt x="-474" y="7409"/>
                  <a:pt x="0" y="0"/>
                </a:cubicBezTo>
                <a:close/>
              </a:path>
              <a:path w="7818120" h="18288" stroke="0" extrusionOk="0">
                <a:moveTo>
                  <a:pt x="0" y="0"/>
                </a:moveTo>
                <a:cubicBezTo>
                  <a:pt x="161767" y="-7030"/>
                  <a:pt x="286873" y="-11228"/>
                  <a:pt x="573329" y="0"/>
                </a:cubicBezTo>
                <a:cubicBezTo>
                  <a:pt x="860952" y="-8429"/>
                  <a:pt x="823968" y="-2420"/>
                  <a:pt x="990295" y="0"/>
                </a:cubicBezTo>
                <a:cubicBezTo>
                  <a:pt x="1144921" y="-13846"/>
                  <a:pt x="1288801" y="10931"/>
                  <a:pt x="1394232" y="0"/>
                </a:cubicBezTo>
                <a:cubicBezTo>
                  <a:pt x="1499663" y="-10931"/>
                  <a:pt x="1677634" y="10318"/>
                  <a:pt x="1798168" y="0"/>
                </a:cubicBezTo>
                <a:cubicBezTo>
                  <a:pt x="2021167" y="5465"/>
                  <a:pt x="2087775" y="-15972"/>
                  <a:pt x="2371496" y="0"/>
                </a:cubicBezTo>
                <a:cubicBezTo>
                  <a:pt x="2646084" y="3640"/>
                  <a:pt x="2709294" y="-15431"/>
                  <a:pt x="2944825" y="0"/>
                </a:cubicBezTo>
                <a:cubicBezTo>
                  <a:pt x="3182104" y="39801"/>
                  <a:pt x="3563508" y="7189"/>
                  <a:pt x="3752698" y="0"/>
                </a:cubicBezTo>
                <a:cubicBezTo>
                  <a:pt x="4004713" y="-51688"/>
                  <a:pt x="4111759" y="8465"/>
                  <a:pt x="4247845" y="0"/>
                </a:cubicBezTo>
                <a:cubicBezTo>
                  <a:pt x="4409051" y="-38636"/>
                  <a:pt x="4840912" y="-6880"/>
                  <a:pt x="5055718" y="0"/>
                </a:cubicBezTo>
                <a:cubicBezTo>
                  <a:pt x="5318987" y="12828"/>
                  <a:pt x="5464207" y="16349"/>
                  <a:pt x="5863590" y="0"/>
                </a:cubicBezTo>
                <a:cubicBezTo>
                  <a:pt x="6258188" y="21536"/>
                  <a:pt x="6373895" y="-20866"/>
                  <a:pt x="6515100" y="0"/>
                </a:cubicBezTo>
                <a:cubicBezTo>
                  <a:pt x="6673199" y="-42487"/>
                  <a:pt x="7368245" y="-124798"/>
                  <a:pt x="7818120" y="0"/>
                </a:cubicBezTo>
                <a:cubicBezTo>
                  <a:pt x="7818163" y="8895"/>
                  <a:pt x="7818750" y="9828"/>
                  <a:pt x="7818120" y="18288"/>
                </a:cubicBezTo>
                <a:cubicBezTo>
                  <a:pt x="7615777" y="-1071"/>
                  <a:pt x="7527543" y="-5750"/>
                  <a:pt x="7401154" y="18288"/>
                </a:cubicBezTo>
                <a:cubicBezTo>
                  <a:pt x="7322611" y="47896"/>
                  <a:pt x="6964426" y="-24966"/>
                  <a:pt x="6593281" y="18288"/>
                </a:cubicBezTo>
                <a:cubicBezTo>
                  <a:pt x="6260055" y="33833"/>
                  <a:pt x="6287545" y="-3963"/>
                  <a:pt x="6098134" y="18288"/>
                </a:cubicBezTo>
                <a:cubicBezTo>
                  <a:pt x="5900337" y="14995"/>
                  <a:pt x="5605990" y="72621"/>
                  <a:pt x="5446624" y="18288"/>
                </a:cubicBezTo>
                <a:cubicBezTo>
                  <a:pt x="5244167" y="-23104"/>
                  <a:pt x="4914971" y="-34358"/>
                  <a:pt x="4638751" y="18288"/>
                </a:cubicBezTo>
                <a:cubicBezTo>
                  <a:pt x="4353273" y="8380"/>
                  <a:pt x="4297533" y="13876"/>
                  <a:pt x="3987241" y="18288"/>
                </a:cubicBezTo>
                <a:cubicBezTo>
                  <a:pt x="3687723" y="41876"/>
                  <a:pt x="3776181" y="30039"/>
                  <a:pt x="3570275" y="18288"/>
                </a:cubicBezTo>
                <a:cubicBezTo>
                  <a:pt x="3396160" y="10249"/>
                  <a:pt x="3285909" y="48310"/>
                  <a:pt x="3075127" y="18288"/>
                </a:cubicBezTo>
                <a:cubicBezTo>
                  <a:pt x="2869474" y="41512"/>
                  <a:pt x="2676329" y="4972"/>
                  <a:pt x="2267255" y="18288"/>
                </a:cubicBezTo>
                <a:cubicBezTo>
                  <a:pt x="1866401" y="24532"/>
                  <a:pt x="1882987" y="25696"/>
                  <a:pt x="1615745" y="18288"/>
                </a:cubicBezTo>
                <a:cubicBezTo>
                  <a:pt x="1346085" y="13379"/>
                  <a:pt x="1323312" y="12392"/>
                  <a:pt x="1120597" y="18288"/>
                </a:cubicBezTo>
                <a:cubicBezTo>
                  <a:pt x="940237" y="-60975"/>
                  <a:pt x="569386" y="27591"/>
                  <a:pt x="0" y="18288"/>
                </a:cubicBezTo>
                <a:cubicBezTo>
                  <a:pt x="1751" y="14440"/>
                  <a:pt x="-1272" y="7740"/>
                  <a:pt x="0" y="0"/>
                </a:cubicBezTo>
                <a:close/>
              </a:path>
              <a:path w="7818120" h="18288" fill="none" stroke="0" extrusionOk="0">
                <a:moveTo>
                  <a:pt x="0" y="0"/>
                </a:moveTo>
                <a:cubicBezTo>
                  <a:pt x="102311" y="-24031"/>
                  <a:pt x="206428" y="20084"/>
                  <a:pt x="416966" y="0"/>
                </a:cubicBezTo>
                <a:cubicBezTo>
                  <a:pt x="662339" y="-9883"/>
                  <a:pt x="833564" y="-11910"/>
                  <a:pt x="1146658" y="0"/>
                </a:cubicBezTo>
                <a:cubicBezTo>
                  <a:pt x="1398993" y="16754"/>
                  <a:pt x="1378239" y="-4997"/>
                  <a:pt x="1563624" y="0"/>
                </a:cubicBezTo>
                <a:cubicBezTo>
                  <a:pt x="1738265" y="3015"/>
                  <a:pt x="2006667" y="23864"/>
                  <a:pt x="2136953" y="0"/>
                </a:cubicBezTo>
                <a:cubicBezTo>
                  <a:pt x="2338524" y="-3063"/>
                  <a:pt x="2693378" y="-15904"/>
                  <a:pt x="2944825" y="0"/>
                </a:cubicBezTo>
                <a:cubicBezTo>
                  <a:pt x="3201439" y="-13695"/>
                  <a:pt x="3379198" y="46243"/>
                  <a:pt x="3596335" y="0"/>
                </a:cubicBezTo>
                <a:cubicBezTo>
                  <a:pt x="3778868" y="-61549"/>
                  <a:pt x="3979469" y="3461"/>
                  <a:pt x="4326026" y="0"/>
                </a:cubicBezTo>
                <a:cubicBezTo>
                  <a:pt x="4670641" y="40397"/>
                  <a:pt x="4801160" y="2093"/>
                  <a:pt x="4899355" y="0"/>
                </a:cubicBezTo>
                <a:cubicBezTo>
                  <a:pt x="4972821" y="-4221"/>
                  <a:pt x="5326959" y="8892"/>
                  <a:pt x="5550865" y="0"/>
                </a:cubicBezTo>
                <a:cubicBezTo>
                  <a:pt x="5793178" y="12267"/>
                  <a:pt x="6146346" y="-4531"/>
                  <a:pt x="6358738" y="0"/>
                </a:cubicBezTo>
                <a:cubicBezTo>
                  <a:pt x="6580825" y="49349"/>
                  <a:pt x="6739467" y="13524"/>
                  <a:pt x="6853885" y="0"/>
                </a:cubicBezTo>
                <a:cubicBezTo>
                  <a:pt x="7057243" y="-60557"/>
                  <a:pt x="7415107" y="-58698"/>
                  <a:pt x="7818120" y="0"/>
                </a:cubicBezTo>
                <a:cubicBezTo>
                  <a:pt x="7817705" y="7748"/>
                  <a:pt x="7817189" y="13015"/>
                  <a:pt x="7818120" y="18288"/>
                </a:cubicBezTo>
                <a:cubicBezTo>
                  <a:pt x="7693944" y="-3615"/>
                  <a:pt x="7376376" y="-6677"/>
                  <a:pt x="7244791" y="18288"/>
                </a:cubicBezTo>
                <a:cubicBezTo>
                  <a:pt x="7100086" y="-5717"/>
                  <a:pt x="6942350" y="35421"/>
                  <a:pt x="6827825" y="18288"/>
                </a:cubicBezTo>
                <a:cubicBezTo>
                  <a:pt x="6691364" y="27873"/>
                  <a:pt x="6342432" y="37332"/>
                  <a:pt x="6176315" y="18288"/>
                </a:cubicBezTo>
                <a:cubicBezTo>
                  <a:pt x="6012850" y="28657"/>
                  <a:pt x="5862979" y="-980"/>
                  <a:pt x="5681167" y="18288"/>
                </a:cubicBezTo>
                <a:cubicBezTo>
                  <a:pt x="5485624" y="71662"/>
                  <a:pt x="5295851" y="1288"/>
                  <a:pt x="5029657" y="18288"/>
                </a:cubicBezTo>
                <a:cubicBezTo>
                  <a:pt x="4753680" y="49046"/>
                  <a:pt x="4640335" y="38506"/>
                  <a:pt x="4378147" y="18288"/>
                </a:cubicBezTo>
                <a:cubicBezTo>
                  <a:pt x="4103046" y="-4537"/>
                  <a:pt x="4022480" y="43848"/>
                  <a:pt x="3726637" y="18288"/>
                </a:cubicBezTo>
                <a:cubicBezTo>
                  <a:pt x="3429109" y="3476"/>
                  <a:pt x="3316488" y="61415"/>
                  <a:pt x="3075127" y="18288"/>
                </a:cubicBezTo>
                <a:cubicBezTo>
                  <a:pt x="2821014" y="6093"/>
                  <a:pt x="2665050" y="-11263"/>
                  <a:pt x="2501798" y="18288"/>
                </a:cubicBezTo>
                <a:cubicBezTo>
                  <a:pt x="2343345" y="29394"/>
                  <a:pt x="2120041" y="-50427"/>
                  <a:pt x="1772107" y="18288"/>
                </a:cubicBezTo>
                <a:cubicBezTo>
                  <a:pt x="1424078" y="50665"/>
                  <a:pt x="1427418" y="32572"/>
                  <a:pt x="1120597" y="18288"/>
                </a:cubicBezTo>
                <a:cubicBezTo>
                  <a:pt x="796486" y="45938"/>
                  <a:pt x="243712" y="47798"/>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7818120"/>
                      <a:gd name="connsiteY0" fmla="*/ 0 h 18288"/>
                      <a:gd name="connsiteX1" fmla="*/ 416966 w 7818120"/>
                      <a:gd name="connsiteY1" fmla="*/ 0 h 18288"/>
                      <a:gd name="connsiteX2" fmla="*/ 1146658 w 7818120"/>
                      <a:gd name="connsiteY2" fmla="*/ 0 h 18288"/>
                      <a:gd name="connsiteX3" fmla="*/ 1563624 w 7818120"/>
                      <a:gd name="connsiteY3" fmla="*/ 0 h 18288"/>
                      <a:gd name="connsiteX4" fmla="*/ 2136953 w 7818120"/>
                      <a:gd name="connsiteY4" fmla="*/ 0 h 18288"/>
                      <a:gd name="connsiteX5" fmla="*/ 2944825 w 7818120"/>
                      <a:gd name="connsiteY5" fmla="*/ 0 h 18288"/>
                      <a:gd name="connsiteX6" fmla="*/ 3596335 w 7818120"/>
                      <a:gd name="connsiteY6" fmla="*/ 0 h 18288"/>
                      <a:gd name="connsiteX7" fmla="*/ 4326026 w 7818120"/>
                      <a:gd name="connsiteY7" fmla="*/ 0 h 18288"/>
                      <a:gd name="connsiteX8" fmla="*/ 4899355 w 7818120"/>
                      <a:gd name="connsiteY8" fmla="*/ 0 h 18288"/>
                      <a:gd name="connsiteX9" fmla="*/ 5550865 w 7818120"/>
                      <a:gd name="connsiteY9" fmla="*/ 0 h 18288"/>
                      <a:gd name="connsiteX10" fmla="*/ 6358738 w 7818120"/>
                      <a:gd name="connsiteY10" fmla="*/ 0 h 18288"/>
                      <a:gd name="connsiteX11" fmla="*/ 6853885 w 7818120"/>
                      <a:gd name="connsiteY11" fmla="*/ 0 h 18288"/>
                      <a:gd name="connsiteX12" fmla="*/ 7818120 w 7818120"/>
                      <a:gd name="connsiteY12" fmla="*/ 0 h 18288"/>
                      <a:gd name="connsiteX13" fmla="*/ 7818120 w 7818120"/>
                      <a:gd name="connsiteY13" fmla="*/ 18288 h 18288"/>
                      <a:gd name="connsiteX14" fmla="*/ 7244791 w 7818120"/>
                      <a:gd name="connsiteY14" fmla="*/ 18288 h 18288"/>
                      <a:gd name="connsiteX15" fmla="*/ 6827825 w 7818120"/>
                      <a:gd name="connsiteY15" fmla="*/ 18288 h 18288"/>
                      <a:gd name="connsiteX16" fmla="*/ 6176315 w 7818120"/>
                      <a:gd name="connsiteY16" fmla="*/ 18288 h 18288"/>
                      <a:gd name="connsiteX17" fmla="*/ 5681167 w 7818120"/>
                      <a:gd name="connsiteY17" fmla="*/ 18288 h 18288"/>
                      <a:gd name="connsiteX18" fmla="*/ 5029657 w 7818120"/>
                      <a:gd name="connsiteY18" fmla="*/ 18288 h 18288"/>
                      <a:gd name="connsiteX19" fmla="*/ 4378147 w 7818120"/>
                      <a:gd name="connsiteY19" fmla="*/ 18288 h 18288"/>
                      <a:gd name="connsiteX20" fmla="*/ 3726637 w 7818120"/>
                      <a:gd name="connsiteY20" fmla="*/ 18288 h 18288"/>
                      <a:gd name="connsiteX21" fmla="*/ 3075127 w 7818120"/>
                      <a:gd name="connsiteY21" fmla="*/ 18288 h 18288"/>
                      <a:gd name="connsiteX22" fmla="*/ 2501798 w 7818120"/>
                      <a:gd name="connsiteY22" fmla="*/ 18288 h 18288"/>
                      <a:gd name="connsiteX23" fmla="*/ 1772107 w 7818120"/>
                      <a:gd name="connsiteY23" fmla="*/ 18288 h 18288"/>
                      <a:gd name="connsiteX24" fmla="*/ 1120597 w 7818120"/>
                      <a:gd name="connsiteY24" fmla="*/ 18288 h 18288"/>
                      <a:gd name="connsiteX25" fmla="*/ 0 w 7818120"/>
                      <a:gd name="connsiteY25" fmla="*/ 18288 h 18288"/>
                      <a:gd name="connsiteX26" fmla="*/ 0 w 7818120"/>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818120" h="18288" fill="none" extrusionOk="0">
                        <a:moveTo>
                          <a:pt x="0" y="0"/>
                        </a:moveTo>
                        <a:cubicBezTo>
                          <a:pt x="121520" y="-12182"/>
                          <a:pt x="211324" y="18247"/>
                          <a:pt x="416966" y="0"/>
                        </a:cubicBezTo>
                        <a:cubicBezTo>
                          <a:pt x="622608" y="-18247"/>
                          <a:pt x="891241" y="-13744"/>
                          <a:pt x="1146658" y="0"/>
                        </a:cubicBezTo>
                        <a:cubicBezTo>
                          <a:pt x="1402075" y="13744"/>
                          <a:pt x="1378880" y="-8543"/>
                          <a:pt x="1563624" y="0"/>
                        </a:cubicBezTo>
                        <a:cubicBezTo>
                          <a:pt x="1748368" y="8543"/>
                          <a:pt x="1972300" y="7443"/>
                          <a:pt x="2136953" y="0"/>
                        </a:cubicBezTo>
                        <a:cubicBezTo>
                          <a:pt x="2301606" y="-7443"/>
                          <a:pt x="2679634" y="12382"/>
                          <a:pt x="2944825" y="0"/>
                        </a:cubicBezTo>
                        <a:cubicBezTo>
                          <a:pt x="3210016" y="-12382"/>
                          <a:pt x="3409232" y="17967"/>
                          <a:pt x="3596335" y="0"/>
                        </a:cubicBezTo>
                        <a:cubicBezTo>
                          <a:pt x="3783438" y="-17967"/>
                          <a:pt x="4002523" y="-28578"/>
                          <a:pt x="4326026" y="0"/>
                        </a:cubicBezTo>
                        <a:cubicBezTo>
                          <a:pt x="4649529" y="28578"/>
                          <a:pt x="4777384" y="-3624"/>
                          <a:pt x="4899355" y="0"/>
                        </a:cubicBezTo>
                        <a:cubicBezTo>
                          <a:pt x="5021326" y="3624"/>
                          <a:pt x="5317653" y="1281"/>
                          <a:pt x="5550865" y="0"/>
                        </a:cubicBezTo>
                        <a:cubicBezTo>
                          <a:pt x="5784077" y="-1281"/>
                          <a:pt x="6142956" y="-39637"/>
                          <a:pt x="6358738" y="0"/>
                        </a:cubicBezTo>
                        <a:cubicBezTo>
                          <a:pt x="6574520" y="39637"/>
                          <a:pt x="6724785" y="-4460"/>
                          <a:pt x="6853885" y="0"/>
                        </a:cubicBezTo>
                        <a:cubicBezTo>
                          <a:pt x="6982985" y="4460"/>
                          <a:pt x="7403044" y="-1955"/>
                          <a:pt x="7818120" y="0"/>
                        </a:cubicBezTo>
                        <a:cubicBezTo>
                          <a:pt x="7817988" y="7702"/>
                          <a:pt x="7817908" y="13511"/>
                          <a:pt x="7818120" y="18288"/>
                        </a:cubicBezTo>
                        <a:cubicBezTo>
                          <a:pt x="7698847" y="-3267"/>
                          <a:pt x="7390924" y="22979"/>
                          <a:pt x="7244791" y="18288"/>
                        </a:cubicBezTo>
                        <a:cubicBezTo>
                          <a:pt x="7098658" y="13597"/>
                          <a:pt x="6952735" y="29357"/>
                          <a:pt x="6827825" y="18288"/>
                        </a:cubicBezTo>
                        <a:cubicBezTo>
                          <a:pt x="6702915" y="7219"/>
                          <a:pt x="6338661" y="34530"/>
                          <a:pt x="6176315" y="18288"/>
                        </a:cubicBezTo>
                        <a:cubicBezTo>
                          <a:pt x="6013969" y="2047"/>
                          <a:pt x="5850602" y="6362"/>
                          <a:pt x="5681167" y="18288"/>
                        </a:cubicBezTo>
                        <a:cubicBezTo>
                          <a:pt x="5511732" y="30214"/>
                          <a:pt x="5312143" y="419"/>
                          <a:pt x="5029657" y="18288"/>
                        </a:cubicBezTo>
                        <a:cubicBezTo>
                          <a:pt x="4747171" y="36158"/>
                          <a:pt x="4655062" y="30740"/>
                          <a:pt x="4378147" y="18288"/>
                        </a:cubicBezTo>
                        <a:cubicBezTo>
                          <a:pt x="4101232" y="5837"/>
                          <a:pt x="4037646" y="44706"/>
                          <a:pt x="3726637" y="18288"/>
                        </a:cubicBezTo>
                        <a:cubicBezTo>
                          <a:pt x="3415628" y="-8130"/>
                          <a:pt x="3321756" y="45507"/>
                          <a:pt x="3075127" y="18288"/>
                        </a:cubicBezTo>
                        <a:cubicBezTo>
                          <a:pt x="2828498" y="-8931"/>
                          <a:pt x="2684733" y="14853"/>
                          <a:pt x="2501798" y="18288"/>
                        </a:cubicBezTo>
                        <a:cubicBezTo>
                          <a:pt x="2318863" y="21723"/>
                          <a:pt x="2121844" y="-13013"/>
                          <a:pt x="1772107" y="18288"/>
                        </a:cubicBezTo>
                        <a:cubicBezTo>
                          <a:pt x="1422370" y="49589"/>
                          <a:pt x="1431548" y="31666"/>
                          <a:pt x="1120597" y="18288"/>
                        </a:cubicBezTo>
                        <a:cubicBezTo>
                          <a:pt x="809646" y="4911"/>
                          <a:pt x="246393" y="56240"/>
                          <a:pt x="0" y="18288"/>
                        </a:cubicBezTo>
                        <a:cubicBezTo>
                          <a:pt x="129" y="13298"/>
                          <a:pt x="-675" y="6857"/>
                          <a:pt x="0" y="0"/>
                        </a:cubicBezTo>
                        <a:close/>
                      </a:path>
                      <a:path w="7818120" h="18288" stroke="0" extrusionOk="0">
                        <a:moveTo>
                          <a:pt x="0" y="0"/>
                        </a:moveTo>
                        <a:cubicBezTo>
                          <a:pt x="177487" y="-4302"/>
                          <a:pt x="287499" y="4997"/>
                          <a:pt x="573329" y="0"/>
                        </a:cubicBezTo>
                        <a:cubicBezTo>
                          <a:pt x="859159" y="-4997"/>
                          <a:pt x="821965" y="-336"/>
                          <a:pt x="990295" y="0"/>
                        </a:cubicBezTo>
                        <a:cubicBezTo>
                          <a:pt x="1158625" y="336"/>
                          <a:pt x="1587918" y="-4681"/>
                          <a:pt x="1798168" y="0"/>
                        </a:cubicBezTo>
                        <a:cubicBezTo>
                          <a:pt x="2008418" y="4681"/>
                          <a:pt x="2088841" y="-2754"/>
                          <a:pt x="2371496" y="0"/>
                        </a:cubicBezTo>
                        <a:cubicBezTo>
                          <a:pt x="2654151" y="2754"/>
                          <a:pt x="2701462" y="-24976"/>
                          <a:pt x="2944825" y="0"/>
                        </a:cubicBezTo>
                        <a:cubicBezTo>
                          <a:pt x="3188188" y="24976"/>
                          <a:pt x="3511636" y="25407"/>
                          <a:pt x="3752698" y="0"/>
                        </a:cubicBezTo>
                        <a:cubicBezTo>
                          <a:pt x="3993760" y="-25407"/>
                          <a:pt x="4107153" y="6432"/>
                          <a:pt x="4247845" y="0"/>
                        </a:cubicBezTo>
                        <a:cubicBezTo>
                          <a:pt x="4388537" y="-6432"/>
                          <a:pt x="4835598" y="-5108"/>
                          <a:pt x="5055718" y="0"/>
                        </a:cubicBezTo>
                        <a:cubicBezTo>
                          <a:pt x="5275838" y="5108"/>
                          <a:pt x="5461006" y="-24536"/>
                          <a:pt x="5863590" y="0"/>
                        </a:cubicBezTo>
                        <a:cubicBezTo>
                          <a:pt x="6266174" y="24536"/>
                          <a:pt x="6355549" y="-19657"/>
                          <a:pt x="6515100" y="0"/>
                        </a:cubicBezTo>
                        <a:cubicBezTo>
                          <a:pt x="6674651" y="19657"/>
                          <a:pt x="7275423" y="-57462"/>
                          <a:pt x="7818120" y="0"/>
                        </a:cubicBezTo>
                        <a:cubicBezTo>
                          <a:pt x="7818132" y="8833"/>
                          <a:pt x="7818660" y="9830"/>
                          <a:pt x="7818120" y="18288"/>
                        </a:cubicBezTo>
                        <a:cubicBezTo>
                          <a:pt x="7610240" y="4606"/>
                          <a:pt x="7521789" y="7721"/>
                          <a:pt x="7401154" y="18288"/>
                        </a:cubicBezTo>
                        <a:cubicBezTo>
                          <a:pt x="7280519" y="28855"/>
                          <a:pt x="6930719" y="4225"/>
                          <a:pt x="6593281" y="18288"/>
                        </a:cubicBezTo>
                        <a:cubicBezTo>
                          <a:pt x="6255843" y="32351"/>
                          <a:pt x="6286682" y="1162"/>
                          <a:pt x="6098134" y="18288"/>
                        </a:cubicBezTo>
                        <a:cubicBezTo>
                          <a:pt x="5909586" y="35414"/>
                          <a:pt x="5602789" y="48596"/>
                          <a:pt x="5446624" y="18288"/>
                        </a:cubicBezTo>
                        <a:cubicBezTo>
                          <a:pt x="5290459" y="-12020"/>
                          <a:pt x="4917039" y="21960"/>
                          <a:pt x="4638751" y="18288"/>
                        </a:cubicBezTo>
                        <a:cubicBezTo>
                          <a:pt x="4360463" y="14616"/>
                          <a:pt x="4304690" y="5450"/>
                          <a:pt x="3987241" y="18288"/>
                        </a:cubicBezTo>
                        <a:cubicBezTo>
                          <a:pt x="3669792" y="31127"/>
                          <a:pt x="3758742" y="32551"/>
                          <a:pt x="3570275" y="18288"/>
                        </a:cubicBezTo>
                        <a:cubicBezTo>
                          <a:pt x="3381808" y="4025"/>
                          <a:pt x="3267153" y="36200"/>
                          <a:pt x="3075127" y="18288"/>
                        </a:cubicBezTo>
                        <a:cubicBezTo>
                          <a:pt x="2883101" y="376"/>
                          <a:pt x="2665825" y="10973"/>
                          <a:pt x="2267255" y="18288"/>
                        </a:cubicBezTo>
                        <a:cubicBezTo>
                          <a:pt x="1868685" y="25603"/>
                          <a:pt x="1884698" y="28410"/>
                          <a:pt x="1615745" y="18288"/>
                        </a:cubicBezTo>
                        <a:cubicBezTo>
                          <a:pt x="1346792" y="8167"/>
                          <a:pt x="1320952" y="10430"/>
                          <a:pt x="1120597" y="18288"/>
                        </a:cubicBezTo>
                        <a:cubicBezTo>
                          <a:pt x="920242" y="26146"/>
                          <a:pt x="556507" y="50790"/>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03231B22-C456-4FE0-AB63-F23D796FF3A1}"/>
              </a:ext>
            </a:extLst>
          </p:cNvPr>
          <p:cNvSpPr>
            <a:spLocks noGrp="1"/>
          </p:cNvSpPr>
          <p:nvPr>
            <p:ph type="title"/>
          </p:nvPr>
        </p:nvSpPr>
        <p:spPr>
          <a:xfrm>
            <a:off x="619890" y="499372"/>
            <a:ext cx="8065768" cy="1143000"/>
          </a:xfrm>
        </p:spPr>
        <p:txBody>
          <a:bodyPr>
            <a:normAutofit/>
          </a:bodyPr>
          <a:lstStyle/>
          <a:p>
            <a:pPr algn="ctr"/>
            <a:r>
              <a:rPr lang="en-US" dirty="0">
                <a:latin typeface="Arial" panose="020B0604020202020204" pitchFamily="34" charset="0"/>
                <a:cs typeface="Arial" panose="020B0604020202020204" pitchFamily="34" charset="0"/>
              </a:rPr>
              <a:t>Conservatorship vs.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Supported Decision-Making</a:t>
            </a:r>
            <a:endParaRPr lang="en-US" dirty="0"/>
          </a:p>
        </p:txBody>
      </p:sp>
      <p:graphicFrame>
        <p:nvGraphicFramePr>
          <p:cNvPr id="2" name="Table 4">
            <a:extLst>
              <a:ext uri="{FF2B5EF4-FFF2-40B4-BE49-F238E27FC236}">
                <a16:creationId xmlns:a16="http://schemas.microsoft.com/office/drawing/2014/main" id="{D9223B5E-9817-4527-80E1-7F8F8F039BCB}"/>
              </a:ext>
            </a:extLst>
          </p:cNvPr>
          <p:cNvGraphicFramePr>
            <a:graphicFrameLocks noGrp="1"/>
          </p:cNvGraphicFramePr>
          <p:nvPr>
            <p:extLst>
              <p:ext uri="{D42A27DB-BD31-4B8C-83A1-F6EECF244321}">
                <p14:modId xmlns:p14="http://schemas.microsoft.com/office/powerpoint/2010/main" val="3558963751"/>
              </p:ext>
            </p:extLst>
          </p:nvPr>
        </p:nvGraphicFramePr>
        <p:xfrm>
          <a:off x="628650" y="2019252"/>
          <a:ext cx="7818120" cy="4424068"/>
        </p:xfrm>
        <a:graphic>
          <a:graphicData uri="http://schemas.openxmlformats.org/drawingml/2006/table">
            <a:tbl>
              <a:tblPr firstRow="1" bandRow="1">
                <a:tableStyleId>{0E3FDE45-AF77-4B5C-9715-49D594BDF05E}</a:tableStyleId>
              </a:tblPr>
              <a:tblGrid>
                <a:gridCol w="3909060">
                  <a:extLst>
                    <a:ext uri="{9D8B030D-6E8A-4147-A177-3AD203B41FA5}">
                      <a16:colId xmlns:a16="http://schemas.microsoft.com/office/drawing/2014/main" val="19242790"/>
                    </a:ext>
                  </a:extLst>
                </a:gridCol>
                <a:gridCol w="3909060">
                  <a:extLst>
                    <a:ext uri="{9D8B030D-6E8A-4147-A177-3AD203B41FA5}">
                      <a16:colId xmlns:a16="http://schemas.microsoft.com/office/drawing/2014/main" val="3149517288"/>
                    </a:ext>
                  </a:extLst>
                </a:gridCol>
              </a:tblGrid>
              <a:tr h="91876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800" b="0" dirty="0"/>
                        <a:t>Conservator makes final decision about </a:t>
                      </a:r>
                      <a:r>
                        <a:rPr lang="en-US" sz="1800" b="0" dirty="0" err="1"/>
                        <a:t>conservatee’s</a:t>
                      </a:r>
                      <a:r>
                        <a:rPr lang="en-US" sz="1800" b="0" dirty="0"/>
                        <a:t> life</a:t>
                      </a:r>
                    </a:p>
                    <a:p>
                      <a:endParaRPr lang="en-US" sz="1800" b="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800" b="0" dirty="0"/>
                        <a:t>Person makes final choices using support network</a:t>
                      </a:r>
                    </a:p>
                    <a:p>
                      <a:endParaRPr lang="en-US" sz="1800" b="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97715907"/>
                  </a:ext>
                </a:extLst>
              </a:tr>
              <a:tr h="11287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800" b="0" dirty="0"/>
                        <a:t>All changes go through court (problems, successor conservators, change in powers)</a:t>
                      </a:r>
                    </a:p>
                    <a:p>
                      <a:endParaRPr lang="en-US" sz="1800" b="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800" b="0" dirty="0"/>
                        <a:t>Person can change or add supporters, as needed, for life decisions</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45481704"/>
                  </a:ext>
                </a:extLst>
              </a:tr>
              <a:tr h="112596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800" b="0" dirty="0"/>
                        <a:t>Typically, one person overseeing decisions</a:t>
                      </a:r>
                    </a:p>
                    <a:p>
                      <a:endParaRPr lang="en-US" sz="1800" b="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800" b="0" dirty="0"/>
                        <a:t>Multiple supporters may mean protection from abuse or manipulation (monitor for $)</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25354850"/>
                  </a:ext>
                </a:extLst>
              </a:tr>
              <a:tr h="119062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800" b="0" dirty="0"/>
                        <a:t>Needs assessed by judge (based on IQ/diagnosis), what they can do without support, assume no growth</a:t>
                      </a:r>
                      <a:endParaRPr lang="en-US" sz="1800" b="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800" b="0" dirty="0"/>
                        <a:t>Strengths and abilities primary focus, what they can do with and without support, can modify and change as growth occurs</a:t>
                      </a:r>
                      <a:endParaRPr lang="en-US" sz="1800" b="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58785439"/>
                  </a:ext>
                </a:extLst>
              </a:tr>
            </a:tbl>
          </a:graphicData>
        </a:graphic>
      </p:graphicFrame>
      <p:sp>
        <p:nvSpPr>
          <p:cNvPr id="5" name="Rectangle 4">
            <a:extLst>
              <a:ext uri="{FF2B5EF4-FFF2-40B4-BE49-F238E27FC236}">
                <a16:creationId xmlns:a16="http://schemas.microsoft.com/office/drawing/2014/main" id="{84429B56-D3F7-455B-B33C-BE1BF5F26459}"/>
              </a:ext>
            </a:extLst>
          </p:cNvPr>
          <p:cNvSpPr/>
          <p:nvPr/>
        </p:nvSpPr>
        <p:spPr>
          <a:xfrm>
            <a:off x="2508885" y="6546873"/>
            <a:ext cx="4057650" cy="307777"/>
          </a:xfrm>
          <a:prstGeom prst="rect">
            <a:avLst/>
          </a:prstGeom>
        </p:spPr>
        <p:txBody>
          <a:bodyPr wrap="square">
            <a:spAutoFit/>
          </a:bodyPr>
          <a:lstStyle/>
          <a:p>
            <a:r>
              <a:rPr lang="en-US" sz="1400" dirty="0"/>
              <a:t>Source: ACLU Disability Rights Program FAQ</a:t>
            </a:r>
          </a:p>
        </p:txBody>
      </p:sp>
    </p:spTree>
    <p:extLst>
      <p:ext uri="{BB962C8B-B14F-4D97-AF65-F5344CB8AC3E}">
        <p14:creationId xmlns:p14="http://schemas.microsoft.com/office/powerpoint/2010/main" val="37599805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AFC454B-A080-4D23-B177-6D5356C6E6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9427"/>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77107" y="220196"/>
            <a:ext cx="7066893"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endParaRPr>
          </a:p>
        </p:txBody>
      </p:sp>
      <p:sp>
        <p:nvSpPr>
          <p:cNvPr id="15" name="Oval 14">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18521" y="3334786"/>
            <a:ext cx="145668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endParaRPr>
          </a:p>
        </p:txBody>
      </p:sp>
      <p:sp>
        <p:nvSpPr>
          <p:cNvPr id="17" name="Arc 16">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732372" y="1469901"/>
            <a:ext cx="2987899" cy="2240924"/>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 name="Title 1">
            <a:extLst>
              <a:ext uri="{FF2B5EF4-FFF2-40B4-BE49-F238E27FC236}">
                <a16:creationId xmlns:a16="http://schemas.microsoft.com/office/drawing/2014/main" id="{08D7A02A-9912-4971-A46D-BB11AB82EAE3}"/>
              </a:ext>
            </a:extLst>
          </p:cNvPr>
          <p:cNvSpPr>
            <a:spLocks noGrp="1"/>
          </p:cNvSpPr>
          <p:nvPr>
            <p:ph type="title"/>
          </p:nvPr>
        </p:nvSpPr>
        <p:spPr>
          <a:xfrm>
            <a:off x="2654571" y="4237731"/>
            <a:ext cx="6610060" cy="2062532"/>
          </a:xfrm>
        </p:spPr>
        <p:txBody>
          <a:bodyPr vert="horz" lIns="91440" tIns="45720" rIns="91440" bIns="45720" rtlCol="0" anchor="b">
            <a:normAutofit fontScale="90000"/>
          </a:bodyPr>
          <a:lstStyle/>
          <a:p>
            <a:pPr lvl="0" algn="ctr" defTabSz="914400">
              <a:lnSpc>
                <a:spcPct val="100000"/>
              </a:lnSpc>
              <a:spcBef>
                <a:spcPts val="0"/>
              </a:spcBef>
            </a:pPr>
            <a:r>
              <a:rPr lang="en-US" sz="4900" kern="0" dirty="0">
                <a:solidFill>
                  <a:sysClr val="windowText" lastClr="000000"/>
                </a:solidFill>
                <a:latin typeface="Arial" panose="020B0604020202020204" pitchFamily="34" charset="0"/>
                <a:cs typeface="Arial" panose="020B0604020202020204" pitchFamily="34" charset="0"/>
              </a:rPr>
              <a:t>Alternatives to Conservatorship</a:t>
            </a:r>
            <a:br>
              <a:rPr lang="en-US" sz="4900" kern="0" dirty="0">
                <a:solidFill>
                  <a:sysClr val="windowText" lastClr="000000"/>
                </a:solidFill>
                <a:latin typeface="Arial" panose="020B0604020202020204" pitchFamily="34" charset="0"/>
                <a:cs typeface="Arial" panose="020B0604020202020204" pitchFamily="34" charset="0"/>
              </a:rPr>
            </a:br>
            <a:br>
              <a:rPr lang="en-US" sz="4900" kern="0" dirty="0">
                <a:solidFill>
                  <a:sysClr val="windowText" lastClr="000000"/>
                </a:solidFill>
                <a:latin typeface="Arial" panose="020B0604020202020204" pitchFamily="34" charset="0"/>
                <a:cs typeface="Arial" panose="020B0604020202020204" pitchFamily="34" charset="0"/>
              </a:rPr>
            </a:br>
            <a:r>
              <a:rPr lang="en-US" sz="3100" kern="0" dirty="0">
                <a:solidFill>
                  <a:sysClr val="windowText" lastClr="000000"/>
                </a:solidFill>
                <a:latin typeface="Arial" panose="020B0604020202020204" pitchFamily="34" charset="0"/>
                <a:cs typeface="Arial" panose="020B0604020202020204" pitchFamily="34" charset="0"/>
              </a:rPr>
              <a:t>Durable Power of Attorney, IEP, IPP, Access to Records, Finances, Health Care, Living Arrangements, Relationships, Court Proceedings</a:t>
            </a:r>
            <a:br>
              <a:rPr lang="en-US" sz="1800" kern="0" dirty="0">
                <a:solidFill>
                  <a:sysClr val="windowText" lastClr="000000"/>
                </a:solidFill>
              </a:rPr>
            </a:br>
            <a:endParaRPr lang="en-US" sz="4400" kern="1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11909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9"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1865313"/>
            <a:ext cx="7818120" cy="18288"/>
          </a:xfrm>
          <a:custGeom>
            <a:avLst/>
            <a:gdLst>
              <a:gd name="csX0" fmla="*/ 0 w 7818120"/>
              <a:gd name="csY0" fmla="*/ 0 h 18288"/>
              <a:gd name="csX1" fmla="*/ 416966 w 7818120"/>
              <a:gd name="csY1" fmla="*/ 0 h 18288"/>
              <a:gd name="csX2" fmla="*/ 1146658 w 7818120"/>
              <a:gd name="csY2" fmla="*/ 0 h 18288"/>
              <a:gd name="csX3" fmla="*/ 1563624 w 7818120"/>
              <a:gd name="csY3" fmla="*/ 0 h 18288"/>
              <a:gd name="csX4" fmla="*/ 2136953 w 7818120"/>
              <a:gd name="csY4" fmla="*/ 0 h 18288"/>
              <a:gd name="csX5" fmla="*/ 2944825 w 7818120"/>
              <a:gd name="csY5" fmla="*/ 0 h 18288"/>
              <a:gd name="csX6" fmla="*/ 3596335 w 7818120"/>
              <a:gd name="csY6" fmla="*/ 0 h 18288"/>
              <a:gd name="csX7" fmla="*/ 4326026 w 7818120"/>
              <a:gd name="csY7" fmla="*/ 0 h 18288"/>
              <a:gd name="csX8" fmla="*/ 4899355 w 7818120"/>
              <a:gd name="csY8" fmla="*/ 0 h 18288"/>
              <a:gd name="csX9" fmla="*/ 5550865 w 7818120"/>
              <a:gd name="csY9" fmla="*/ 0 h 18288"/>
              <a:gd name="csX10" fmla="*/ 6358738 w 7818120"/>
              <a:gd name="csY10" fmla="*/ 0 h 18288"/>
              <a:gd name="csX11" fmla="*/ 6853885 w 7818120"/>
              <a:gd name="csY11" fmla="*/ 0 h 18288"/>
              <a:gd name="csX12" fmla="*/ 7818120 w 7818120"/>
              <a:gd name="csY12" fmla="*/ 0 h 18288"/>
              <a:gd name="csX13" fmla="*/ 7818120 w 7818120"/>
              <a:gd name="csY13" fmla="*/ 18288 h 18288"/>
              <a:gd name="csX14" fmla="*/ 7244791 w 7818120"/>
              <a:gd name="csY14" fmla="*/ 18288 h 18288"/>
              <a:gd name="csX15" fmla="*/ 6827825 w 7818120"/>
              <a:gd name="csY15" fmla="*/ 18288 h 18288"/>
              <a:gd name="csX16" fmla="*/ 6176315 w 7818120"/>
              <a:gd name="csY16" fmla="*/ 18288 h 18288"/>
              <a:gd name="csX17" fmla="*/ 5681167 w 7818120"/>
              <a:gd name="csY17" fmla="*/ 18288 h 18288"/>
              <a:gd name="csX18" fmla="*/ 5029657 w 7818120"/>
              <a:gd name="csY18" fmla="*/ 18288 h 18288"/>
              <a:gd name="csX19" fmla="*/ 4378147 w 7818120"/>
              <a:gd name="csY19" fmla="*/ 18288 h 18288"/>
              <a:gd name="csX20" fmla="*/ 3726637 w 7818120"/>
              <a:gd name="csY20" fmla="*/ 18288 h 18288"/>
              <a:gd name="csX21" fmla="*/ 3075127 w 7818120"/>
              <a:gd name="csY21" fmla="*/ 18288 h 18288"/>
              <a:gd name="csX22" fmla="*/ 2501798 w 7818120"/>
              <a:gd name="csY22" fmla="*/ 18288 h 18288"/>
              <a:gd name="csX23" fmla="*/ 1772107 w 7818120"/>
              <a:gd name="csY23" fmla="*/ 18288 h 18288"/>
              <a:gd name="csX24" fmla="*/ 1120597 w 7818120"/>
              <a:gd name="csY24" fmla="*/ 18288 h 18288"/>
              <a:gd name="csX25" fmla="*/ 0 w 7818120"/>
              <a:gd name="csY25" fmla="*/ 18288 h 18288"/>
              <a:gd name="csX26" fmla="*/ 0 w 7818120"/>
              <a:gd name="csY26" fmla="*/ 0 h 18288"/>
              <a:gd name="csX0" fmla="*/ 0 w 7818120"/>
              <a:gd name="csY0" fmla="*/ 0 h 18288"/>
              <a:gd name="csX1" fmla="*/ 573329 w 7818120"/>
              <a:gd name="csY1" fmla="*/ 0 h 18288"/>
              <a:gd name="csX2" fmla="*/ 990295 w 7818120"/>
              <a:gd name="csY2" fmla="*/ 0 h 18288"/>
              <a:gd name="csX3" fmla="*/ 1394232 w 7818120"/>
              <a:gd name="csY3" fmla="*/ 0 h 18288"/>
              <a:gd name="csX4" fmla="*/ 1798168 w 7818120"/>
              <a:gd name="csY4" fmla="*/ 0 h 18288"/>
              <a:gd name="csX5" fmla="*/ 2371496 w 7818120"/>
              <a:gd name="csY5" fmla="*/ 0 h 18288"/>
              <a:gd name="csX6" fmla="*/ 2944825 w 7818120"/>
              <a:gd name="csY6" fmla="*/ 0 h 18288"/>
              <a:gd name="csX7" fmla="*/ 3752698 w 7818120"/>
              <a:gd name="csY7" fmla="*/ 0 h 18288"/>
              <a:gd name="csX8" fmla="*/ 4247845 w 7818120"/>
              <a:gd name="csY8" fmla="*/ 0 h 18288"/>
              <a:gd name="csX9" fmla="*/ 5055718 w 7818120"/>
              <a:gd name="csY9" fmla="*/ 0 h 18288"/>
              <a:gd name="csX10" fmla="*/ 5863590 w 7818120"/>
              <a:gd name="csY10" fmla="*/ 0 h 18288"/>
              <a:gd name="csX11" fmla="*/ 6515100 w 7818120"/>
              <a:gd name="csY11" fmla="*/ 0 h 18288"/>
              <a:gd name="csX12" fmla="*/ 7818120 w 7818120"/>
              <a:gd name="csY12" fmla="*/ 0 h 18288"/>
              <a:gd name="csX13" fmla="*/ 7818120 w 7818120"/>
              <a:gd name="csY13" fmla="*/ 18288 h 18288"/>
              <a:gd name="csX14" fmla="*/ 7401154 w 7818120"/>
              <a:gd name="csY14" fmla="*/ 18288 h 18288"/>
              <a:gd name="csX15" fmla="*/ 6593281 w 7818120"/>
              <a:gd name="csY15" fmla="*/ 18288 h 18288"/>
              <a:gd name="csX16" fmla="*/ 6098134 w 7818120"/>
              <a:gd name="csY16" fmla="*/ 18288 h 18288"/>
              <a:gd name="csX17" fmla="*/ 5446624 w 7818120"/>
              <a:gd name="csY17" fmla="*/ 18288 h 18288"/>
              <a:gd name="csX18" fmla="*/ 4638751 w 7818120"/>
              <a:gd name="csY18" fmla="*/ 18288 h 18288"/>
              <a:gd name="csX19" fmla="*/ 3987241 w 7818120"/>
              <a:gd name="csY19" fmla="*/ 18288 h 18288"/>
              <a:gd name="csX20" fmla="*/ 3570275 w 7818120"/>
              <a:gd name="csY20" fmla="*/ 18288 h 18288"/>
              <a:gd name="csX21" fmla="*/ 3075127 w 7818120"/>
              <a:gd name="csY21" fmla="*/ 18288 h 18288"/>
              <a:gd name="csX22" fmla="*/ 2267255 w 7818120"/>
              <a:gd name="csY22" fmla="*/ 18288 h 18288"/>
              <a:gd name="csX23" fmla="*/ 1615745 w 7818120"/>
              <a:gd name="csY23" fmla="*/ 18288 h 18288"/>
              <a:gd name="csX24" fmla="*/ 1120597 w 7818120"/>
              <a:gd name="csY24" fmla="*/ 18288 h 18288"/>
              <a:gd name="csX25" fmla="*/ 0 w 7818120"/>
              <a:gd name="csY25" fmla="*/ 18288 h 18288"/>
              <a:gd name="csX26" fmla="*/ 0 w 7818120"/>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7818120" h="18288" fill="none" extrusionOk="0">
                <a:moveTo>
                  <a:pt x="0" y="0"/>
                </a:moveTo>
                <a:cubicBezTo>
                  <a:pt x="101002" y="-20048"/>
                  <a:pt x="215808" y="13837"/>
                  <a:pt x="416966" y="0"/>
                </a:cubicBezTo>
                <a:cubicBezTo>
                  <a:pt x="573264" y="9422"/>
                  <a:pt x="897859" y="4188"/>
                  <a:pt x="1146658" y="0"/>
                </a:cubicBezTo>
                <a:cubicBezTo>
                  <a:pt x="1409722" y="12227"/>
                  <a:pt x="1377475" y="-3286"/>
                  <a:pt x="1563624" y="0"/>
                </a:cubicBezTo>
                <a:cubicBezTo>
                  <a:pt x="1758084" y="11330"/>
                  <a:pt x="1967746" y="-7403"/>
                  <a:pt x="2136953" y="0"/>
                </a:cubicBezTo>
                <a:cubicBezTo>
                  <a:pt x="2354826" y="-5751"/>
                  <a:pt x="2687014" y="20029"/>
                  <a:pt x="2944825" y="0"/>
                </a:cubicBezTo>
                <a:cubicBezTo>
                  <a:pt x="3238848" y="15226"/>
                  <a:pt x="3415761" y="33925"/>
                  <a:pt x="3596335" y="0"/>
                </a:cubicBezTo>
                <a:cubicBezTo>
                  <a:pt x="3815108" y="13362"/>
                  <a:pt x="3972448" y="-68797"/>
                  <a:pt x="4326026" y="0"/>
                </a:cubicBezTo>
                <a:cubicBezTo>
                  <a:pt x="4638028" y="39995"/>
                  <a:pt x="4794473" y="211"/>
                  <a:pt x="4899355" y="0"/>
                </a:cubicBezTo>
                <a:cubicBezTo>
                  <a:pt x="5037170" y="-13296"/>
                  <a:pt x="5289722" y="-48609"/>
                  <a:pt x="5550865" y="0"/>
                </a:cubicBezTo>
                <a:cubicBezTo>
                  <a:pt x="5740088" y="19163"/>
                  <a:pt x="6143605" y="-29909"/>
                  <a:pt x="6358738" y="0"/>
                </a:cubicBezTo>
                <a:cubicBezTo>
                  <a:pt x="6556443" y="18955"/>
                  <a:pt x="6741581" y="-22634"/>
                  <a:pt x="6853885" y="0"/>
                </a:cubicBezTo>
                <a:cubicBezTo>
                  <a:pt x="6996029" y="20497"/>
                  <a:pt x="7453286" y="6658"/>
                  <a:pt x="7818120" y="0"/>
                </a:cubicBezTo>
                <a:cubicBezTo>
                  <a:pt x="7817552" y="7862"/>
                  <a:pt x="7817901" y="13269"/>
                  <a:pt x="7818120" y="18288"/>
                </a:cubicBezTo>
                <a:cubicBezTo>
                  <a:pt x="7701883" y="-33961"/>
                  <a:pt x="7395843" y="8437"/>
                  <a:pt x="7244791" y="18288"/>
                </a:cubicBezTo>
                <a:cubicBezTo>
                  <a:pt x="7088282" y="14407"/>
                  <a:pt x="6958165" y="20902"/>
                  <a:pt x="6827825" y="18288"/>
                </a:cubicBezTo>
                <a:cubicBezTo>
                  <a:pt x="6715653" y="-2805"/>
                  <a:pt x="6356779" y="33124"/>
                  <a:pt x="6176315" y="18288"/>
                </a:cubicBezTo>
                <a:cubicBezTo>
                  <a:pt x="6015867" y="-5301"/>
                  <a:pt x="5852369" y="-275"/>
                  <a:pt x="5681167" y="18288"/>
                </a:cubicBezTo>
                <a:cubicBezTo>
                  <a:pt x="5508002" y="48742"/>
                  <a:pt x="5304989" y="-7247"/>
                  <a:pt x="5029657" y="18288"/>
                </a:cubicBezTo>
                <a:cubicBezTo>
                  <a:pt x="4760375" y="46790"/>
                  <a:pt x="4637400" y="35678"/>
                  <a:pt x="4378147" y="18288"/>
                </a:cubicBezTo>
                <a:cubicBezTo>
                  <a:pt x="4094943" y="8043"/>
                  <a:pt x="4037303" y="27568"/>
                  <a:pt x="3726637" y="18288"/>
                </a:cubicBezTo>
                <a:cubicBezTo>
                  <a:pt x="3400340" y="-2459"/>
                  <a:pt x="3320728" y="61058"/>
                  <a:pt x="3075127" y="18288"/>
                </a:cubicBezTo>
                <a:cubicBezTo>
                  <a:pt x="2809301" y="-25757"/>
                  <a:pt x="2702630" y="16477"/>
                  <a:pt x="2501798" y="18288"/>
                </a:cubicBezTo>
                <a:cubicBezTo>
                  <a:pt x="2308686" y="20751"/>
                  <a:pt x="2079466" y="5550"/>
                  <a:pt x="1772107" y="18288"/>
                </a:cubicBezTo>
                <a:cubicBezTo>
                  <a:pt x="1420202" y="47064"/>
                  <a:pt x="1431765" y="28913"/>
                  <a:pt x="1120597" y="18288"/>
                </a:cubicBezTo>
                <a:cubicBezTo>
                  <a:pt x="791266" y="31607"/>
                  <a:pt x="235945" y="82322"/>
                  <a:pt x="0" y="18288"/>
                </a:cubicBezTo>
                <a:cubicBezTo>
                  <a:pt x="-589" y="13471"/>
                  <a:pt x="-474" y="7409"/>
                  <a:pt x="0" y="0"/>
                </a:cubicBezTo>
                <a:close/>
              </a:path>
              <a:path w="7818120" h="18288" stroke="0" extrusionOk="0">
                <a:moveTo>
                  <a:pt x="0" y="0"/>
                </a:moveTo>
                <a:cubicBezTo>
                  <a:pt x="161767" y="-7030"/>
                  <a:pt x="286873" y="-11228"/>
                  <a:pt x="573329" y="0"/>
                </a:cubicBezTo>
                <a:cubicBezTo>
                  <a:pt x="860952" y="-8429"/>
                  <a:pt x="823968" y="-2420"/>
                  <a:pt x="990295" y="0"/>
                </a:cubicBezTo>
                <a:cubicBezTo>
                  <a:pt x="1144921" y="-13846"/>
                  <a:pt x="1288801" y="10931"/>
                  <a:pt x="1394232" y="0"/>
                </a:cubicBezTo>
                <a:cubicBezTo>
                  <a:pt x="1499663" y="-10931"/>
                  <a:pt x="1677634" y="10318"/>
                  <a:pt x="1798168" y="0"/>
                </a:cubicBezTo>
                <a:cubicBezTo>
                  <a:pt x="2021167" y="5465"/>
                  <a:pt x="2087775" y="-15972"/>
                  <a:pt x="2371496" y="0"/>
                </a:cubicBezTo>
                <a:cubicBezTo>
                  <a:pt x="2646084" y="3640"/>
                  <a:pt x="2709294" y="-15431"/>
                  <a:pt x="2944825" y="0"/>
                </a:cubicBezTo>
                <a:cubicBezTo>
                  <a:pt x="3182104" y="39801"/>
                  <a:pt x="3563508" y="7189"/>
                  <a:pt x="3752698" y="0"/>
                </a:cubicBezTo>
                <a:cubicBezTo>
                  <a:pt x="4004713" y="-51688"/>
                  <a:pt x="4111759" y="8465"/>
                  <a:pt x="4247845" y="0"/>
                </a:cubicBezTo>
                <a:cubicBezTo>
                  <a:pt x="4409051" y="-38636"/>
                  <a:pt x="4840912" y="-6880"/>
                  <a:pt x="5055718" y="0"/>
                </a:cubicBezTo>
                <a:cubicBezTo>
                  <a:pt x="5318987" y="12828"/>
                  <a:pt x="5464207" y="16349"/>
                  <a:pt x="5863590" y="0"/>
                </a:cubicBezTo>
                <a:cubicBezTo>
                  <a:pt x="6258188" y="21536"/>
                  <a:pt x="6373895" y="-20866"/>
                  <a:pt x="6515100" y="0"/>
                </a:cubicBezTo>
                <a:cubicBezTo>
                  <a:pt x="6673199" y="-42487"/>
                  <a:pt x="7368245" y="-124798"/>
                  <a:pt x="7818120" y="0"/>
                </a:cubicBezTo>
                <a:cubicBezTo>
                  <a:pt x="7818163" y="8895"/>
                  <a:pt x="7818750" y="9828"/>
                  <a:pt x="7818120" y="18288"/>
                </a:cubicBezTo>
                <a:cubicBezTo>
                  <a:pt x="7615777" y="-1071"/>
                  <a:pt x="7527543" y="-5750"/>
                  <a:pt x="7401154" y="18288"/>
                </a:cubicBezTo>
                <a:cubicBezTo>
                  <a:pt x="7322611" y="47896"/>
                  <a:pt x="6964426" y="-24966"/>
                  <a:pt x="6593281" y="18288"/>
                </a:cubicBezTo>
                <a:cubicBezTo>
                  <a:pt x="6260055" y="33833"/>
                  <a:pt x="6287545" y="-3963"/>
                  <a:pt x="6098134" y="18288"/>
                </a:cubicBezTo>
                <a:cubicBezTo>
                  <a:pt x="5900337" y="14995"/>
                  <a:pt x="5605990" y="72621"/>
                  <a:pt x="5446624" y="18288"/>
                </a:cubicBezTo>
                <a:cubicBezTo>
                  <a:pt x="5244167" y="-23104"/>
                  <a:pt x="4914971" y="-34358"/>
                  <a:pt x="4638751" y="18288"/>
                </a:cubicBezTo>
                <a:cubicBezTo>
                  <a:pt x="4353273" y="8380"/>
                  <a:pt x="4297533" y="13876"/>
                  <a:pt x="3987241" y="18288"/>
                </a:cubicBezTo>
                <a:cubicBezTo>
                  <a:pt x="3687723" y="41876"/>
                  <a:pt x="3776181" y="30039"/>
                  <a:pt x="3570275" y="18288"/>
                </a:cubicBezTo>
                <a:cubicBezTo>
                  <a:pt x="3396160" y="10249"/>
                  <a:pt x="3285909" y="48310"/>
                  <a:pt x="3075127" y="18288"/>
                </a:cubicBezTo>
                <a:cubicBezTo>
                  <a:pt x="2869474" y="41512"/>
                  <a:pt x="2676329" y="4972"/>
                  <a:pt x="2267255" y="18288"/>
                </a:cubicBezTo>
                <a:cubicBezTo>
                  <a:pt x="1866401" y="24532"/>
                  <a:pt x="1882987" y="25696"/>
                  <a:pt x="1615745" y="18288"/>
                </a:cubicBezTo>
                <a:cubicBezTo>
                  <a:pt x="1346085" y="13379"/>
                  <a:pt x="1323312" y="12392"/>
                  <a:pt x="1120597" y="18288"/>
                </a:cubicBezTo>
                <a:cubicBezTo>
                  <a:pt x="940237" y="-60975"/>
                  <a:pt x="569386" y="27591"/>
                  <a:pt x="0" y="18288"/>
                </a:cubicBezTo>
                <a:cubicBezTo>
                  <a:pt x="1751" y="14440"/>
                  <a:pt x="-1272" y="7740"/>
                  <a:pt x="0" y="0"/>
                </a:cubicBezTo>
                <a:close/>
              </a:path>
              <a:path w="7818120" h="18288" fill="none" stroke="0" extrusionOk="0">
                <a:moveTo>
                  <a:pt x="0" y="0"/>
                </a:moveTo>
                <a:cubicBezTo>
                  <a:pt x="102311" y="-24031"/>
                  <a:pt x="206428" y="20084"/>
                  <a:pt x="416966" y="0"/>
                </a:cubicBezTo>
                <a:cubicBezTo>
                  <a:pt x="662339" y="-9883"/>
                  <a:pt x="833564" y="-11910"/>
                  <a:pt x="1146658" y="0"/>
                </a:cubicBezTo>
                <a:cubicBezTo>
                  <a:pt x="1398993" y="16754"/>
                  <a:pt x="1378239" y="-4997"/>
                  <a:pt x="1563624" y="0"/>
                </a:cubicBezTo>
                <a:cubicBezTo>
                  <a:pt x="1738265" y="3015"/>
                  <a:pt x="2006667" y="23864"/>
                  <a:pt x="2136953" y="0"/>
                </a:cubicBezTo>
                <a:cubicBezTo>
                  <a:pt x="2338524" y="-3063"/>
                  <a:pt x="2693378" y="-15904"/>
                  <a:pt x="2944825" y="0"/>
                </a:cubicBezTo>
                <a:cubicBezTo>
                  <a:pt x="3201439" y="-13695"/>
                  <a:pt x="3379198" y="46243"/>
                  <a:pt x="3596335" y="0"/>
                </a:cubicBezTo>
                <a:cubicBezTo>
                  <a:pt x="3778868" y="-61549"/>
                  <a:pt x="3979469" y="3461"/>
                  <a:pt x="4326026" y="0"/>
                </a:cubicBezTo>
                <a:cubicBezTo>
                  <a:pt x="4670641" y="40397"/>
                  <a:pt x="4801160" y="2093"/>
                  <a:pt x="4899355" y="0"/>
                </a:cubicBezTo>
                <a:cubicBezTo>
                  <a:pt x="4972821" y="-4221"/>
                  <a:pt x="5326959" y="8892"/>
                  <a:pt x="5550865" y="0"/>
                </a:cubicBezTo>
                <a:cubicBezTo>
                  <a:pt x="5793178" y="12267"/>
                  <a:pt x="6146346" y="-4531"/>
                  <a:pt x="6358738" y="0"/>
                </a:cubicBezTo>
                <a:cubicBezTo>
                  <a:pt x="6580825" y="49349"/>
                  <a:pt x="6739467" y="13524"/>
                  <a:pt x="6853885" y="0"/>
                </a:cubicBezTo>
                <a:cubicBezTo>
                  <a:pt x="7057243" y="-60557"/>
                  <a:pt x="7415107" y="-58698"/>
                  <a:pt x="7818120" y="0"/>
                </a:cubicBezTo>
                <a:cubicBezTo>
                  <a:pt x="7817705" y="7748"/>
                  <a:pt x="7817189" y="13015"/>
                  <a:pt x="7818120" y="18288"/>
                </a:cubicBezTo>
                <a:cubicBezTo>
                  <a:pt x="7693944" y="-3615"/>
                  <a:pt x="7376376" y="-6677"/>
                  <a:pt x="7244791" y="18288"/>
                </a:cubicBezTo>
                <a:cubicBezTo>
                  <a:pt x="7100086" y="-5717"/>
                  <a:pt x="6942350" y="35421"/>
                  <a:pt x="6827825" y="18288"/>
                </a:cubicBezTo>
                <a:cubicBezTo>
                  <a:pt x="6691364" y="27873"/>
                  <a:pt x="6342432" y="37332"/>
                  <a:pt x="6176315" y="18288"/>
                </a:cubicBezTo>
                <a:cubicBezTo>
                  <a:pt x="6012850" y="28657"/>
                  <a:pt x="5862979" y="-980"/>
                  <a:pt x="5681167" y="18288"/>
                </a:cubicBezTo>
                <a:cubicBezTo>
                  <a:pt x="5485624" y="71662"/>
                  <a:pt x="5295851" y="1288"/>
                  <a:pt x="5029657" y="18288"/>
                </a:cubicBezTo>
                <a:cubicBezTo>
                  <a:pt x="4753680" y="49046"/>
                  <a:pt x="4640335" y="38506"/>
                  <a:pt x="4378147" y="18288"/>
                </a:cubicBezTo>
                <a:cubicBezTo>
                  <a:pt x="4103046" y="-4537"/>
                  <a:pt x="4022480" y="43848"/>
                  <a:pt x="3726637" y="18288"/>
                </a:cubicBezTo>
                <a:cubicBezTo>
                  <a:pt x="3429109" y="3476"/>
                  <a:pt x="3316488" y="61415"/>
                  <a:pt x="3075127" y="18288"/>
                </a:cubicBezTo>
                <a:cubicBezTo>
                  <a:pt x="2821014" y="6093"/>
                  <a:pt x="2665050" y="-11263"/>
                  <a:pt x="2501798" y="18288"/>
                </a:cubicBezTo>
                <a:cubicBezTo>
                  <a:pt x="2343345" y="29394"/>
                  <a:pt x="2120041" y="-50427"/>
                  <a:pt x="1772107" y="18288"/>
                </a:cubicBezTo>
                <a:cubicBezTo>
                  <a:pt x="1424078" y="50665"/>
                  <a:pt x="1427418" y="32572"/>
                  <a:pt x="1120597" y="18288"/>
                </a:cubicBezTo>
                <a:cubicBezTo>
                  <a:pt x="796486" y="45938"/>
                  <a:pt x="243712" y="47798"/>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7818120"/>
                      <a:gd name="connsiteY0" fmla="*/ 0 h 18288"/>
                      <a:gd name="connsiteX1" fmla="*/ 416966 w 7818120"/>
                      <a:gd name="connsiteY1" fmla="*/ 0 h 18288"/>
                      <a:gd name="connsiteX2" fmla="*/ 1146658 w 7818120"/>
                      <a:gd name="connsiteY2" fmla="*/ 0 h 18288"/>
                      <a:gd name="connsiteX3" fmla="*/ 1563624 w 7818120"/>
                      <a:gd name="connsiteY3" fmla="*/ 0 h 18288"/>
                      <a:gd name="connsiteX4" fmla="*/ 2136953 w 7818120"/>
                      <a:gd name="connsiteY4" fmla="*/ 0 h 18288"/>
                      <a:gd name="connsiteX5" fmla="*/ 2944825 w 7818120"/>
                      <a:gd name="connsiteY5" fmla="*/ 0 h 18288"/>
                      <a:gd name="connsiteX6" fmla="*/ 3596335 w 7818120"/>
                      <a:gd name="connsiteY6" fmla="*/ 0 h 18288"/>
                      <a:gd name="connsiteX7" fmla="*/ 4326026 w 7818120"/>
                      <a:gd name="connsiteY7" fmla="*/ 0 h 18288"/>
                      <a:gd name="connsiteX8" fmla="*/ 4899355 w 7818120"/>
                      <a:gd name="connsiteY8" fmla="*/ 0 h 18288"/>
                      <a:gd name="connsiteX9" fmla="*/ 5550865 w 7818120"/>
                      <a:gd name="connsiteY9" fmla="*/ 0 h 18288"/>
                      <a:gd name="connsiteX10" fmla="*/ 6358738 w 7818120"/>
                      <a:gd name="connsiteY10" fmla="*/ 0 h 18288"/>
                      <a:gd name="connsiteX11" fmla="*/ 6853885 w 7818120"/>
                      <a:gd name="connsiteY11" fmla="*/ 0 h 18288"/>
                      <a:gd name="connsiteX12" fmla="*/ 7818120 w 7818120"/>
                      <a:gd name="connsiteY12" fmla="*/ 0 h 18288"/>
                      <a:gd name="connsiteX13" fmla="*/ 7818120 w 7818120"/>
                      <a:gd name="connsiteY13" fmla="*/ 18288 h 18288"/>
                      <a:gd name="connsiteX14" fmla="*/ 7244791 w 7818120"/>
                      <a:gd name="connsiteY14" fmla="*/ 18288 h 18288"/>
                      <a:gd name="connsiteX15" fmla="*/ 6827825 w 7818120"/>
                      <a:gd name="connsiteY15" fmla="*/ 18288 h 18288"/>
                      <a:gd name="connsiteX16" fmla="*/ 6176315 w 7818120"/>
                      <a:gd name="connsiteY16" fmla="*/ 18288 h 18288"/>
                      <a:gd name="connsiteX17" fmla="*/ 5681167 w 7818120"/>
                      <a:gd name="connsiteY17" fmla="*/ 18288 h 18288"/>
                      <a:gd name="connsiteX18" fmla="*/ 5029657 w 7818120"/>
                      <a:gd name="connsiteY18" fmla="*/ 18288 h 18288"/>
                      <a:gd name="connsiteX19" fmla="*/ 4378147 w 7818120"/>
                      <a:gd name="connsiteY19" fmla="*/ 18288 h 18288"/>
                      <a:gd name="connsiteX20" fmla="*/ 3726637 w 7818120"/>
                      <a:gd name="connsiteY20" fmla="*/ 18288 h 18288"/>
                      <a:gd name="connsiteX21" fmla="*/ 3075127 w 7818120"/>
                      <a:gd name="connsiteY21" fmla="*/ 18288 h 18288"/>
                      <a:gd name="connsiteX22" fmla="*/ 2501798 w 7818120"/>
                      <a:gd name="connsiteY22" fmla="*/ 18288 h 18288"/>
                      <a:gd name="connsiteX23" fmla="*/ 1772107 w 7818120"/>
                      <a:gd name="connsiteY23" fmla="*/ 18288 h 18288"/>
                      <a:gd name="connsiteX24" fmla="*/ 1120597 w 7818120"/>
                      <a:gd name="connsiteY24" fmla="*/ 18288 h 18288"/>
                      <a:gd name="connsiteX25" fmla="*/ 0 w 7818120"/>
                      <a:gd name="connsiteY25" fmla="*/ 18288 h 18288"/>
                      <a:gd name="connsiteX26" fmla="*/ 0 w 7818120"/>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818120" h="18288" fill="none" extrusionOk="0">
                        <a:moveTo>
                          <a:pt x="0" y="0"/>
                        </a:moveTo>
                        <a:cubicBezTo>
                          <a:pt x="121520" y="-12182"/>
                          <a:pt x="211324" y="18247"/>
                          <a:pt x="416966" y="0"/>
                        </a:cubicBezTo>
                        <a:cubicBezTo>
                          <a:pt x="622608" y="-18247"/>
                          <a:pt x="891241" y="-13744"/>
                          <a:pt x="1146658" y="0"/>
                        </a:cubicBezTo>
                        <a:cubicBezTo>
                          <a:pt x="1402075" y="13744"/>
                          <a:pt x="1378880" y="-8543"/>
                          <a:pt x="1563624" y="0"/>
                        </a:cubicBezTo>
                        <a:cubicBezTo>
                          <a:pt x="1748368" y="8543"/>
                          <a:pt x="1972300" y="7443"/>
                          <a:pt x="2136953" y="0"/>
                        </a:cubicBezTo>
                        <a:cubicBezTo>
                          <a:pt x="2301606" y="-7443"/>
                          <a:pt x="2679634" y="12382"/>
                          <a:pt x="2944825" y="0"/>
                        </a:cubicBezTo>
                        <a:cubicBezTo>
                          <a:pt x="3210016" y="-12382"/>
                          <a:pt x="3409232" y="17967"/>
                          <a:pt x="3596335" y="0"/>
                        </a:cubicBezTo>
                        <a:cubicBezTo>
                          <a:pt x="3783438" y="-17967"/>
                          <a:pt x="4002523" y="-28578"/>
                          <a:pt x="4326026" y="0"/>
                        </a:cubicBezTo>
                        <a:cubicBezTo>
                          <a:pt x="4649529" y="28578"/>
                          <a:pt x="4777384" y="-3624"/>
                          <a:pt x="4899355" y="0"/>
                        </a:cubicBezTo>
                        <a:cubicBezTo>
                          <a:pt x="5021326" y="3624"/>
                          <a:pt x="5317653" y="1281"/>
                          <a:pt x="5550865" y="0"/>
                        </a:cubicBezTo>
                        <a:cubicBezTo>
                          <a:pt x="5784077" y="-1281"/>
                          <a:pt x="6142956" y="-39637"/>
                          <a:pt x="6358738" y="0"/>
                        </a:cubicBezTo>
                        <a:cubicBezTo>
                          <a:pt x="6574520" y="39637"/>
                          <a:pt x="6724785" y="-4460"/>
                          <a:pt x="6853885" y="0"/>
                        </a:cubicBezTo>
                        <a:cubicBezTo>
                          <a:pt x="6982985" y="4460"/>
                          <a:pt x="7403044" y="-1955"/>
                          <a:pt x="7818120" y="0"/>
                        </a:cubicBezTo>
                        <a:cubicBezTo>
                          <a:pt x="7817988" y="7702"/>
                          <a:pt x="7817908" y="13511"/>
                          <a:pt x="7818120" y="18288"/>
                        </a:cubicBezTo>
                        <a:cubicBezTo>
                          <a:pt x="7698847" y="-3267"/>
                          <a:pt x="7390924" y="22979"/>
                          <a:pt x="7244791" y="18288"/>
                        </a:cubicBezTo>
                        <a:cubicBezTo>
                          <a:pt x="7098658" y="13597"/>
                          <a:pt x="6952735" y="29357"/>
                          <a:pt x="6827825" y="18288"/>
                        </a:cubicBezTo>
                        <a:cubicBezTo>
                          <a:pt x="6702915" y="7219"/>
                          <a:pt x="6338661" y="34530"/>
                          <a:pt x="6176315" y="18288"/>
                        </a:cubicBezTo>
                        <a:cubicBezTo>
                          <a:pt x="6013969" y="2047"/>
                          <a:pt x="5850602" y="6362"/>
                          <a:pt x="5681167" y="18288"/>
                        </a:cubicBezTo>
                        <a:cubicBezTo>
                          <a:pt x="5511732" y="30214"/>
                          <a:pt x="5312143" y="419"/>
                          <a:pt x="5029657" y="18288"/>
                        </a:cubicBezTo>
                        <a:cubicBezTo>
                          <a:pt x="4747171" y="36158"/>
                          <a:pt x="4655062" y="30740"/>
                          <a:pt x="4378147" y="18288"/>
                        </a:cubicBezTo>
                        <a:cubicBezTo>
                          <a:pt x="4101232" y="5837"/>
                          <a:pt x="4037646" y="44706"/>
                          <a:pt x="3726637" y="18288"/>
                        </a:cubicBezTo>
                        <a:cubicBezTo>
                          <a:pt x="3415628" y="-8130"/>
                          <a:pt x="3321756" y="45507"/>
                          <a:pt x="3075127" y="18288"/>
                        </a:cubicBezTo>
                        <a:cubicBezTo>
                          <a:pt x="2828498" y="-8931"/>
                          <a:pt x="2684733" y="14853"/>
                          <a:pt x="2501798" y="18288"/>
                        </a:cubicBezTo>
                        <a:cubicBezTo>
                          <a:pt x="2318863" y="21723"/>
                          <a:pt x="2121844" y="-13013"/>
                          <a:pt x="1772107" y="18288"/>
                        </a:cubicBezTo>
                        <a:cubicBezTo>
                          <a:pt x="1422370" y="49589"/>
                          <a:pt x="1431548" y="31666"/>
                          <a:pt x="1120597" y="18288"/>
                        </a:cubicBezTo>
                        <a:cubicBezTo>
                          <a:pt x="809646" y="4911"/>
                          <a:pt x="246393" y="56240"/>
                          <a:pt x="0" y="18288"/>
                        </a:cubicBezTo>
                        <a:cubicBezTo>
                          <a:pt x="129" y="13298"/>
                          <a:pt x="-675" y="6857"/>
                          <a:pt x="0" y="0"/>
                        </a:cubicBezTo>
                        <a:close/>
                      </a:path>
                      <a:path w="7818120" h="18288" stroke="0" extrusionOk="0">
                        <a:moveTo>
                          <a:pt x="0" y="0"/>
                        </a:moveTo>
                        <a:cubicBezTo>
                          <a:pt x="177487" y="-4302"/>
                          <a:pt x="287499" y="4997"/>
                          <a:pt x="573329" y="0"/>
                        </a:cubicBezTo>
                        <a:cubicBezTo>
                          <a:pt x="859159" y="-4997"/>
                          <a:pt x="821965" y="-336"/>
                          <a:pt x="990295" y="0"/>
                        </a:cubicBezTo>
                        <a:cubicBezTo>
                          <a:pt x="1158625" y="336"/>
                          <a:pt x="1587918" y="-4681"/>
                          <a:pt x="1798168" y="0"/>
                        </a:cubicBezTo>
                        <a:cubicBezTo>
                          <a:pt x="2008418" y="4681"/>
                          <a:pt x="2088841" y="-2754"/>
                          <a:pt x="2371496" y="0"/>
                        </a:cubicBezTo>
                        <a:cubicBezTo>
                          <a:pt x="2654151" y="2754"/>
                          <a:pt x="2701462" y="-24976"/>
                          <a:pt x="2944825" y="0"/>
                        </a:cubicBezTo>
                        <a:cubicBezTo>
                          <a:pt x="3188188" y="24976"/>
                          <a:pt x="3511636" y="25407"/>
                          <a:pt x="3752698" y="0"/>
                        </a:cubicBezTo>
                        <a:cubicBezTo>
                          <a:pt x="3993760" y="-25407"/>
                          <a:pt x="4107153" y="6432"/>
                          <a:pt x="4247845" y="0"/>
                        </a:cubicBezTo>
                        <a:cubicBezTo>
                          <a:pt x="4388537" y="-6432"/>
                          <a:pt x="4835598" y="-5108"/>
                          <a:pt x="5055718" y="0"/>
                        </a:cubicBezTo>
                        <a:cubicBezTo>
                          <a:pt x="5275838" y="5108"/>
                          <a:pt x="5461006" y="-24536"/>
                          <a:pt x="5863590" y="0"/>
                        </a:cubicBezTo>
                        <a:cubicBezTo>
                          <a:pt x="6266174" y="24536"/>
                          <a:pt x="6355549" y="-19657"/>
                          <a:pt x="6515100" y="0"/>
                        </a:cubicBezTo>
                        <a:cubicBezTo>
                          <a:pt x="6674651" y="19657"/>
                          <a:pt x="7275423" y="-57462"/>
                          <a:pt x="7818120" y="0"/>
                        </a:cubicBezTo>
                        <a:cubicBezTo>
                          <a:pt x="7818132" y="8833"/>
                          <a:pt x="7818660" y="9830"/>
                          <a:pt x="7818120" y="18288"/>
                        </a:cubicBezTo>
                        <a:cubicBezTo>
                          <a:pt x="7610240" y="4606"/>
                          <a:pt x="7521789" y="7721"/>
                          <a:pt x="7401154" y="18288"/>
                        </a:cubicBezTo>
                        <a:cubicBezTo>
                          <a:pt x="7280519" y="28855"/>
                          <a:pt x="6930719" y="4225"/>
                          <a:pt x="6593281" y="18288"/>
                        </a:cubicBezTo>
                        <a:cubicBezTo>
                          <a:pt x="6255843" y="32351"/>
                          <a:pt x="6286682" y="1162"/>
                          <a:pt x="6098134" y="18288"/>
                        </a:cubicBezTo>
                        <a:cubicBezTo>
                          <a:pt x="5909586" y="35414"/>
                          <a:pt x="5602789" y="48596"/>
                          <a:pt x="5446624" y="18288"/>
                        </a:cubicBezTo>
                        <a:cubicBezTo>
                          <a:pt x="5290459" y="-12020"/>
                          <a:pt x="4917039" y="21960"/>
                          <a:pt x="4638751" y="18288"/>
                        </a:cubicBezTo>
                        <a:cubicBezTo>
                          <a:pt x="4360463" y="14616"/>
                          <a:pt x="4304690" y="5450"/>
                          <a:pt x="3987241" y="18288"/>
                        </a:cubicBezTo>
                        <a:cubicBezTo>
                          <a:pt x="3669792" y="31127"/>
                          <a:pt x="3758742" y="32551"/>
                          <a:pt x="3570275" y="18288"/>
                        </a:cubicBezTo>
                        <a:cubicBezTo>
                          <a:pt x="3381808" y="4025"/>
                          <a:pt x="3267153" y="36200"/>
                          <a:pt x="3075127" y="18288"/>
                        </a:cubicBezTo>
                        <a:cubicBezTo>
                          <a:pt x="2883101" y="376"/>
                          <a:pt x="2665825" y="10973"/>
                          <a:pt x="2267255" y="18288"/>
                        </a:cubicBezTo>
                        <a:cubicBezTo>
                          <a:pt x="1868685" y="25603"/>
                          <a:pt x="1884698" y="28410"/>
                          <a:pt x="1615745" y="18288"/>
                        </a:cubicBezTo>
                        <a:cubicBezTo>
                          <a:pt x="1346792" y="8167"/>
                          <a:pt x="1320952" y="10430"/>
                          <a:pt x="1120597" y="18288"/>
                        </a:cubicBezTo>
                        <a:cubicBezTo>
                          <a:pt x="920242" y="26146"/>
                          <a:pt x="556507" y="50790"/>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 name="Title 1">
            <a:extLst>
              <a:ext uri="{FF2B5EF4-FFF2-40B4-BE49-F238E27FC236}">
                <a16:creationId xmlns:a16="http://schemas.microsoft.com/office/drawing/2014/main" id="{03231B22-C456-4FE0-AB63-F23D796FF3A1}"/>
              </a:ext>
            </a:extLst>
          </p:cNvPr>
          <p:cNvSpPr>
            <a:spLocks noGrp="1"/>
          </p:cNvSpPr>
          <p:nvPr>
            <p:ph type="title"/>
          </p:nvPr>
        </p:nvSpPr>
        <p:spPr>
          <a:xfrm>
            <a:off x="537973" y="499372"/>
            <a:ext cx="8065768" cy="1143000"/>
          </a:xfrm>
        </p:spPr>
        <p:txBody>
          <a:bodyPr>
            <a:normAutofit/>
          </a:bodyPr>
          <a:lstStyle/>
          <a:p>
            <a:pPr algn="ctr"/>
            <a:r>
              <a:rPr lang="en-US" dirty="0">
                <a:solidFill>
                  <a:srgbClr val="000000"/>
                </a:solidFill>
                <a:latin typeface="Arial" panose="020B0604020202020204" pitchFamily="34" charset="0"/>
                <a:cs typeface="Arial" panose="020B0604020202020204" pitchFamily="34" charset="0"/>
              </a:rPr>
              <a:t>Alternatives to Conservatorship</a:t>
            </a:r>
            <a:br>
              <a:rPr lang="en-US" dirty="0">
                <a:solidFill>
                  <a:srgbClr val="000000"/>
                </a:solidFill>
                <a:latin typeface="Arial" panose="020B0604020202020204" pitchFamily="34" charset="0"/>
                <a:cs typeface="Arial" panose="020B0604020202020204" pitchFamily="34" charset="0"/>
              </a:rPr>
            </a:br>
            <a:r>
              <a:rPr lang="en-US" dirty="0">
                <a:solidFill>
                  <a:srgbClr val="000000"/>
                </a:solidFill>
                <a:latin typeface="Arial" panose="020B0604020202020204" pitchFamily="34" charset="0"/>
                <a:cs typeface="Arial" panose="020B0604020202020204" pitchFamily="34" charset="0"/>
              </a:rPr>
              <a:t>Durable Power of Attorney</a:t>
            </a:r>
            <a:endParaRPr lang="en-US" dirty="0"/>
          </a:p>
        </p:txBody>
      </p:sp>
      <p:sp>
        <p:nvSpPr>
          <p:cNvPr id="3" name="TextBox 2">
            <a:extLst>
              <a:ext uri="{FF2B5EF4-FFF2-40B4-BE49-F238E27FC236}">
                <a16:creationId xmlns:a16="http://schemas.microsoft.com/office/drawing/2014/main" id="{7D30AB2E-96B9-465E-9842-4AAE52243B98}"/>
              </a:ext>
            </a:extLst>
          </p:cNvPr>
          <p:cNvSpPr txBox="1"/>
          <p:nvPr/>
        </p:nvSpPr>
        <p:spPr>
          <a:xfrm>
            <a:off x="304800" y="2106542"/>
            <a:ext cx="8686799" cy="4411464"/>
          </a:xfrm>
          <a:prstGeom prst="rect">
            <a:avLst/>
          </a:prstGeom>
          <a:noFill/>
        </p:spPr>
        <p:txBody>
          <a:bodyPr wrap="square" rtlCol="0">
            <a:spAutoFit/>
          </a:bodyPr>
          <a:lstStyle/>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 legal document allowing a person to authorize someone else to handle monetary decisions on their behalf.  It does not require court intervention but requires the presence of a notary public.  It covers transactions involving:</a:t>
            </a:r>
          </a:p>
          <a:p>
            <a:pPr marL="628650" marR="0" lvl="1" indent="-285750" algn="l" defTabSz="685800" rtl="0" eaLnBrk="1" fontAlgn="auto" latinLnBrk="0" hangingPunct="1">
              <a:lnSpc>
                <a:spcPct val="100000"/>
              </a:lnSpc>
              <a:spcBef>
                <a:spcPts val="375"/>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Banking and financial institutions</a:t>
            </a:r>
          </a:p>
          <a:p>
            <a:pPr marL="628650" marR="0" lvl="1" indent="-285750" algn="l" defTabSz="685800" rtl="0" eaLnBrk="1" fontAlgn="auto" latinLnBrk="0" hangingPunct="1">
              <a:lnSpc>
                <a:spcPct val="100000"/>
              </a:lnSpc>
              <a:spcBef>
                <a:spcPts val="375"/>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Insurance</a:t>
            </a:r>
          </a:p>
          <a:p>
            <a:pPr marL="628650" marR="0" lvl="1" indent="-285750" algn="l" defTabSz="685800" rtl="0" eaLnBrk="1" fontAlgn="auto" latinLnBrk="0" hangingPunct="1">
              <a:lnSpc>
                <a:spcPct val="100000"/>
              </a:lnSpc>
              <a:spcBef>
                <a:spcPts val="375"/>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Estate and trust</a:t>
            </a:r>
          </a:p>
          <a:p>
            <a:pPr marL="628650" marR="0" lvl="1" indent="-285750" algn="l" defTabSz="685800" rtl="0" eaLnBrk="1" fontAlgn="auto" latinLnBrk="0" hangingPunct="1">
              <a:lnSpc>
                <a:spcPct val="100000"/>
              </a:lnSpc>
              <a:spcBef>
                <a:spcPts val="375"/>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Tax matters</a:t>
            </a:r>
          </a:p>
          <a:p>
            <a:pPr marL="628650" marR="0" lvl="1" indent="-285750" algn="l" defTabSz="685800" rtl="0" eaLnBrk="1" fontAlgn="auto" latinLnBrk="0" hangingPunct="1">
              <a:lnSpc>
                <a:spcPct val="100000"/>
              </a:lnSpc>
              <a:spcBef>
                <a:spcPts val="375"/>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Benefits from Social Security, Medi-Cal, and other government programs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w="10541" cmpd="sng">
                <a:solidFill>
                  <a:srgbClr val="4472C4">
                    <a:shade val="88000"/>
                    <a:satMod val="110000"/>
                  </a:srgbClr>
                </a:solidFill>
                <a:prstDash val="solid"/>
              </a:ln>
              <a:gradFill>
                <a:gsLst>
                  <a:gs pos="0">
                    <a:srgbClr val="4472C4">
                      <a:tint val="40000"/>
                      <a:satMod val="250000"/>
                    </a:srgbClr>
                  </a:gs>
                  <a:gs pos="9000">
                    <a:srgbClr val="4472C4">
                      <a:tint val="52000"/>
                      <a:satMod val="300000"/>
                    </a:srgbClr>
                  </a:gs>
                  <a:gs pos="50000">
                    <a:srgbClr val="4472C4">
                      <a:shade val="20000"/>
                      <a:satMod val="300000"/>
                    </a:srgbClr>
                  </a:gs>
                  <a:gs pos="79000">
                    <a:srgbClr val="4472C4">
                      <a:tint val="52000"/>
                      <a:satMod val="300000"/>
                    </a:srgbClr>
                  </a:gs>
                  <a:gs pos="100000">
                    <a:srgbClr val="4472C4">
                      <a:tint val="40000"/>
                      <a:satMod val="250000"/>
                    </a:srgbClr>
                  </a:gs>
                </a:gsLst>
                <a:lin ang="5400000"/>
              </a:gradFill>
              <a:effectLst/>
              <a:uLnTx/>
              <a:uFillTx/>
              <a:latin typeface="Arial" panose="020B0604020202020204"/>
              <a:ea typeface="+mn-ea"/>
              <a:cs typeface="+mn-cs"/>
            </a:endParaRPr>
          </a:p>
        </p:txBody>
      </p:sp>
    </p:spTree>
    <p:extLst>
      <p:ext uri="{BB962C8B-B14F-4D97-AF65-F5344CB8AC3E}">
        <p14:creationId xmlns:p14="http://schemas.microsoft.com/office/powerpoint/2010/main" val="2417316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9"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1865313"/>
            <a:ext cx="7818120" cy="18288"/>
          </a:xfrm>
          <a:custGeom>
            <a:avLst/>
            <a:gdLst>
              <a:gd name="csX0" fmla="*/ 0 w 7818120"/>
              <a:gd name="csY0" fmla="*/ 0 h 18288"/>
              <a:gd name="csX1" fmla="*/ 416966 w 7818120"/>
              <a:gd name="csY1" fmla="*/ 0 h 18288"/>
              <a:gd name="csX2" fmla="*/ 1146658 w 7818120"/>
              <a:gd name="csY2" fmla="*/ 0 h 18288"/>
              <a:gd name="csX3" fmla="*/ 1563624 w 7818120"/>
              <a:gd name="csY3" fmla="*/ 0 h 18288"/>
              <a:gd name="csX4" fmla="*/ 2136953 w 7818120"/>
              <a:gd name="csY4" fmla="*/ 0 h 18288"/>
              <a:gd name="csX5" fmla="*/ 2944825 w 7818120"/>
              <a:gd name="csY5" fmla="*/ 0 h 18288"/>
              <a:gd name="csX6" fmla="*/ 3596335 w 7818120"/>
              <a:gd name="csY6" fmla="*/ 0 h 18288"/>
              <a:gd name="csX7" fmla="*/ 4326026 w 7818120"/>
              <a:gd name="csY7" fmla="*/ 0 h 18288"/>
              <a:gd name="csX8" fmla="*/ 4899355 w 7818120"/>
              <a:gd name="csY8" fmla="*/ 0 h 18288"/>
              <a:gd name="csX9" fmla="*/ 5550865 w 7818120"/>
              <a:gd name="csY9" fmla="*/ 0 h 18288"/>
              <a:gd name="csX10" fmla="*/ 6358738 w 7818120"/>
              <a:gd name="csY10" fmla="*/ 0 h 18288"/>
              <a:gd name="csX11" fmla="*/ 6853885 w 7818120"/>
              <a:gd name="csY11" fmla="*/ 0 h 18288"/>
              <a:gd name="csX12" fmla="*/ 7818120 w 7818120"/>
              <a:gd name="csY12" fmla="*/ 0 h 18288"/>
              <a:gd name="csX13" fmla="*/ 7818120 w 7818120"/>
              <a:gd name="csY13" fmla="*/ 18288 h 18288"/>
              <a:gd name="csX14" fmla="*/ 7244791 w 7818120"/>
              <a:gd name="csY14" fmla="*/ 18288 h 18288"/>
              <a:gd name="csX15" fmla="*/ 6827825 w 7818120"/>
              <a:gd name="csY15" fmla="*/ 18288 h 18288"/>
              <a:gd name="csX16" fmla="*/ 6176315 w 7818120"/>
              <a:gd name="csY16" fmla="*/ 18288 h 18288"/>
              <a:gd name="csX17" fmla="*/ 5681167 w 7818120"/>
              <a:gd name="csY17" fmla="*/ 18288 h 18288"/>
              <a:gd name="csX18" fmla="*/ 5029657 w 7818120"/>
              <a:gd name="csY18" fmla="*/ 18288 h 18288"/>
              <a:gd name="csX19" fmla="*/ 4378147 w 7818120"/>
              <a:gd name="csY19" fmla="*/ 18288 h 18288"/>
              <a:gd name="csX20" fmla="*/ 3726637 w 7818120"/>
              <a:gd name="csY20" fmla="*/ 18288 h 18288"/>
              <a:gd name="csX21" fmla="*/ 3075127 w 7818120"/>
              <a:gd name="csY21" fmla="*/ 18288 h 18288"/>
              <a:gd name="csX22" fmla="*/ 2501798 w 7818120"/>
              <a:gd name="csY22" fmla="*/ 18288 h 18288"/>
              <a:gd name="csX23" fmla="*/ 1772107 w 7818120"/>
              <a:gd name="csY23" fmla="*/ 18288 h 18288"/>
              <a:gd name="csX24" fmla="*/ 1120597 w 7818120"/>
              <a:gd name="csY24" fmla="*/ 18288 h 18288"/>
              <a:gd name="csX25" fmla="*/ 0 w 7818120"/>
              <a:gd name="csY25" fmla="*/ 18288 h 18288"/>
              <a:gd name="csX26" fmla="*/ 0 w 7818120"/>
              <a:gd name="csY26" fmla="*/ 0 h 18288"/>
              <a:gd name="csX0" fmla="*/ 0 w 7818120"/>
              <a:gd name="csY0" fmla="*/ 0 h 18288"/>
              <a:gd name="csX1" fmla="*/ 573329 w 7818120"/>
              <a:gd name="csY1" fmla="*/ 0 h 18288"/>
              <a:gd name="csX2" fmla="*/ 990295 w 7818120"/>
              <a:gd name="csY2" fmla="*/ 0 h 18288"/>
              <a:gd name="csX3" fmla="*/ 1394232 w 7818120"/>
              <a:gd name="csY3" fmla="*/ 0 h 18288"/>
              <a:gd name="csX4" fmla="*/ 1798168 w 7818120"/>
              <a:gd name="csY4" fmla="*/ 0 h 18288"/>
              <a:gd name="csX5" fmla="*/ 2371496 w 7818120"/>
              <a:gd name="csY5" fmla="*/ 0 h 18288"/>
              <a:gd name="csX6" fmla="*/ 2944825 w 7818120"/>
              <a:gd name="csY6" fmla="*/ 0 h 18288"/>
              <a:gd name="csX7" fmla="*/ 3752698 w 7818120"/>
              <a:gd name="csY7" fmla="*/ 0 h 18288"/>
              <a:gd name="csX8" fmla="*/ 4247845 w 7818120"/>
              <a:gd name="csY8" fmla="*/ 0 h 18288"/>
              <a:gd name="csX9" fmla="*/ 5055718 w 7818120"/>
              <a:gd name="csY9" fmla="*/ 0 h 18288"/>
              <a:gd name="csX10" fmla="*/ 5863590 w 7818120"/>
              <a:gd name="csY10" fmla="*/ 0 h 18288"/>
              <a:gd name="csX11" fmla="*/ 6515100 w 7818120"/>
              <a:gd name="csY11" fmla="*/ 0 h 18288"/>
              <a:gd name="csX12" fmla="*/ 7818120 w 7818120"/>
              <a:gd name="csY12" fmla="*/ 0 h 18288"/>
              <a:gd name="csX13" fmla="*/ 7818120 w 7818120"/>
              <a:gd name="csY13" fmla="*/ 18288 h 18288"/>
              <a:gd name="csX14" fmla="*/ 7401154 w 7818120"/>
              <a:gd name="csY14" fmla="*/ 18288 h 18288"/>
              <a:gd name="csX15" fmla="*/ 6593281 w 7818120"/>
              <a:gd name="csY15" fmla="*/ 18288 h 18288"/>
              <a:gd name="csX16" fmla="*/ 6098134 w 7818120"/>
              <a:gd name="csY16" fmla="*/ 18288 h 18288"/>
              <a:gd name="csX17" fmla="*/ 5446624 w 7818120"/>
              <a:gd name="csY17" fmla="*/ 18288 h 18288"/>
              <a:gd name="csX18" fmla="*/ 4638751 w 7818120"/>
              <a:gd name="csY18" fmla="*/ 18288 h 18288"/>
              <a:gd name="csX19" fmla="*/ 3987241 w 7818120"/>
              <a:gd name="csY19" fmla="*/ 18288 h 18288"/>
              <a:gd name="csX20" fmla="*/ 3570275 w 7818120"/>
              <a:gd name="csY20" fmla="*/ 18288 h 18288"/>
              <a:gd name="csX21" fmla="*/ 3075127 w 7818120"/>
              <a:gd name="csY21" fmla="*/ 18288 h 18288"/>
              <a:gd name="csX22" fmla="*/ 2267255 w 7818120"/>
              <a:gd name="csY22" fmla="*/ 18288 h 18288"/>
              <a:gd name="csX23" fmla="*/ 1615745 w 7818120"/>
              <a:gd name="csY23" fmla="*/ 18288 h 18288"/>
              <a:gd name="csX24" fmla="*/ 1120597 w 7818120"/>
              <a:gd name="csY24" fmla="*/ 18288 h 18288"/>
              <a:gd name="csX25" fmla="*/ 0 w 7818120"/>
              <a:gd name="csY25" fmla="*/ 18288 h 18288"/>
              <a:gd name="csX26" fmla="*/ 0 w 7818120"/>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7818120" h="18288" fill="none" extrusionOk="0">
                <a:moveTo>
                  <a:pt x="0" y="0"/>
                </a:moveTo>
                <a:cubicBezTo>
                  <a:pt x="101002" y="-20048"/>
                  <a:pt x="215808" y="13837"/>
                  <a:pt x="416966" y="0"/>
                </a:cubicBezTo>
                <a:cubicBezTo>
                  <a:pt x="573264" y="9422"/>
                  <a:pt x="897859" y="4188"/>
                  <a:pt x="1146658" y="0"/>
                </a:cubicBezTo>
                <a:cubicBezTo>
                  <a:pt x="1409722" y="12227"/>
                  <a:pt x="1377475" y="-3286"/>
                  <a:pt x="1563624" y="0"/>
                </a:cubicBezTo>
                <a:cubicBezTo>
                  <a:pt x="1758084" y="11330"/>
                  <a:pt x="1967746" y="-7403"/>
                  <a:pt x="2136953" y="0"/>
                </a:cubicBezTo>
                <a:cubicBezTo>
                  <a:pt x="2354826" y="-5751"/>
                  <a:pt x="2687014" y="20029"/>
                  <a:pt x="2944825" y="0"/>
                </a:cubicBezTo>
                <a:cubicBezTo>
                  <a:pt x="3238848" y="15226"/>
                  <a:pt x="3415761" y="33925"/>
                  <a:pt x="3596335" y="0"/>
                </a:cubicBezTo>
                <a:cubicBezTo>
                  <a:pt x="3815108" y="13362"/>
                  <a:pt x="3972448" y="-68797"/>
                  <a:pt x="4326026" y="0"/>
                </a:cubicBezTo>
                <a:cubicBezTo>
                  <a:pt x="4638028" y="39995"/>
                  <a:pt x="4794473" y="211"/>
                  <a:pt x="4899355" y="0"/>
                </a:cubicBezTo>
                <a:cubicBezTo>
                  <a:pt x="5037170" y="-13296"/>
                  <a:pt x="5289722" y="-48609"/>
                  <a:pt x="5550865" y="0"/>
                </a:cubicBezTo>
                <a:cubicBezTo>
                  <a:pt x="5740088" y="19163"/>
                  <a:pt x="6143605" y="-29909"/>
                  <a:pt x="6358738" y="0"/>
                </a:cubicBezTo>
                <a:cubicBezTo>
                  <a:pt x="6556443" y="18955"/>
                  <a:pt x="6741581" y="-22634"/>
                  <a:pt x="6853885" y="0"/>
                </a:cubicBezTo>
                <a:cubicBezTo>
                  <a:pt x="6996029" y="20497"/>
                  <a:pt x="7453286" y="6658"/>
                  <a:pt x="7818120" y="0"/>
                </a:cubicBezTo>
                <a:cubicBezTo>
                  <a:pt x="7817552" y="7862"/>
                  <a:pt x="7817901" y="13269"/>
                  <a:pt x="7818120" y="18288"/>
                </a:cubicBezTo>
                <a:cubicBezTo>
                  <a:pt x="7701883" y="-33961"/>
                  <a:pt x="7395843" y="8437"/>
                  <a:pt x="7244791" y="18288"/>
                </a:cubicBezTo>
                <a:cubicBezTo>
                  <a:pt x="7088282" y="14407"/>
                  <a:pt x="6958165" y="20902"/>
                  <a:pt x="6827825" y="18288"/>
                </a:cubicBezTo>
                <a:cubicBezTo>
                  <a:pt x="6715653" y="-2805"/>
                  <a:pt x="6356779" y="33124"/>
                  <a:pt x="6176315" y="18288"/>
                </a:cubicBezTo>
                <a:cubicBezTo>
                  <a:pt x="6015867" y="-5301"/>
                  <a:pt x="5852369" y="-275"/>
                  <a:pt x="5681167" y="18288"/>
                </a:cubicBezTo>
                <a:cubicBezTo>
                  <a:pt x="5508002" y="48742"/>
                  <a:pt x="5304989" y="-7247"/>
                  <a:pt x="5029657" y="18288"/>
                </a:cubicBezTo>
                <a:cubicBezTo>
                  <a:pt x="4760375" y="46790"/>
                  <a:pt x="4637400" y="35678"/>
                  <a:pt x="4378147" y="18288"/>
                </a:cubicBezTo>
                <a:cubicBezTo>
                  <a:pt x="4094943" y="8043"/>
                  <a:pt x="4037303" y="27568"/>
                  <a:pt x="3726637" y="18288"/>
                </a:cubicBezTo>
                <a:cubicBezTo>
                  <a:pt x="3400340" y="-2459"/>
                  <a:pt x="3320728" y="61058"/>
                  <a:pt x="3075127" y="18288"/>
                </a:cubicBezTo>
                <a:cubicBezTo>
                  <a:pt x="2809301" y="-25757"/>
                  <a:pt x="2702630" y="16477"/>
                  <a:pt x="2501798" y="18288"/>
                </a:cubicBezTo>
                <a:cubicBezTo>
                  <a:pt x="2308686" y="20751"/>
                  <a:pt x="2079466" y="5550"/>
                  <a:pt x="1772107" y="18288"/>
                </a:cubicBezTo>
                <a:cubicBezTo>
                  <a:pt x="1420202" y="47064"/>
                  <a:pt x="1431765" y="28913"/>
                  <a:pt x="1120597" y="18288"/>
                </a:cubicBezTo>
                <a:cubicBezTo>
                  <a:pt x="791266" y="31607"/>
                  <a:pt x="235945" y="82322"/>
                  <a:pt x="0" y="18288"/>
                </a:cubicBezTo>
                <a:cubicBezTo>
                  <a:pt x="-589" y="13471"/>
                  <a:pt x="-474" y="7409"/>
                  <a:pt x="0" y="0"/>
                </a:cubicBezTo>
                <a:close/>
              </a:path>
              <a:path w="7818120" h="18288" stroke="0" extrusionOk="0">
                <a:moveTo>
                  <a:pt x="0" y="0"/>
                </a:moveTo>
                <a:cubicBezTo>
                  <a:pt x="161767" y="-7030"/>
                  <a:pt x="286873" y="-11228"/>
                  <a:pt x="573329" y="0"/>
                </a:cubicBezTo>
                <a:cubicBezTo>
                  <a:pt x="860952" y="-8429"/>
                  <a:pt x="823968" y="-2420"/>
                  <a:pt x="990295" y="0"/>
                </a:cubicBezTo>
                <a:cubicBezTo>
                  <a:pt x="1144921" y="-13846"/>
                  <a:pt x="1288801" y="10931"/>
                  <a:pt x="1394232" y="0"/>
                </a:cubicBezTo>
                <a:cubicBezTo>
                  <a:pt x="1499663" y="-10931"/>
                  <a:pt x="1677634" y="10318"/>
                  <a:pt x="1798168" y="0"/>
                </a:cubicBezTo>
                <a:cubicBezTo>
                  <a:pt x="2021167" y="5465"/>
                  <a:pt x="2087775" y="-15972"/>
                  <a:pt x="2371496" y="0"/>
                </a:cubicBezTo>
                <a:cubicBezTo>
                  <a:pt x="2646084" y="3640"/>
                  <a:pt x="2709294" y="-15431"/>
                  <a:pt x="2944825" y="0"/>
                </a:cubicBezTo>
                <a:cubicBezTo>
                  <a:pt x="3182104" y="39801"/>
                  <a:pt x="3563508" y="7189"/>
                  <a:pt x="3752698" y="0"/>
                </a:cubicBezTo>
                <a:cubicBezTo>
                  <a:pt x="4004713" y="-51688"/>
                  <a:pt x="4111759" y="8465"/>
                  <a:pt x="4247845" y="0"/>
                </a:cubicBezTo>
                <a:cubicBezTo>
                  <a:pt x="4409051" y="-38636"/>
                  <a:pt x="4840912" y="-6880"/>
                  <a:pt x="5055718" y="0"/>
                </a:cubicBezTo>
                <a:cubicBezTo>
                  <a:pt x="5318987" y="12828"/>
                  <a:pt x="5464207" y="16349"/>
                  <a:pt x="5863590" y="0"/>
                </a:cubicBezTo>
                <a:cubicBezTo>
                  <a:pt x="6258188" y="21536"/>
                  <a:pt x="6373895" y="-20866"/>
                  <a:pt x="6515100" y="0"/>
                </a:cubicBezTo>
                <a:cubicBezTo>
                  <a:pt x="6673199" y="-42487"/>
                  <a:pt x="7368245" y="-124798"/>
                  <a:pt x="7818120" y="0"/>
                </a:cubicBezTo>
                <a:cubicBezTo>
                  <a:pt x="7818163" y="8895"/>
                  <a:pt x="7818750" y="9828"/>
                  <a:pt x="7818120" y="18288"/>
                </a:cubicBezTo>
                <a:cubicBezTo>
                  <a:pt x="7615777" y="-1071"/>
                  <a:pt x="7527543" y="-5750"/>
                  <a:pt x="7401154" y="18288"/>
                </a:cubicBezTo>
                <a:cubicBezTo>
                  <a:pt x="7322611" y="47896"/>
                  <a:pt x="6964426" y="-24966"/>
                  <a:pt x="6593281" y="18288"/>
                </a:cubicBezTo>
                <a:cubicBezTo>
                  <a:pt x="6260055" y="33833"/>
                  <a:pt x="6287545" y="-3963"/>
                  <a:pt x="6098134" y="18288"/>
                </a:cubicBezTo>
                <a:cubicBezTo>
                  <a:pt x="5900337" y="14995"/>
                  <a:pt x="5605990" y="72621"/>
                  <a:pt x="5446624" y="18288"/>
                </a:cubicBezTo>
                <a:cubicBezTo>
                  <a:pt x="5244167" y="-23104"/>
                  <a:pt x="4914971" y="-34358"/>
                  <a:pt x="4638751" y="18288"/>
                </a:cubicBezTo>
                <a:cubicBezTo>
                  <a:pt x="4353273" y="8380"/>
                  <a:pt x="4297533" y="13876"/>
                  <a:pt x="3987241" y="18288"/>
                </a:cubicBezTo>
                <a:cubicBezTo>
                  <a:pt x="3687723" y="41876"/>
                  <a:pt x="3776181" y="30039"/>
                  <a:pt x="3570275" y="18288"/>
                </a:cubicBezTo>
                <a:cubicBezTo>
                  <a:pt x="3396160" y="10249"/>
                  <a:pt x="3285909" y="48310"/>
                  <a:pt x="3075127" y="18288"/>
                </a:cubicBezTo>
                <a:cubicBezTo>
                  <a:pt x="2869474" y="41512"/>
                  <a:pt x="2676329" y="4972"/>
                  <a:pt x="2267255" y="18288"/>
                </a:cubicBezTo>
                <a:cubicBezTo>
                  <a:pt x="1866401" y="24532"/>
                  <a:pt x="1882987" y="25696"/>
                  <a:pt x="1615745" y="18288"/>
                </a:cubicBezTo>
                <a:cubicBezTo>
                  <a:pt x="1346085" y="13379"/>
                  <a:pt x="1323312" y="12392"/>
                  <a:pt x="1120597" y="18288"/>
                </a:cubicBezTo>
                <a:cubicBezTo>
                  <a:pt x="940237" y="-60975"/>
                  <a:pt x="569386" y="27591"/>
                  <a:pt x="0" y="18288"/>
                </a:cubicBezTo>
                <a:cubicBezTo>
                  <a:pt x="1751" y="14440"/>
                  <a:pt x="-1272" y="7740"/>
                  <a:pt x="0" y="0"/>
                </a:cubicBezTo>
                <a:close/>
              </a:path>
              <a:path w="7818120" h="18288" fill="none" stroke="0" extrusionOk="0">
                <a:moveTo>
                  <a:pt x="0" y="0"/>
                </a:moveTo>
                <a:cubicBezTo>
                  <a:pt x="102311" y="-24031"/>
                  <a:pt x="206428" y="20084"/>
                  <a:pt x="416966" y="0"/>
                </a:cubicBezTo>
                <a:cubicBezTo>
                  <a:pt x="662339" y="-9883"/>
                  <a:pt x="833564" y="-11910"/>
                  <a:pt x="1146658" y="0"/>
                </a:cubicBezTo>
                <a:cubicBezTo>
                  <a:pt x="1398993" y="16754"/>
                  <a:pt x="1378239" y="-4997"/>
                  <a:pt x="1563624" y="0"/>
                </a:cubicBezTo>
                <a:cubicBezTo>
                  <a:pt x="1738265" y="3015"/>
                  <a:pt x="2006667" y="23864"/>
                  <a:pt x="2136953" y="0"/>
                </a:cubicBezTo>
                <a:cubicBezTo>
                  <a:pt x="2338524" y="-3063"/>
                  <a:pt x="2693378" y="-15904"/>
                  <a:pt x="2944825" y="0"/>
                </a:cubicBezTo>
                <a:cubicBezTo>
                  <a:pt x="3201439" y="-13695"/>
                  <a:pt x="3379198" y="46243"/>
                  <a:pt x="3596335" y="0"/>
                </a:cubicBezTo>
                <a:cubicBezTo>
                  <a:pt x="3778868" y="-61549"/>
                  <a:pt x="3979469" y="3461"/>
                  <a:pt x="4326026" y="0"/>
                </a:cubicBezTo>
                <a:cubicBezTo>
                  <a:pt x="4670641" y="40397"/>
                  <a:pt x="4801160" y="2093"/>
                  <a:pt x="4899355" y="0"/>
                </a:cubicBezTo>
                <a:cubicBezTo>
                  <a:pt x="4972821" y="-4221"/>
                  <a:pt x="5326959" y="8892"/>
                  <a:pt x="5550865" y="0"/>
                </a:cubicBezTo>
                <a:cubicBezTo>
                  <a:pt x="5793178" y="12267"/>
                  <a:pt x="6146346" y="-4531"/>
                  <a:pt x="6358738" y="0"/>
                </a:cubicBezTo>
                <a:cubicBezTo>
                  <a:pt x="6580825" y="49349"/>
                  <a:pt x="6739467" y="13524"/>
                  <a:pt x="6853885" y="0"/>
                </a:cubicBezTo>
                <a:cubicBezTo>
                  <a:pt x="7057243" y="-60557"/>
                  <a:pt x="7415107" y="-58698"/>
                  <a:pt x="7818120" y="0"/>
                </a:cubicBezTo>
                <a:cubicBezTo>
                  <a:pt x="7817705" y="7748"/>
                  <a:pt x="7817189" y="13015"/>
                  <a:pt x="7818120" y="18288"/>
                </a:cubicBezTo>
                <a:cubicBezTo>
                  <a:pt x="7693944" y="-3615"/>
                  <a:pt x="7376376" y="-6677"/>
                  <a:pt x="7244791" y="18288"/>
                </a:cubicBezTo>
                <a:cubicBezTo>
                  <a:pt x="7100086" y="-5717"/>
                  <a:pt x="6942350" y="35421"/>
                  <a:pt x="6827825" y="18288"/>
                </a:cubicBezTo>
                <a:cubicBezTo>
                  <a:pt x="6691364" y="27873"/>
                  <a:pt x="6342432" y="37332"/>
                  <a:pt x="6176315" y="18288"/>
                </a:cubicBezTo>
                <a:cubicBezTo>
                  <a:pt x="6012850" y="28657"/>
                  <a:pt x="5862979" y="-980"/>
                  <a:pt x="5681167" y="18288"/>
                </a:cubicBezTo>
                <a:cubicBezTo>
                  <a:pt x="5485624" y="71662"/>
                  <a:pt x="5295851" y="1288"/>
                  <a:pt x="5029657" y="18288"/>
                </a:cubicBezTo>
                <a:cubicBezTo>
                  <a:pt x="4753680" y="49046"/>
                  <a:pt x="4640335" y="38506"/>
                  <a:pt x="4378147" y="18288"/>
                </a:cubicBezTo>
                <a:cubicBezTo>
                  <a:pt x="4103046" y="-4537"/>
                  <a:pt x="4022480" y="43848"/>
                  <a:pt x="3726637" y="18288"/>
                </a:cubicBezTo>
                <a:cubicBezTo>
                  <a:pt x="3429109" y="3476"/>
                  <a:pt x="3316488" y="61415"/>
                  <a:pt x="3075127" y="18288"/>
                </a:cubicBezTo>
                <a:cubicBezTo>
                  <a:pt x="2821014" y="6093"/>
                  <a:pt x="2665050" y="-11263"/>
                  <a:pt x="2501798" y="18288"/>
                </a:cubicBezTo>
                <a:cubicBezTo>
                  <a:pt x="2343345" y="29394"/>
                  <a:pt x="2120041" y="-50427"/>
                  <a:pt x="1772107" y="18288"/>
                </a:cubicBezTo>
                <a:cubicBezTo>
                  <a:pt x="1424078" y="50665"/>
                  <a:pt x="1427418" y="32572"/>
                  <a:pt x="1120597" y="18288"/>
                </a:cubicBezTo>
                <a:cubicBezTo>
                  <a:pt x="796486" y="45938"/>
                  <a:pt x="243712" y="47798"/>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7818120"/>
                      <a:gd name="connsiteY0" fmla="*/ 0 h 18288"/>
                      <a:gd name="connsiteX1" fmla="*/ 416966 w 7818120"/>
                      <a:gd name="connsiteY1" fmla="*/ 0 h 18288"/>
                      <a:gd name="connsiteX2" fmla="*/ 1146658 w 7818120"/>
                      <a:gd name="connsiteY2" fmla="*/ 0 h 18288"/>
                      <a:gd name="connsiteX3" fmla="*/ 1563624 w 7818120"/>
                      <a:gd name="connsiteY3" fmla="*/ 0 h 18288"/>
                      <a:gd name="connsiteX4" fmla="*/ 2136953 w 7818120"/>
                      <a:gd name="connsiteY4" fmla="*/ 0 h 18288"/>
                      <a:gd name="connsiteX5" fmla="*/ 2944825 w 7818120"/>
                      <a:gd name="connsiteY5" fmla="*/ 0 h 18288"/>
                      <a:gd name="connsiteX6" fmla="*/ 3596335 w 7818120"/>
                      <a:gd name="connsiteY6" fmla="*/ 0 h 18288"/>
                      <a:gd name="connsiteX7" fmla="*/ 4326026 w 7818120"/>
                      <a:gd name="connsiteY7" fmla="*/ 0 h 18288"/>
                      <a:gd name="connsiteX8" fmla="*/ 4899355 w 7818120"/>
                      <a:gd name="connsiteY8" fmla="*/ 0 h 18288"/>
                      <a:gd name="connsiteX9" fmla="*/ 5550865 w 7818120"/>
                      <a:gd name="connsiteY9" fmla="*/ 0 h 18288"/>
                      <a:gd name="connsiteX10" fmla="*/ 6358738 w 7818120"/>
                      <a:gd name="connsiteY10" fmla="*/ 0 h 18288"/>
                      <a:gd name="connsiteX11" fmla="*/ 6853885 w 7818120"/>
                      <a:gd name="connsiteY11" fmla="*/ 0 h 18288"/>
                      <a:gd name="connsiteX12" fmla="*/ 7818120 w 7818120"/>
                      <a:gd name="connsiteY12" fmla="*/ 0 h 18288"/>
                      <a:gd name="connsiteX13" fmla="*/ 7818120 w 7818120"/>
                      <a:gd name="connsiteY13" fmla="*/ 18288 h 18288"/>
                      <a:gd name="connsiteX14" fmla="*/ 7244791 w 7818120"/>
                      <a:gd name="connsiteY14" fmla="*/ 18288 h 18288"/>
                      <a:gd name="connsiteX15" fmla="*/ 6827825 w 7818120"/>
                      <a:gd name="connsiteY15" fmla="*/ 18288 h 18288"/>
                      <a:gd name="connsiteX16" fmla="*/ 6176315 w 7818120"/>
                      <a:gd name="connsiteY16" fmla="*/ 18288 h 18288"/>
                      <a:gd name="connsiteX17" fmla="*/ 5681167 w 7818120"/>
                      <a:gd name="connsiteY17" fmla="*/ 18288 h 18288"/>
                      <a:gd name="connsiteX18" fmla="*/ 5029657 w 7818120"/>
                      <a:gd name="connsiteY18" fmla="*/ 18288 h 18288"/>
                      <a:gd name="connsiteX19" fmla="*/ 4378147 w 7818120"/>
                      <a:gd name="connsiteY19" fmla="*/ 18288 h 18288"/>
                      <a:gd name="connsiteX20" fmla="*/ 3726637 w 7818120"/>
                      <a:gd name="connsiteY20" fmla="*/ 18288 h 18288"/>
                      <a:gd name="connsiteX21" fmla="*/ 3075127 w 7818120"/>
                      <a:gd name="connsiteY21" fmla="*/ 18288 h 18288"/>
                      <a:gd name="connsiteX22" fmla="*/ 2501798 w 7818120"/>
                      <a:gd name="connsiteY22" fmla="*/ 18288 h 18288"/>
                      <a:gd name="connsiteX23" fmla="*/ 1772107 w 7818120"/>
                      <a:gd name="connsiteY23" fmla="*/ 18288 h 18288"/>
                      <a:gd name="connsiteX24" fmla="*/ 1120597 w 7818120"/>
                      <a:gd name="connsiteY24" fmla="*/ 18288 h 18288"/>
                      <a:gd name="connsiteX25" fmla="*/ 0 w 7818120"/>
                      <a:gd name="connsiteY25" fmla="*/ 18288 h 18288"/>
                      <a:gd name="connsiteX26" fmla="*/ 0 w 7818120"/>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818120" h="18288" fill="none" extrusionOk="0">
                        <a:moveTo>
                          <a:pt x="0" y="0"/>
                        </a:moveTo>
                        <a:cubicBezTo>
                          <a:pt x="121520" y="-12182"/>
                          <a:pt x="211324" y="18247"/>
                          <a:pt x="416966" y="0"/>
                        </a:cubicBezTo>
                        <a:cubicBezTo>
                          <a:pt x="622608" y="-18247"/>
                          <a:pt x="891241" y="-13744"/>
                          <a:pt x="1146658" y="0"/>
                        </a:cubicBezTo>
                        <a:cubicBezTo>
                          <a:pt x="1402075" y="13744"/>
                          <a:pt x="1378880" y="-8543"/>
                          <a:pt x="1563624" y="0"/>
                        </a:cubicBezTo>
                        <a:cubicBezTo>
                          <a:pt x="1748368" y="8543"/>
                          <a:pt x="1972300" y="7443"/>
                          <a:pt x="2136953" y="0"/>
                        </a:cubicBezTo>
                        <a:cubicBezTo>
                          <a:pt x="2301606" y="-7443"/>
                          <a:pt x="2679634" y="12382"/>
                          <a:pt x="2944825" y="0"/>
                        </a:cubicBezTo>
                        <a:cubicBezTo>
                          <a:pt x="3210016" y="-12382"/>
                          <a:pt x="3409232" y="17967"/>
                          <a:pt x="3596335" y="0"/>
                        </a:cubicBezTo>
                        <a:cubicBezTo>
                          <a:pt x="3783438" y="-17967"/>
                          <a:pt x="4002523" y="-28578"/>
                          <a:pt x="4326026" y="0"/>
                        </a:cubicBezTo>
                        <a:cubicBezTo>
                          <a:pt x="4649529" y="28578"/>
                          <a:pt x="4777384" y="-3624"/>
                          <a:pt x="4899355" y="0"/>
                        </a:cubicBezTo>
                        <a:cubicBezTo>
                          <a:pt x="5021326" y="3624"/>
                          <a:pt x="5317653" y="1281"/>
                          <a:pt x="5550865" y="0"/>
                        </a:cubicBezTo>
                        <a:cubicBezTo>
                          <a:pt x="5784077" y="-1281"/>
                          <a:pt x="6142956" y="-39637"/>
                          <a:pt x="6358738" y="0"/>
                        </a:cubicBezTo>
                        <a:cubicBezTo>
                          <a:pt x="6574520" y="39637"/>
                          <a:pt x="6724785" y="-4460"/>
                          <a:pt x="6853885" y="0"/>
                        </a:cubicBezTo>
                        <a:cubicBezTo>
                          <a:pt x="6982985" y="4460"/>
                          <a:pt x="7403044" y="-1955"/>
                          <a:pt x="7818120" y="0"/>
                        </a:cubicBezTo>
                        <a:cubicBezTo>
                          <a:pt x="7817988" y="7702"/>
                          <a:pt x="7817908" y="13511"/>
                          <a:pt x="7818120" y="18288"/>
                        </a:cubicBezTo>
                        <a:cubicBezTo>
                          <a:pt x="7698847" y="-3267"/>
                          <a:pt x="7390924" y="22979"/>
                          <a:pt x="7244791" y="18288"/>
                        </a:cubicBezTo>
                        <a:cubicBezTo>
                          <a:pt x="7098658" y="13597"/>
                          <a:pt x="6952735" y="29357"/>
                          <a:pt x="6827825" y="18288"/>
                        </a:cubicBezTo>
                        <a:cubicBezTo>
                          <a:pt x="6702915" y="7219"/>
                          <a:pt x="6338661" y="34530"/>
                          <a:pt x="6176315" y="18288"/>
                        </a:cubicBezTo>
                        <a:cubicBezTo>
                          <a:pt x="6013969" y="2047"/>
                          <a:pt x="5850602" y="6362"/>
                          <a:pt x="5681167" y="18288"/>
                        </a:cubicBezTo>
                        <a:cubicBezTo>
                          <a:pt x="5511732" y="30214"/>
                          <a:pt x="5312143" y="419"/>
                          <a:pt x="5029657" y="18288"/>
                        </a:cubicBezTo>
                        <a:cubicBezTo>
                          <a:pt x="4747171" y="36158"/>
                          <a:pt x="4655062" y="30740"/>
                          <a:pt x="4378147" y="18288"/>
                        </a:cubicBezTo>
                        <a:cubicBezTo>
                          <a:pt x="4101232" y="5837"/>
                          <a:pt x="4037646" y="44706"/>
                          <a:pt x="3726637" y="18288"/>
                        </a:cubicBezTo>
                        <a:cubicBezTo>
                          <a:pt x="3415628" y="-8130"/>
                          <a:pt x="3321756" y="45507"/>
                          <a:pt x="3075127" y="18288"/>
                        </a:cubicBezTo>
                        <a:cubicBezTo>
                          <a:pt x="2828498" y="-8931"/>
                          <a:pt x="2684733" y="14853"/>
                          <a:pt x="2501798" y="18288"/>
                        </a:cubicBezTo>
                        <a:cubicBezTo>
                          <a:pt x="2318863" y="21723"/>
                          <a:pt x="2121844" y="-13013"/>
                          <a:pt x="1772107" y="18288"/>
                        </a:cubicBezTo>
                        <a:cubicBezTo>
                          <a:pt x="1422370" y="49589"/>
                          <a:pt x="1431548" y="31666"/>
                          <a:pt x="1120597" y="18288"/>
                        </a:cubicBezTo>
                        <a:cubicBezTo>
                          <a:pt x="809646" y="4911"/>
                          <a:pt x="246393" y="56240"/>
                          <a:pt x="0" y="18288"/>
                        </a:cubicBezTo>
                        <a:cubicBezTo>
                          <a:pt x="129" y="13298"/>
                          <a:pt x="-675" y="6857"/>
                          <a:pt x="0" y="0"/>
                        </a:cubicBezTo>
                        <a:close/>
                      </a:path>
                      <a:path w="7818120" h="18288" stroke="0" extrusionOk="0">
                        <a:moveTo>
                          <a:pt x="0" y="0"/>
                        </a:moveTo>
                        <a:cubicBezTo>
                          <a:pt x="177487" y="-4302"/>
                          <a:pt x="287499" y="4997"/>
                          <a:pt x="573329" y="0"/>
                        </a:cubicBezTo>
                        <a:cubicBezTo>
                          <a:pt x="859159" y="-4997"/>
                          <a:pt x="821965" y="-336"/>
                          <a:pt x="990295" y="0"/>
                        </a:cubicBezTo>
                        <a:cubicBezTo>
                          <a:pt x="1158625" y="336"/>
                          <a:pt x="1587918" y="-4681"/>
                          <a:pt x="1798168" y="0"/>
                        </a:cubicBezTo>
                        <a:cubicBezTo>
                          <a:pt x="2008418" y="4681"/>
                          <a:pt x="2088841" y="-2754"/>
                          <a:pt x="2371496" y="0"/>
                        </a:cubicBezTo>
                        <a:cubicBezTo>
                          <a:pt x="2654151" y="2754"/>
                          <a:pt x="2701462" y="-24976"/>
                          <a:pt x="2944825" y="0"/>
                        </a:cubicBezTo>
                        <a:cubicBezTo>
                          <a:pt x="3188188" y="24976"/>
                          <a:pt x="3511636" y="25407"/>
                          <a:pt x="3752698" y="0"/>
                        </a:cubicBezTo>
                        <a:cubicBezTo>
                          <a:pt x="3993760" y="-25407"/>
                          <a:pt x="4107153" y="6432"/>
                          <a:pt x="4247845" y="0"/>
                        </a:cubicBezTo>
                        <a:cubicBezTo>
                          <a:pt x="4388537" y="-6432"/>
                          <a:pt x="4835598" y="-5108"/>
                          <a:pt x="5055718" y="0"/>
                        </a:cubicBezTo>
                        <a:cubicBezTo>
                          <a:pt x="5275838" y="5108"/>
                          <a:pt x="5461006" y="-24536"/>
                          <a:pt x="5863590" y="0"/>
                        </a:cubicBezTo>
                        <a:cubicBezTo>
                          <a:pt x="6266174" y="24536"/>
                          <a:pt x="6355549" y="-19657"/>
                          <a:pt x="6515100" y="0"/>
                        </a:cubicBezTo>
                        <a:cubicBezTo>
                          <a:pt x="6674651" y="19657"/>
                          <a:pt x="7275423" y="-57462"/>
                          <a:pt x="7818120" y="0"/>
                        </a:cubicBezTo>
                        <a:cubicBezTo>
                          <a:pt x="7818132" y="8833"/>
                          <a:pt x="7818660" y="9830"/>
                          <a:pt x="7818120" y="18288"/>
                        </a:cubicBezTo>
                        <a:cubicBezTo>
                          <a:pt x="7610240" y="4606"/>
                          <a:pt x="7521789" y="7721"/>
                          <a:pt x="7401154" y="18288"/>
                        </a:cubicBezTo>
                        <a:cubicBezTo>
                          <a:pt x="7280519" y="28855"/>
                          <a:pt x="6930719" y="4225"/>
                          <a:pt x="6593281" y="18288"/>
                        </a:cubicBezTo>
                        <a:cubicBezTo>
                          <a:pt x="6255843" y="32351"/>
                          <a:pt x="6286682" y="1162"/>
                          <a:pt x="6098134" y="18288"/>
                        </a:cubicBezTo>
                        <a:cubicBezTo>
                          <a:pt x="5909586" y="35414"/>
                          <a:pt x="5602789" y="48596"/>
                          <a:pt x="5446624" y="18288"/>
                        </a:cubicBezTo>
                        <a:cubicBezTo>
                          <a:pt x="5290459" y="-12020"/>
                          <a:pt x="4917039" y="21960"/>
                          <a:pt x="4638751" y="18288"/>
                        </a:cubicBezTo>
                        <a:cubicBezTo>
                          <a:pt x="4360463" y="14616"/>
                          <a:pt x="4304690" y="5450"/>
                          <a:pt x="3987241" y="18288"/>
                        </a:cubicBezTo>
                        <a:cubicBezTo>
                          <a:pt x="3669792" y="31127"/>
                          <a:pt x="3758742" y="32551"/>
                          <a:pt x="3570275" y="18288"/>
                        </a:cubicBezTo>
                        <a:cubicBezTo>
                          <a:pt x="3381808" y="4025"/>
                          <a:pt x="3267153" y="36200"/>
                          <a:pt x="3075127" y="18288"/>
                        </a:cubicBezTo>
                        <a:cubicBezTo>
                          <a:pt x="2883101" y="376"/>
                          <a:pt x="2665825" y="10973"/>
                          <a:pt x="2267255" y="18288"/>
                        </a:cubicBezTo>
                        <a:cubicBezTo>
                          <a:pt x="1868685" y="25603"/>
                          <a:pt x="1884698" y="28410"/>
                          <a:pt x="1615745" y="18288"/>
                        </a:cubicBezTo>
                        <a:cubicBezTo>
                          <a:pt x="1346792" y="8167"/>
                          <a:pt x="1320952" y="10430"/>
                          <a:pt x="1120597" y="18288"/>
                        </a:cubicBezTo>
                        <a:cubicBezTo>
                          <a:pt x="920242" y="26146"/>
                          <a:pt x="556507" y="50790"/>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 name="Title 1">
            <a:extLst>
              <a:ext uri="{FF2B5EF4-FFF2-40B4-BE49-F238E27FC236}">
                <a16:creationId xmlns:a16="http://schemas.microsoft.com/office/drawing/2014/main" id="{03231B22-C456-4FE0-AB63-F23D796FF3A1}"/>
              </a:ext>
            </a:extLst>
          </p:cNvPr>
          <p:cNvSpPr>
            <a:spLocks noGrp="1"/>
          </p:cNvSpPr>
          <p:nvPr>
            <p:ph type="title"/>
          </p:nvPr>
        </p:nvSpPr>
        <p:spPr>
          <a:xfrm>
            <a:off x="537973" y="499372"/>
            <a:ext cx="8065768" cy="1143000"/>
          </a:xfrm>
        </p:spPr>
        <p:txBody>
          <a:bodyPr>
            <a:normAutofit/>
          </a:bodyPr>
          <a:lstStyle/>
          <a:p>
            <a:pPr algn="ctr"/>
            <a:r>
              <a:rPr lang="en-US" dirty="0">
                <a:solidFill>
                  <a:srgbClr val="000000"/>
                </a:solidFill>
                <a:latin typeface="Arial" panose="020B0604020202020204" pitchFamily="34" charset="0"/>
                <a:cs typeface="Arial" panose="020B0604020202020204" pitchFamily="34" charset="0"/>
              </a:rPr>
              <a:t>Alternatives to Conservatorship</a:t>
            </a:r>
            <a:br>
              <a:rPr lang="en-US" dirty="0">
                <a:solidFill>
                  <a:srgbClr val="000000"/>
                </a:solidFill>
                <a:latin typeface="Arial" panose="020B0604020202020204" pitchFamily="34" charset="0"/>
                <a:cs typeface="Arial" panose="020B0604020202020204" pitchFamily="34" charset="0"/>
              </a:rPr>
            </a:br>
            <a:r>
              <a:rPr lang="en-US" dirty="0">
                <a:solidFill>
                  <a:srgbClr val="000000"/>
                </a:solidFill>
                <a:latin typeface="Arial" panose="020B0604020202020204" pitchFamily="34" charset="0"/>
                <a:cs typeface="Arial" panose="020B0604020202020204" pitchFamily="34" charset="0"/>
              </a:rPr>
              <a:t>Services through IEP or IPP</a:t>
            </a:r>
            <a:endParaRPr lang="en-US" dirty="0"/>
          </a:p>
        </p:txBody>
      </p:sp>
      <p:pic>
        <p:nvPicPr>
          <p:cNvPr id="6" name="Picture 5" descr="school_schoolhouse.gif">
            <a:extLst>
              <a:ext uri="{FF2B5EF4-FFF2-40B4-BE49-F238E27FC236}">
                <a16:creationId xmlns:a16="http://schemas.microsoft.com/office/drawing/2014/main" id="{57A9D3F4-D5D3-4B6D-A6C9-79789E11F9D7}"/>
              </a:ext>
            </a:extLst>
          </p:cNvPr>
          <p:cNvPicPr>
            <a:picLocks noChangeAspect="1"/>
          </p:cNvPicPr>
          <p:nvPr/>
        </p:nvPicPr>
        <p:blipFill>
          <a:blip r:embed="rId3" cstate="print"/>
          <a:stretch>
            <a:fillRect/>
          </a:stretch>
        </p:blipFill>
        <p:spPr>
          <a:xfrm>
            <a:off x="7114664" y="4645152"/>
            <a:ext cx="1648336" cy="2076903"/>
          </a:xfrm>
          <a:prstGeom prst="rect">
            <a:avLst/>
          </a:prstGeom>
        </p:spPr>
      </p:pic>
      <p:sp>
        <p:nvSpPr>
          <p:cNvPr id="3" name="TextBox 2">
            <a:extLst>
              <a:ext uri="{FF2B5EF4-FFF2-40B4-BE49-F238E27FC236}">
                <a16:creationId xmlns:a16="http://schemas.microsoft.com/office/drawing/2014/main" id="{7D30AB2E-96B9-465E-9842-4AAE52243B98}"/>
              </a:ext>
            </a:extLst>
          </p:cNvPr>
          <p:cNvSpPr txBox="1"/>
          <p:nvPr/>
        </p:nvSpPr>
        <p:spPr>
          <a:xfrm>
            <a:off x="537973" y="2074442"/>
            <a:ext cx="8298940" cy="4667945"/>
          </a:xfrm>
          <a:prstGeom prst="rect">
            <a:avLst/>
          </a:prstGeom>
          <a:noFill/>
        </p:spPr>
        <p:txBody>
          <a:bodyPr wrap="square" rtlCol="0">
            <a:spAutoFit/>
          </a:bodyPr>
          <a:lstStyle/>
          <a:p>
            <a:pPr marL="0" marR="0" lvl="0" indent="0" algn="l" defTabSz="685800" rtl="0" eaLnBrk="1" fontAlgn="auto" latinLnBrk="0" hangingPunct="1">
              <a:lnSpc>
                <a:spcPct val="100000"/>
              </a:lnSpc>
              <a:spcBef>
                <a:spcPts val="75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Right to Invite Advocates to IEP or IPP Meetings:</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Regional center service coordinator</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Family and others in circle of support</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Trained advocate / facilitator</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Client’s Rights Advocate through OCRA assigned to your regional center</a:t>
            </a:r>
          </a:p>
          <a:p>
            <a:pPr marL="0" marR="0" lvl="0" indent="0" algn="l" defTabSz="685800" rtl="0" eaLnBrk="1" fontAlgn="auto" latinLnBrk="0" hangingPunct="1">
              <a:lnSpc>
                <a:spcPct val="100000"/>
              </a:lnSpc>
              <a:spcBef>
                <a:spcPts val="750"/>
              </a:spcBef>
              <a:spcAft>
                <a:spcPts val="0"/>
              </a:spcAft>
              <a:buClrTx/>
              <a:buSzTx/>
              <a:buFontTx/>
              <a:buNone/>
              <a:tabLst/>
              <a:defRPr/>
            </a:pPr>
            <a:endPar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685800" rtl="0" eaLnBrk="1" fontAlgn="auto" latinLnBrk="0" hangingPunct="1">
              <a:lnSpc>
                <a:spcPct val="100000"/>
              </a:lnSpc>
              <a:spcBef>
                <a:spcPts val="75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Transfer of Educational Decision-Making Authority:</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Assign educational rights to someone else</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Suggested form available on DRC website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w="10541" cmpd="sng">
                <a:solidFill>
                  <a:srgbClr val="4472C4">
                    <a:shade val="88000"/>
                    <a:satMod val="110000"/>
                  </a:srgbClr>
                </a:solidFill>
                <a:prstDash val="solid"/>
              </a:ln>
              <a:gradFill>
                <a:gsLst>
                  <a:gs pos="0">
                    <a:srgbClr val="4472C4">
                      <a:tint val="40000"/>
                      <a:satMod val="250000"/>
                    </a:srgbClr>
                  </a:gs>
                  <a:gs pos="9000">
                    <a:srgbClr val="4472C4">
                      <a:tint val="52000"/>
                      <a:satMod val="300000"/>
                    </a:srgbClr>
                  </a:gs>
                  <a:gs pos="50000">
                    <a:srgbClr val="4472C4">
                      <a:shade val="20000"/>
                      <a:satMod val="300000"/>
                    </a:srgbClr>
                  </a:gs>
                  <a:gs pos="79000">
                    <a:srgbClr val="4472C4">
                      <a:tint val="52000"/>
                      <a:satMod val="300000"/>
                    </a:srgbClr>
                  </a:gs>
                  <a:gs pos="100000">
                    <a:srgbClr val="4472C4">
                      <a:tint val="40000"/>
                      <a:satMod val="250000"/>
                    </a:srgbClr>
                  </a:gs>
                </a:gsLst>
                <a:lin ang="5400000"/>
              </a:gradFill>
              <a:effectLst/>
              <a:uLnTx/>
              <a:uFillTx/>
              <a:latin typeface="Arial" panose="020B0604020202020204"/>
              <a:ea typeface="+mn-ea"/>
              <a:cs typeface="+mn-cs"/>
            </a:endParaRPr>
          </a:p>
        </p:txBody>
      </p:sp>
    </p:spTree>
    <p:extLst>
      <p:ext uri="{BB962C8B-B14F-4D97-AF65-F5344CB8AC3E}">
        <p14:creationId xmlns:p14="http://schemas.microsoft.com/office/powerpoint/2010/main" val="22329102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9"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1865313"/>
            <a:ext cx="7818120" cy="18288"/>
          </a:xfrm>
          <a:custGeom>
            <a:avLst/>
            <a:gdLst>
              <a:gd name="csX0" fmla="*/ 0 w 7818120"/>
              <a:gd name="csY0" fmla="*/ 0 h 18288"/>
              <a:gd name="csX1" fmla="*/ 416966 w 7818120"/>
              <a:gd name="csY1" fmla="*/ 0 h 18288"/>
              <a:gd name="csX2" fmla="*/ 1146658 w 7818120"/>
              <a:gd name="csY2" fmla="*/ 0 h 18288"/>
              <a:gd name="csX3" fmla="*/ 1563624 w 7818120"/>
              <a:gd name="csY3" fmla="*/ 0 h 18288"/>
              <a:gd name="csX4" fmla="*/ 2136953 w 7818120"/>
              <a:gd name="csY4" fmla="*/ 0 h 18288"/>
              <a:gd name="csX5" fmla="*/ 2944825 w 7818120"/>
              <a:gd name="csY5" fmla="*/ 0 h 18288"/>
              <a:gd name="csX6" fmla="*/ 3596335 w 7818120"/>
              <a:gd name="csY6" fmla="*/ 0 h 18288"/>
              <a:gd name="csX7" fmla="*/ 4326026 w 7818120"/>
              <a:gd name="csY7" fmla="*/ 0 h 18288"/>
              <a:gd name="csX8" fmla="*/ 4899355 w 7818120"/>
              <a:gd name="csY8" fmla="*/ 0 h 18288"/>
              <a:gd name="csX9" fmla="*/ 5550865 w 7818120"/>
              <a:gd name="csY9" fmla="*/ 0 h 18288"/>
              <a:gd name="csX10" fmla="*/ 6358738 w 7818120"/>
              <a:gd name="csY10" fmla="*/ 0 h 18288"/>
              <a:gd name="csX11" fmla="*/ 6853885 w 7818120"/>
              <a:gd name="csY11" fmla="*/ 0 h 18288"/>
              <a:gd name="csX12" fmla="*/ 7818120 w 7818120"/>
              <a:gd name="csY12" fmla="*/ 0 h 18288"/>
              <a:gd name="csX13" fmla="*/ 7818120 w 7818120"/>
              <a:gd name="csY13" fmla="*/ 18288 h 18288"/>
              <a:gd name="csX14" fmla="*/ 7244791 w 7818120"/>
              <a:gd name="csY14" fmla="*/ 18288 h 18288"/>
              <a:gd name="csX15" fmla="*/ 6827825 w 7818120"/>
              <a:gd name="csY15" fmla="*/ 18288 h 18288"/>
              <a:gd name="csX16" fmla="*/ 6176315 w 7818120"/>
              <a:gd name="csY16" fmla="*/ 18288 h 18288"/>
              <a:gd name="csX17" fmla="*/ 5681167 w 7818120"/>
              <a:gd name="csY17" fmla="*/ 18288 h 18288"/>
              <a:gd name="csX18" fmla="*/ 5029657 w 7818120"/>
              <a:gd name="csY18" fmla="*/ 18288 h 18288"/>
              <a:gd name="csX19" fmla="*/ 4378147 w 7818120"/>
              <a:gd name="csY19" fmla="*/ 18288 h 18288"/>
              <a:gd name="csX20" fmla="*/ 3726637 w 7818120"/>
              <a:gd name="csY20" fmla="*/ 18288 h 18288"/>
              <a:gd name="csX21" fmla="*/ 3075127 w 7818120"/>
              <a:gd name="csY21" fmla="*/ 18288 h 18288"/>
              <a:gd name="csX22" fmla="*/ 2501798 w 7818120"/>
              <a:gd name="csY22" fmla="*/ 18288 h 18288"/>
              <a:gd name="csX23" fmla="*/ 1772107 w 7818120"/>
              <a:gd name="csY23" fmla="*/ 18288 h 18288"/>
              <a:gd name="csX24" fmla="*/ 1120597 w 7818120"/>
              <a:gd name="csY24" fmla="*/ 18288 h 18288"/>
              <a:gd name="csX25" fmla="*/ 0 w 7818120"/>
              <a:gd name="csY25" fmla="*/ 18288 h 18288"/>
              <a:gd name="csX26" fmla="*/ 0 w 7818120"/>
              <a:gd name="csY26" fmla="*/ 0 h 18288"/>
              <a:gd name="csX0" fmla="*/ 0 w 7818120"/>
              <a:gd name="csY0" fmla="*/ 0 h 18288"/>
              <a:gd name="csX1" fmla="*/ 573329 w 7818120"/>
              <a:gd name="csY1" fmla="*/ 0 h 18288"/>
              <a:gd name="csX2" fmla="*/ 990295 w 7818120"/>
              <a:gd name="csY2" fmla="*/ 0 h 18288"/>
              <a:gd name="csX3" fmla="*/ 1394232 w 7818120"/>
              <a:gd name="csY3" fmla="*/ 0 h 18288"/>
              <a:gd name="csX4" fmla="*/ 1798168 w 7818120"/>
              <a:gd name="csY4" fmla="*/ 0 h 18288"/>
              <a:gd name="csX5" fmla="*/ 2371496 w 7818120"/>
              <a:gd name="csY5" fmla="*/ 0 h 18288"/>
              <a:gd name="csX6" fmla="*/ 2944825 w 7818120"/>
              <a:gd name="csY6" fmla="*/ 0 h 18288"/>
              <a:gd name="csX7" fmla="*/ 3752698 w 7818120"/>
              <a:gd name="csY7" fmla="*/ 0 h 18288"/>
              <a:gd name="csX8" fmla="*/ 4247845 w 7818120"/>
              <a:gd name="csY8" fmla="*/ 0 h 18288"/>
              <a:gd name="csX9" fmla="*/ 5055718 w 7818120"/>
              <a:gd name="csY9" fmla="*/ 0 h 18288"/>
              <a:gd name="csX10" fmla="*/ 5863590 w 7818120"/>
              <a:gd name="csY10" fmla="*/ 0 h 18288"/>
              <a:gd name="csX11" fmla="*/ 6515100 w 7818120"/>
              <a:gd name="csY11" fmla="*/ 0 h 18288"/>
              <a:gd name="csX12" fmla="*/ 7818120 w 7818120"/>
              <a:gd name="csY12" fmla="*/ 0 h 18288"/>
              <a:gd name="csX13" fmla="*/ 7818120 w 7818120"/>
              <a:gd name="csY13" fmla="*/ 18288 h 18288"/>
              <a:gd name="csX14" fmla="*/ 7401154 w 7818120"/>
              <a:gd name="csY14" fmla="*/ 18288 h 18288"/>
              <a:gd name="csX15" fmla="*/ 6593281 w 7818120"/>
              <a:gd name="csY15" fmla="*/ 18288 h 18288"/>
              <a:gd name="csX16" fmla="*/ 6098134 w 7818120"/>
              <a:gd name="csY16" fmla="*/ 18288 h 18288"/>
              <a:gd name="csX17" fmla="*/ 5446624 w 7818120"/>
              <a:gd name="csY17" fmla="*/ 18288 h 18288"/>
              <a:gd name="csX18" fmla="*/ 4638751 w 7818120"/>
              <a:gd name="csY18" fmla="*/ 18288 h 18288"/>
              <a:gd name="csX19" fmla="*/ 3987241 w 7818120"/>
              <a:gd name="csY19" fmla="*/ 18288 h 18288"/>
              <a:gd name="csX20" fmla="*/ 3570275 w 7818120"/>
              <a:gd name="csY20" fmla="*/ 18288 h 18288"/>
              <a:gd name="csX21" fmla="*/ 3075127 w 7818120"/>
              <a:gd name="csY21" fmla="*/ 18288 h 18288"/>
              <a:gd name="csX22" fmla="*/ 2267255 w 7818120"/>
              <a:gd name="csY22" fmla="*/ 18288 h 18288"/>
              <a:gd name="csX23" fmla="*/ 1615745 w 7818120"/>
              <a:gd name="csY23" fmla="*/ 18288 h 18288"/>
              <a:gd name="csX24" fmla="*/ 1120597 w 7818120"/>
              <a:gd name="csY24" fmla="*/ 18288 h 18288"/>
              <a:gd name="csX25" fmla="*/ 0 w 7818120"/>
              <a:gd name="csY25" fmla="*/ 18288 h 18288"/>
              <a:gd name="csX26" fmla="*/ 0 w 7818120"/>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7818120" h="18288" fill="none" extrusionOk="0">
                <a:moveTo>
                  <a:pt x="0" y="0"/>
                </a:moveTo>
                <a:cubicBezTo>
                  <a:pt x="101002" y="-20048"/>
                  <a:pt x="215808" y="13837"/>
                  <a:pt x="416966" y="0"/>
                </a:cubicBezTo>
                <a:cubicBezTo>
                  <a:pt x="573264" y="9422"/>
                  <a:pt x="897859" y="4188"/>
                  <a:pt x="1146658" y="0"/>
                </a:cubicBezTo>
                <a:cubicBezTo>
                  <a:pt x="1409722" y="12227"/>
                  <a:pt x="1377475" y="-3286"/>
                  <a:pt x="1563624" y="0"/>
                </a:cubicBezTo>
                <a:cubicBezTo>
                  <a:pt x="1758084" y="11330"/>
                  <a:pt x="1967746" y="-7403"/>
                  <a:pt x="2136953" y="0"/>
                </a:cubicBezTo>
                <a:cubicBezTo>
                  <a:pt x="2354826" y="-5751"/>
                  <a:pt x="2687014" y="20029"/>
                  <a:pt x="2944825" y="0"/>
                </a:cubicBezTo>
                <a:cubicBezTo>
                  <a:pt x="3238848" y="15226"/>
                  <a:pt x="3415761" y="33925"/>
                  <a:pt x="3596335" y="0"/>
                </a:cubicBezTo>
                <a:cubicBezTo>
                  <a:pt x="3815108" y="13362"/>
                  <a:pt x="3972448" y="-68797"/>
                  <a:pt x="4326026" y="0"/>
                </a:cubicBezTo>
                <a:cubicBezTo>
                  <a:pt x="4638028" y="39995"/>
                  <a:pt x="4794473" y="211"/>
                  <a:pt x="4899355" y="0"/>
                </a:cubicBezTo>
                <a:cubicBezTo>
                  <a:pt x="5037170" y="-13296"/>
                  <a:pt x="5289722" y="-48609"/>
                  <a:pt x="5550865" y="0"/>
                </a:cubicBezTo>
                <a:cubicBezTo>
                  <a:pt x="5740088" y="19163"/>
                  <a:pt x="6143605" y="-29909"/>
                  <a:pt x="6358738" y="0"/>
                </a:cubicBezTo>
                <a:cubicBezTo>
                  <a:pt x="6556443" y="18955"/>
                  <a:pt x="6741581" y="-22634"/>
                  <a:pt x="6853885" y="0"/>
                </a:cubicBezTo>
                <a:cubicBezTo>
                  <a:pt x="6996029" y="20497"/>
                  <a:pt x="7453286" y="6658"/>
                  <a:pt x="7818120" y="0"/>
                </a:cubicBezTo>
                <a:cubicBezTo>
                  <a:pt x="7817552" y="7862"/>
                  <a:pt x="7817901" y="13269"/>
                  <a:pt x="7818120" y="18288"/>
                </a:cubicBezTo>
                <a:cubicBezTo>
                  <a:pt x="7701883" y="-33961"/>
                  <a:pt x="7395843" y="8437"/>
                  <a:pt x="7244791" y="18288"/>
                </a:cubicBezTo>
                <a:cubicBezTo>
                  <a:pt x="7088282" y="14407"/>
                  <a:pt x="6958165" y="20902"/>
                  <a:pt x="6827825" y="18288"/>
                </a:cubicBezTo>
                <a:cubicBezTo>
                  <a:pt x="6715653" y="-2805"/>
                  <a:pt x="6356779" y="33124"/>
                  <a:pt x="6176315" y="18288"/>
                </a:cubicBezTo>
                <a:cubicBezTo>
                  <a:pt x="6015867" y="-5301"/>
                  <a:pt x="5852369" y="-275"/>
                  <a:pt x="5681167" y="18288"/>
                </a:cubicBezTo>
                <a:cubicBezTo>
                  <a:pt x="5508002" y="48742"/>
                  <a:pt x="5304989" y="-7247"/>
                  <a:pt x="5029657" y="18288"/>
                </a:cubicBezTo>
                <a:cubicBezTo>
                  <a:pt x="4760375" y="46790"/>
                  <a:pt x="4637400" y="35678"/>
                  <a:pt x="4378147" y="18288"/>
                </a:cubicBezTo>
                <a:cubicBezTo>
                  <a:pt x="4094943" y="8043"/>
                  <a:pt x="4037303" y="27568"/>
                  <a:pt x="3726637" y="18288"/>
                </a:cubicBezTo>
                <a:cubicBezTo>
                  <a:pt x="3400340" y="-2459"/>
                  <a:pt x="3320728" y="61058"/>
                  <a:pt x="3075127" y="18288"/>
                </a:cubicBezTo>
                <a:cubicBezTo>
                  <a:pt x="2809301" y="-25757"/>
                  <a:pt x="2702630" y="16477"/>
                  <a:pt x="2501798" y="18288"/>
                </a:cubicBezTo>
                <a:cubicBezTo>
                  <a:pt x="2308686" y="20751"/>
                  <a:pt x="2079466" y="5550"/>
                  <a:pt x="1772107" y="18288"/>
                </a:cubicBezTo>
                <a:cubicBezTo>
                  <a:pt x="1420202" y="47064"/>
                  <a:pt x="1431765" y="28913"/>
                  <a:pt x="1120597" y="18288"/>
                </a:cubicBezTo>
                <a:cubicBezTo>
                  <a:pt x="791266" y="31607"/>
                  <a:pt x="235945" y="82322"/>
                  <a:pt x="0" y="18288"/>
                </a:cubicBezTo>
                <a:cubicBezTo>
                  <a:pt x="-589" y="13471"/>
                  <a:pt x="-474" y="7409"/>
                  <a:pt x="0" y="0"/>
                </a:cubicBezTo>
                <a:close/>
              </a:path>
              <a:path w="7818120" h="18288" stroke="0" extrusionOk="0">
                <a:moveTo>
                  <a:pt x="0" y="0"/>
                </a:moveTo>
                <a:cubicBezTo>
                  <a:pt x="161767" y="-7030"/>
                  <a:pt x="286873" y="-11228"/>
                  <a:pt x="573329" y="0"/>
                </a:cubicBezTo>
                <a:cubicBezTo>
                  <a:pt x="860952" y="-8429"/>
                  <a:pt x="823968" y="-2420"/>
                  <a:pt x="990295" y="0"/>
                </a:cubicBezTo>
                <a:cubicBezTo>
                  <a:pt x="1144921" y="-13846"/>
                  <a:pt x="1288801" y="10931"/>
                  <a:pt x="1394232" y="0"/>
                </a:cubicBezTo>
                <a:cubicBezTo>
                  <a:pt x="1499663" y="-10931"/>
                  <a:pt x="1677634" y="10318"/>
                  <a:pt x="1798168" y="0"/>
                </a:cubicBezTo>
                <a:cubicBezTo>
                  <a:pt x="2021167" y="5465"/>
                  <a:pt x="2087775" y="-15972"/>
                  <a:pt x="2371496" y="0"/>
                </a:cubicBezTo>
                <a:cubicBezTo>
                  <a:pt x="2646084" y="3640"/>
                  <a:pt x="2709294" y="-15431"/>
                  <a:pt x="2944825" y="0"/>
                </a:cubicBezTo>
                <a:cubicBezTo>
                  <a:pt x="3182104" y="39801"/>
                  <a:pt x="3563508" y="7189"/>
                  <a:pt x="3752698" y="0"/>
                </a:cubicBezTo>
                <a:cubicBezTo>
                  <a:pt x="4004713" y="-51688"/>
                  <a:pt x="4111759" y="8465"/>
                  <a:pt x="4247845" y="0"/>
                </a:cubicBezTo>
                <a:cubicBezTo>
                  <a:pt x="4409051" y="-38636"/>
                  <a:pt x="4840912" y="-6880"/>
                  <a:pt x="5055718" y="0"/>
                </a:cubicBezTo>
                <a:cubicBezTo>
                  <a:pt x="5318987" y="12828"/>
                  <a:pt x="5464207" y="16349"/>
                  <a:pt x="5863590" y="0"/>
                </a:cubicBezTo>
                <a:cubicBezTo>
                  <a:pt x="6258188" y="21536"/>
                  <a:pt x="6373895" y="-20866"/>
                  <a:pt x="6515100" y="0"/>
                </a:cubicBezTo>
                <a:cubicBezTo>
                  <a:pt x="6673199" y="-42487"/>
                  <a:pt x="7368245" y="-124798"/>
                  <a:pt x="7818120" y="0"/>
                </a:cubicBezTo>
                <a:cubicBezTo>
                  <a:pt x="7818163" y="8895"/>
                  <a:pt x="7818750" y="9828"/>
                  <a:pt x="7818120" y="18288"/>
                </a:cubicBezTo>
                <a:cubicBezTo>
                  <a:pt x="7615777" y="-1071"/>
                  <a:pt x="7527543" y="-5750"/>
                  <a:pt x="7401154" y="18288"/>
                </a:cubicBezTo>
                <a:cubicBezTo>
                  <a:pt x="7322611" y="47896"/>
                  <a:pt x="6964426" y="-24966"/>
                  <a:pt x="6593281" y="18288"/>
                </a:cubicBezTo>
                <a:cubicBezTo>
                  <a:pt x="6260055" y="33833"/>
                  <a:pt x="6287545" y="-3963"/>
                  <a:pt x="6098134" y="18288"/>
                </a:cubicBezTo>
                <a:cubicBezTo>
                  <a:pt x="5900337" y="14995"/>
                  <a:pt x="5605990" y="72621"/>
                  <a:pt x="5446624" y="18288"/>
                </a:cubicBezTo>
                <a:cubicBezTo>
                  <a:pt x="5244167" y="-23104"/>
                  <a:pt x="4914971" y="-34358"/>
                  <a:pt x="4638751" y="18288"/>
                </a:cubicBezTo>
                <a:cubicBezTo>
                  <a:pt x="4353273" y="8380"/>
                  <a:pt x="4297533" y="13876"/>
                  <a:pt x="3987241" y="18288"/>
                </a:cubicBezTo>
                <a:cubicBezTo>
                  <a:pt x="3687723" y="41876"/>
                  <a:pt x="3776181" y="30039"/>
                  <a:pt x="3570275" y="18288"/>
                </a:cubicBezTo>
                <a:cubicBezTo>
                  <a:pt x="3396160" y="10249"/>
                  <a:pt x="3285909" y="48310"/>
                  <a:pt x="3075127" y="18288"/>
                </a:cubicBezTo>
                <a:cubicBezTo>
                  <a:pt x="2869474" y="41512"/>
                  <a:pt x="2676329" y="4972"/>
                  <a:pt x="2267255" y="18288"/>
                </a:cubicBezTo>
                <a:cubicBezTo>
                  <a:pt x="1866401" y="24532"/>
                  <a:pt x="1882987" y="25696"/>
                  <a:pt x="1615745" y="18288"/>
                </a:cubicBezTo>
                <a:cubicBezTo>
                  <a:pt x="1346085" y="13379"/>
                  <a:pt x="1323312" y="12392"/>
                  <a:pt x="1120597" y="18288"/>
                </a:cubicBezTo>
                <a:cubicBezTo>
                  <a:pt x="940237" y="-60975"/>
                  <a:pt x="569386" y="27591"/>
                  <a:pt x="0" y="18288"/>
                </a:cubicBezTo>
                <a:cubicBezTo>
                  <a:pt x="1751" y="14440"/>
                  <a:pt x="-1272" y="7740"/>
                  <a:pt x="0" y="0"/>
                </a:cubicBezTo>
                <a:close/>
              </a:path>
              <a:path w="7818120" h="18288" fill="none" stroke="0" extrusionOk="0">
                <a:moveTo>
                  <a:pt x="0" y="0"/>
                </a:moveTo>
                <a:cubicBezTo>
                  <a:pt x="102311" y="-24031"/>
                  <a:pt x="206428" y="20084"/>
                  <a:pt x="416966" y="0"/>
                </a:cubicBezTo>
                <a:cubicBezTo>
                  <a:pt x="662339" y="-9883"/>
                  <a:pt x="833564" y="-11910"/>
                  <a:pt x="1146658" y="0"/>
                </a:cubicBezTo>
                <a:cubicBezTo>
                  <a:pt x="1398993" y="16754"/>
                  <a:pt x="1378239" y="-4997"/>
                  <a:pt x="1563624" y="0"/>
                </a:cubicBezTo>
                <a:cubicBezTo>
                  <a:pt x="1738265" y="3015"/>
                  <a:pt x="2006667" y="23864"/>
                  <a:pt x="2136953" y="0"/>
                </a:cubicBezTo>
                <a:cubicBezTo>
                  <a:pt x="2338524" y="-3063"/>
                  <a:pt x="2693378" y="-15904"/>
                  <a:pt x="2944825" y="0"/>
                </a:cubicBezTo>
                <a:cubicBezTo>
                  <a:pt x="3201439" y="-13695"/>
                  <a:pt x="3379198" y="46243"/>
                  <a:pt x="3596335" y="0"/>
                </a:cubicBezTo>
                <a:cubicBezTo>
                  <a:pt x="3778868" y="-61549"/>
                  <a:pt x="3979469" y="3461"/>
                  <a:pt x="4326026" y="0"/>
                </a:cubicBezTo>
                <a:cubicBezTo>
                  <a:pt x="4670641" y="40397"/>
                  <a:pt x="4801160" y="2093"/>
                  <a:pt x="4899355" y="0"/>
                </a:cubicBezTo>
                <a:cubicBezTo>
                  <a:pt x="4972821" y="-4221"/>
                  <a:pt x="5326959" y="8892"/>
                  <a:pt x="5550865" y="0"/>
                </a:cubicBezTo>
                <a:cubicBezTo>
                  <a:pt x="5793178" y="12267"/>
                  <a:pt x="6146346" y="-4531"/>
                  <a:pt x="6358738" y="0"/>
                </a:cubicBezTo>
                <a:cubicBezTo>
                  <a:pt x="6580825" y="49349"/>
                  <a:pt x="6739467" y="13524"/>
                  <a:pt x="6853885" y="0"/>
                </a:cubicBezTo>
                <a:cubicBezTo>
                  <a:pt x="7057243" y="-60557"/>
                  <a:pt x="7415107" y="-58698"/>
                  <a:pt x="7818120" y="0"/>
                </a:cubicBezTo>
                <a:cubicBezTo>
                  <a:pt x="7817705" y="7748"/>
                  <a:pt x="7817189" y="13015"/>
                  <a:pt x="7818120" y="18288"/>
                </a:cubicBezTo>
                <a:cubicBezTo>
                  <a:pt x="7693944" y="-3615"/>
                  <a:pt x="7376376" y="-6677"/>
                  <a:pt x="7244791" y="18288"/>
                </a:cubicBezTo>
                <a:cubicBezTo>
                  <a:pt x="7100086" y="-5717"/>
                  <a:pt x="6942350" y="35421"/>
                  <a:pt x="6827825" y="18288"/>
                </a:cubicBezTo>
                <a:cubicBezTo>
                  <a:pt x="6691364" y="27873"/>
                  <a:pt x="6342432" y="37332"/>
                  <a:pt x="6176315" y="18288"/>
                </a:cubicBezTo>
                <a:cubicBezTo>
                  <a:pt x="6012850" y="28657"/>
                  <a:pt x="5862979" y="-980"/>
                  <a:pt x="5681167" y="18288"/>
                </a:cubicBezTo>
                <a:cubicBezTo>
                  <a:pt x="5485624" y="71662"/>
                  <a:pt x="5295851" y="1288"/>
                  <a:pt x="5029657" y="18288"/>
                </a:cubicBezTo>
                <a:cubicBezTo>
                  <a:pt x="4753680" y="49046"/>
                  <a:pt x="4640335" y="38506"/>
                  <a:pt x="4378147" y="18288"/>
                </a:cubicBezTo>
                <a:cubicBezTo>
                  <a:pt x="4103046" y="-4537"/>
                  <a:pt x="4022480" y="43848"/>
                  <a:pt x="3726637" y="18288"/>
                </a:cubicBezTo>
                <a:cubicBezTo>
                  <a:pt x="3429109" y="3476"/>
                  <a:pt x="3316488" y="61415"/>
                  <a:pt x="3075127" y="18288"/>
                </a:cubicBezTo>
                <a:cubicBezTo>
                  <a:pt x="2821014" y="6093"/>
                  <a:pt x="2665050" y="-11263"/>
                  <a:pt x="2501798" y="18288"/>
                </a:cubicBezTo>
                <a:cubicBezTo>
                  <a:pt x="2343345" y="29394"/>
                  <a:pt x="2120041" y="-50427"/>
                  <a:pt x="1772107" y="18288"/>
                </a:cubicBezTo>
                <a:cubicBezTo>
                  <a:pt x="1424078" y="50665"/>
                  <a:pt x="1427418" y="32572"/>
                  <a:pt x="1120597" y="18288"/>
                </a:cubicBezTo>
                <a:cubicBezTo>
                  <a:pt x="796486" y="45938"/>
                  <a:pt x="243712" y="47798"/>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7818120"/>
                      <a:gd name="connsiteY0" fmla="*/ 0 h 18288"/>
                      <a:gd name="connsiteX1" fmla="*/ 416966 w 7818120"/>
                      <a:gd name="connsiteY1" fmla="*/ 0 h 18288"/>
                      <a:gd name="connsiteX2" fmla="*/ 1146658 w 7818120"/>
                      <a:gd name="connsiteY2" fmla="*/ 0 h 18288"/>
                      <a:gd name="connsiteX3" fmla="*/ 1563624 w 7818120"/>
                      <a:gd name="connsiteY3" fmla="*/ 0 h 18288"/>
                      <a:gd name="connsiteX4" fmla="*/ 2136953 w 7818120"/>
                      <a:gd name="connsiteY4" fmla="*/ 0 h 18288"/>
                      <a:gd name="connsiteX5" fmla="*/ 2944825 w 7818120"/>
                      <a:gd name="connsiteY5" fmla="*/ 0 h 18288"/>
                      <a:gd name="connsiteX6" fmla="*/ 3596335 w 7818120"/>
                      <a:gd name="connsiteY6" fmla="*/ 0 h 18288"/>
                      <a:gd name="connsiteX7" fmla="*/ 4326026 w 7818120"/>
                      <a:gd name="connsiteY7" fmla="*/ 0 h 18288"/>
                      <a:gd name="connsiteX8" fmla="*/ 4899355 w 7818120"/>
                      <a:gd name="connsiteY8" fmla="*/ 0 h 18288"/>
                      <a:gd name="connsiteX9" fmla="*/ 5550865 w 7818120"/>
                      <a:gd name="connsiteY9" fmla="*/ 0 h 18288"/>
                      <a:gd name="connsiteX10" fmla="*/ 6358738 w 7818120"/>
                      <a:gd name="connsiteY10" fmla="*/ 0 h 18288"/>
                      <a:gd name="connsiteX11" fmla="*/ 6853885 w 7818120"/>
                      <a:gd name="connsiteY11" fmla="*/ 0 h 18288"/>
                      <a:gd name="connsiteX12" fmla="*/ 7818120 w 7818120"/>
                      <a:gd name="connsiteY12" fmla="*/ 0 h 18288"/>
                      <a:gd name="connsiteX13" fmla="*/ 7818120 w 7818120"/>
                      <a:gd name="connsiteY13" fmla="*/ 18288 h 18288"/>
                      <a:gd name="connsiteX14" fmla="*/ 7244791 w 7818120"/>
                      <a:gd name="connsiteY14" fmla="*/ 18288 h 18288"/>
                      <a:gd name="connsiteX15" fmla="*/ 6827825 w 7818120"/>
                      <a:gd name="connsiteY15" fmla="*/ 18288 h 18288"/>
                      <a:gd name="connsiteX16" fmla="*/ 6176315 w 7818120"/>
                      <a:gd name="connsiteY16" fmla="*/ 18288 h 18288"/>
                      <a:gd name="connsiteX17" fmla="*/ 5681167 w 7818120"/>
                      <a:gd name="connsiteY17" fmla="*/ 18288 h 18288"/>
                      <a:gd name="connsiteX18" fmla="*/ 5029657 w 7818120"/>
                      <a:gd name="connsiteY18" fmla="*/ 18288 h 18288"/>
                      <a:gd name="connsiteX19" fmla="*/ 4378147 w 7818120"/>
                      <a:gd name="connsiteY19" fmla="*/ 18288 h 18288"/>
                      <a:gd name="connsiteX20" fmla="*/ 3726637 w 7818120"/>
                      <a:gd name="connsiteY20" fmla="*/ 18288 h 18288"/>
                      <a:gd name="connsiteX21" fmla="*/ 3075127 w 7818120"/>
                      <a:gd name="connsiteY21" fmla="*/ 18288 h 18288"/>
                      <a:gd name="connsiteX22" fmla="*/ 2501798 w 7818120"/>
                      <a:gd name="connsiteY22" fmla="*/ 18288 h 18288"/>
                      <a:gd name="connsiteX23" fmla="*/ 1772107 w 7818120"/>
                      <a:gd name="connsiteY23" fmla="*/ 18288 h 18288"/>
                      <a:gd name="connsiteX24" fmla="*/ 1120597 w 7818120"/>
                      <a:gd name="connsiteY24" fmla="*/ 18288 h 18288"/>
                      <a:gd name="connsiteX25" fmla="*/ 0 w 7818120"/>
                      <a:gd name="connsiteY25" fmla="*/ 18288 h 18288"/>
                      <a:gd name="connsiteX26" fmla="*/ 0 w 7818120"/>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818120" h="18288" fill="none" extrusionOk="0">
                        <a:moveTo>
                          <a:pt x="0" y="0"/>
                        </a:moveTo>
                        <a:cubicBezTo>
                          <a:pt x="121520" y="-12182"/>
                          <a:pt x="211324" y="18247"/>
                          <a:pt x="416966" y="0"/>
                        </a:cubicBezTo>
                        <a:cubicBezTo>
                          <a:pt x="622608" y="-18247"/>
                          <a:pt x="891241" y="-13744"/>
                          <a:pt x="1146658" y="0"/>
                        </a:cubicBezTo>
                        <a:cubicBezTo>
                          <a:pt x="1402075" y="13744"/>
                          <a:pt x="1378880" y="-8543"/>
                          <a:pt x="1563624" y="0"/>
                        </a:cubicBezTo>
                        <a:cubicBezTo>
                          <a:pt x="1748368" y="8543"/>
                          <a:pt x="1972300" y="7443"/>
                          <a:pt x="2136953" y="0"/>
                        </a:cubicBezTo>
                        <a:cubicBezTo>
                          <a:pt x="2301606" y="-7443"/>
                          <a:pt x="2679634" y="12382"/>
                          <a:pt x="2944825" y="0"/>
                        </a:cubicBezTo>
                        <a:cubicBezTo>
                          <a:pt x="3210016" y="-12382"/>
                          <a:pt x="3409232" y="17967"/>
                          <a:pt x="3596335" y="0"/>
                        </a:cubicBezTo>
                        <a:cubicBezTo>
                          <a:pt x="3783438" y="-17967"/>
                          <a:pt x="4002523" y="-28578"/>
                          <a:pt x="4326026" y="0"/>
                        </a:cubicBezTo>
                        <a:cubicBezTo>
                          <a:pt x="4649529" y="28578"/>
                          <a:pt x="4777384" y="-3624"/>
                          <a:pt x="4899355" y="0"/>
                        </a:cubicBezTo>
                        <a:cubicBezTo>
                          <a:pt x="5021326" y="3624"/>
                          <a:pt x="5317653" y="1281"/>
                          <a:pt x="5550865" y="0"/>
                        </a:cubicBezTo>
                        <a:cubicBezTo>
                          <a:pt x="5784077" y="-1281"/>
                          <a:pt x="6142956" y="-39637"/>
                          <a:pt x="6358738" y="0"/>
                        </a:cubicBezTo>
                        <a:cubicBezTo>
                          <a:pt x="6574520" y="39637"/>
                          <a:pt x="6724785" y="-4460"/>
                          <a:pt x="6853885" y="0"/>
                        </a:cubicBezTo>
                        <a:cubicBezTo>
                          <a:pt x="6982985" y="4460"/>
                          <a:pt x="7403044" y="-1955"/>
                          <a:pt x="7818120" y="0"/>
                        </a:cubicBezTo>
                        <a:cubicBezTo>
                          <a:pt x="7817988" y="7702"/>
                          <a:pt x="7817908" y="13511"/>
                          <a:pt x="7818120" y="18288"/>
                        </a:cubicBezTo>
                        <a:cubicBezTo>
                          <a:pt x="7698847" y="-3267"/>
                          <a:pt x="7390924" y="22979"/>
                          <a:pt x="7244791" y="18288"/>
                        </a:cubicBezTo>
                        <a:cubicBezTo>
                          <a:pt x="7098658" y="13597"/>
                          <a:pt x="6952735" y="29357"/>
                          <a:pt x="6827825" y="18288"/>
                        </a:cubicBezTo>
                        <a:cubicBezTo>
                          <a:pt x="6702915" y="7219"/>
                          <a:pt x="6338661" y="34530"/>
                          <a:pt x="6176315" y="18288"/>
                        </a:cubicBezTo>
                        <a:cubicBezTo>
                          <a:pt x="6013969" y="2047"/>
                          <a:pt x="5850602" y="6362"/>
                          <a:pt x="5681167" y="18288"/>
                        </a:cubicBezTo>
                        <a:cubicBezTo>
                          <a:pt x="5511732" y="30214"/>
                          <a:pt x="5312143" y="419"/>
                          <a:pt x="5029657" y="18288"/>
                        </a:cubicBezTo>
                        <a:cubicBezTo>
                          <a:pt x="4747171" y="36158"/>
                          <a:pt x="4655062" y="30740"/>
                          <a:pt x="4378147" y="18288"/>
                        </a:cubicBezTo>
                        <a:cubicBezTo>
                          <a:pt x="4101232" y="5837"/>
                          <a:pt x="4037646" y="44706"/>
                          <a:pt x="3726637" y="18288"/>
                        </a:cubicBezTo>
                        <a:cubicBezTo>
                          <a:pt x="3415628" y="-8130"/>
                          <a:pt x="3321756" y="45507"/>
                          <a:pt x="3075127" y="18288"/>
                        </a:cubicBezTo>
                        <a:cubicBezTo>
                          <a:pt x="2828498" y="-8931"/>
                          <a:pt x="2684733" y="14853"/>
                          <a:pt x="2501798" y="18288"/>
                        </a:cubicBezTo>
                        <a:cubicBezTo>
                          <a:pt x="2318863" y="21723"/>
                          <a:pt x="2121844" y="-13013"/>
                          <a:pt x="1772107" y="18288"/>
                        </a:cubicBezTo>
                        <a:cubicBezTo>
                          <a:pt x="1422370" y="49589"/>
                          <a:pt x="1431548" y="31666"/>
                          <a:pt x="1120597" y="18288"/>
                        </a:cubicBezTo>
                        <a:cubicBezTo>
                          <a:pt x="809646" y="4911"/>
                          <a:pt x="246393" y="56240"/>
                          <a:pt x="0" y="18288"/>
                        </a:cubicBezTo>
                        <a:cubicBezTo>
                          <a:pt x="129" y="13298"/>
                          <a:pt x="-675" y="6857"/>
                          <a:pt x="0" y="0"/>
                        </a:cubicBezTo>
                        <a:close/>
                      </a:path>
                      <a:path w="7818120" h="18288" stroke="0" extrusionOk="0">
                        <a:moveTo>
                          <a:pt x="0" y="0"/>
                        </a:moveTo>
                        <a:cubicBezTo>
                          <a:pt x="177487" y="-4302"/>
                          <a:pt x="287499" y="4997"/>
                          <a:pt x="573329" y="0"/>
                        </a:cubicBezTo>
                        <a:cubicBezTo>
                          <a:pt x="859159" y="-4997"/>
                          <a:pt x="821965" y="-336"/>
                          <a:pt x="990295" y="0"/>
                        </a:cubicBezTo>
                        <a:cubicBezTo>
                          <a:pt x="1158625" y="336"/>
                          <a:pt x="1587918" y="-4681"/>
                          <a:pt x="1798168" y="0"/>
                        </a:cubicBezTo>
                        <a:cubicBezTo>
                          <a:pt x="2008418" y="4681"/>
                          <a:pt x="2088841" y="-2754"/>
                          <a:pt x="2371496" y="0"/>
                        </a:cubicBezTo>
                        <a:cubicBezTo>
                          <a:pt x="2654151" y="2754"/>
                          <a:pt x="2701462" y="-24976"/>
                          <a:pt x="2944825" y="0"/>
                        </a:cubicBezTo>
                        <a:cubicBezTo>
                          <a:pt x="3188188" y="24976"/>
                          <a:pt x="3511636" y="25407"/>
                          <a:pt x="3752698" y="0"/>
                        </a:cubicBezTo>
                        <a:cubicBezTo>
                          <a:pt x="3993760" y="-25407"/>
                          <a:pt x="4107153" y="6432"/>
                          <a:pt x="4247845" y="0"/>
                        </a:cubicBezTo>
                        <a:cubicBezTo>
                          <a:pt x="4388537" y="-6432"/>
                          <a:pt x="4835598" y="-5108"/>
                          <a:pt x="5055718" y="0"/>
                        </a:cubicBezTo>
                        <a:cubicBezTo>
                          <a:pt x="5275838" y="5108"/>
                          <a:pt x="5461006" y="-24536"/>
                          <a:pt x="5863590" y="0"/>
                        </a:cubicBezTo>
                        <a:cubicBezTo>
                          <a:pt x="6266174" y="24536"/>
                          <a:pt x="6355549" y="-19657"/>
                          <a:pt x="6515100" y="0"/>
                        </a:cubicBezTo>
                        <a:cubicBezTo>
                          <a:pt x="6674651" y="19657"/>
                          <a:pt x="7275423" y="-57462"/>
                          <a:pt x="7818120" y="0"/>
                        </a:cubicBezTo>
                        <a:cubicBezTo>
                          <a:pt x="7818132" y="8833"/>
                          <a:pt x="7818660" y="9830"/>
                          <a:pt x="7818120" y="18288"/>
                        </a:cubicBezTo>
                        <a:cubicBezTo>
                          <a:pt x="7610240" y="4606"/>
                          <a:pt x="7521789" y="7721"/>
                          <a:pt x="7401154" y="18288"/>
                        </a:cubicBezTo>
                        <a:cubicBezTo>
                          <a:pt x="7280519" y="28855"/>
                          <a:pt x="6930719" y="4225"/>
                          <a:pt x="6593281" y="18288"/>
                        </a:cubicBezTo>
                        <a:cubicBezTo>
                          <a:pt x="6255843" y="32351"/>
                          <a:pt x="6286682" y="1162"/>
                          <a:pt x="6098134" y="18288"/>
                        </a:cubicBezTo>
                        <a:cubicBezTo>
                          <a:pt x="5909586" y="35414"/>
                          <a:pt x="5602789" y="48596"/>
                          <a:pt x="5446624" y="18288"/>
                        </a:cubicBezTo>
                        <a:cubicBezTo>
                          <a:pt x="5290459" y="-12020"/>
                          <a:pt x="4917039" y="21960"/>
                          <a:pt x="4638751" y="18288"/>
                        </a:cubicBezTo>
                        <a:cubicBezTo>
                          <a:pt x="4360463" y="14616"/>
                          <a:pt x="4304690" y="5450"/>
                          <a:pt x="3987241" y="18288"/>
                        </a:cubicBezTo>
                        <a:cubicBezTo>
                          <a:pt x="3669792" y="31127"/>
                          <a:pt x="3758742" y="32551"/>
                          <a:pt x="3570275" y="18288"/>
                        </a:cubicBezTo>
                        <a:cubicBezTo>
                          <a:pt x="3381808" y="4025"/>
                          <a:pt x="3267153" y="36200"/>
                          <a:pt x="3075127" y="18288"/>
                        </a:cubicBezTo>
                        <a:cubicBezTo>
                          <a:pt x="2883101" y="376"/>
                          <a:pt x="2665825" y="10973"/>
                          <a:pt x="2267255" y="18288"/>
                        </a:cubicBezTo>
                        <a:cubicBezTo>
                          <a:pt x="1868685" y="25603"/>
                          <a:pt x="1884698" y="28410"/>
                          <a:pt x="1615745" y="18288"/>
                        </a:cubicBezTo>
                        <a:cubicBezTo>
                          <a:pt x="1346792" y="8167"/>
                          <a:pt x="1320952" y="10430"/>
                          <a:pt x="1120597" y="18288"/>
                        </a:cubicBezTo>
                        <a:cubicBezTo>
                          <a:pt x="920242" y="26146"/>
                          <a:pt x="556507" y="50790"/>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 name="Title 1">
            <a:extLst>
              <a:ext uri="{FF2B5EF4-FFF2-40B4-BE49-F238E27FC236}">
                <a16:creationId xmlns:a16="http://schemas.microsoft.com/office/drawing/2014/main" id="{03231B22-C456-4FE0-AB63-F23D796FF3A1}"/>
              </a:ext>
            </a:extLst>
          </p:cNvPr>
          <p:cNvSpPr>
            <a:spLocks noGrp="1"/>
          </p:cNvSpPr>
          <p:nvPr>
            <p:ph type="title"/>
          </p:nvPr>
        </p:nvSpPr>
        <p:spPr>
          <a:xfrm>
            <a:off x="537973" y="499372"/>
            <a:ext cx="8065768" cy="1143000"/>
          </a:xfrm>
        </p:spPr>
        <p:txBody>
          <a:bodyPr>
            <a:normAutofit/>
          </a:bodyPr>
          <a:lstStyle/>
          <a:p>
            <a:pPr algn="ctr"/>
            <a:r>
              <a:rPr lang="en-US" dirty="0">
                <a:solidFill>
                  <a:srgbClr val="000000"/>
                </a:solidFill>
                <a:latin typeface="Arial" panose="020B0604020202020204" pitchFamily="34" charset="0"/>
                <a:cs typeface="Arial" panose="020B0604020202020204" pitchFamily="34" charset="0"/>
              </a:rPr>
              <a:t>Alternatives to Conservatorship</a:t>
            </a:r>
            <a:br>
              <a:rPr lang="en-US" dirty="0">
                <a:solidFill>
                  <a:srgbClr val="000000"/>
                </a:solidFill>
                <a:latin typeface="Arial" panose="020B0604020202020204" pitchFamily="34" charset="0"/>
                <a:cs typeface="Arial" panose="020B0604020202020204" pitchFamily="34" charset="0"/>
              </a:rPr>
            </a:br>
            <a:r>
              <a:rPr lang="en-US" dirty="0">
                <a:solidFill>
                  <a:srgbClr val="000000"/>
                </a:solidFill>
                <a:latin typeface="Arial" panose="020B0604020202020204" pitchFamily="34" charset="0"/>
                <a:cs typeface="Arial" panose="020B0604020202020204" pitchFamily="34" charset="0"/>
              </a:rPr>
              <a:t>Access to Records &amp; Information</a:t>
            </a:r>
            <a:endParaRPr lang="en-US" dirty="0"/>
          </a:p>
        </p:txBody>
      </p:sp>
      <p:pic>
        <p:nvPicPr>
          <p:cNvPr id="7" name="Picture 6" descr="MH900439822.JPG">
            <a:extLst>
              <a:ext uri="{FF2B5EF4-FFF2-40B4-BE49-F238E27FC236}">
                <a16:creationId xmlns:a16="http://schemas.microsoft.com/office/drawing/2014/main" id="{74D2E95C-DC68-407C-9529-A414B1A366C7}"/>
              </a:ext>
            </a:extLst>
          </p:cNvPr>
          <p:cNvPicPr>
            <a:picLocks noChangeAspect="1"/>
          </p:cNvPicPr>
          <p:nvPr/>
        </p:nvPicPr>
        <p:blipFill>
          <a:blip r:embed="rId3" cstate="print"/>
          <a:srcRect l="16495" t="9897" r="14227" b="7629"/>
          <a:stretch>
            <a:fillRect/>
          </a:stretch>
        </p:blipFill>
        <p:spPr>
          <a:xfrm>
            <a:off x="6781800" y="4451351"/>
            <a:ext cx="1600200" cy="1905000"/>
          </a:xfrm>
          <a:prstGeom prst="rect">
            <a:avLst/>
          </a:prstGeom>
        </p:spPr>
      </p:pic>
      <p:sp>
        <p:nvSpPr>
          <p:cNvPr id="3" name="TextBox 2">
            <a:extLst>
              <a:ext uri="{FF2B5EF4-FFF2-40B4-BE49-F238E27FC236}">
                <a16:creationId xmlns:a16="http://schemas.microsoft.com/office/drawing/2014/main" id="{7D30AB2E-96B9-465E-9842-4AAE52243B98}"/>
              </a:ext>
            </a:extLst>
          </p:cNvPr>
          <p:cNvSpPr txBox="1"/>
          <p:nvPr/>
        </p:nvSpPr>
        <p:spPr>
          <a:xfrm>
            <a:off x="537973" y="2074442"/>
            <a:ext cx="8298940" cy="4873129"/>
          </a:xfrm>
          <a:prstGeom prst="rect">
            <a:avLst/>
          </a:prstGeom>
          <a:noFill/>
        </p:spPr>
        <p:txBody>
          <a:bodyPr wrap="square" rtlCol="0">
            <a:spAutoFit/>
          </a:bodyPr>
          <a:lstStyle/>
          <a:p>
            <a:pPr marL="342900" marR="0" lvl="0" indent="-34290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Individual may sign authorizations for release of information </a:t>
            </a:r>
          </a:p>
          <a:p>
            <a:pPr marL="800100" marR="0" lvl="1" indent="-34290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Specific agency release form</a:t>
            </a:r>
          </a:p>
          <a:p>
            <a:pPr marL="800100" marR="0" lvl="1" indent="-34290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HIPAA release for medical records</a:t>
            </a:r>
          </a:p>
          <a:p>
            <a:pPr marL="457200" marR="0" lvl="1" indent="0" algn="l" defTabSz="685800" rtl="0" eaLnBrk="1" fontAlgn="auto" latinLnBrk="0" hangingPunct="1">
              <a:lnSpc>
                <a:spcPct val="100000"/>
              </a:lnSpc>
              <a:spcBef>
                <a:spcPts val="75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342900" marR="0" lvl="0" indent="-34290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Individual and support person can contact agencies together</a:t>
            </a:r>
          </a:p>
          <a:p>
            <a:pPr marL="800100" marR="0" lvl="1" indent="-34290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Go into office together</a:t>
            </a:r>
          </a:p>
          <a:p>
            <a:pPr marL="800100" marR="0" lvl="1" indent="-34290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Make 3-way phone call</a:t>
            </a:r>
          </a:p>
          <a:p>
            <a:pPr marL="800100" marR="0" lvl="1" indent="-34290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Copy in email/written communication</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w="10541" cmpd="sng">
                <a:solidFill>
                  <a:srgbClr val="4472C4">
                    <a:shade val="88000"/>
                    <a:satMod val="110000"/>
                  </a:srgbClr>
                </a:solidFill>
                <a:prstDash val="solid"/>
              </a:ln>
              <a:gradFill>
                <a:gsLst>
                  <a:gs pos="0">
                    <a:srgbClr val="4472C4">
                      <a:tint val="40000"/>
                      <a:satMod val="250000"/>
                    </a:srgbClr>
                  </a:gs>
                  <a:gs pos="9000">
                    <a:srgbClr val="4472C4">
                      <a:tint val="52000"/>
                      <a:satMod val="300000"/>
                    </a:srgbClr>
                  </a:gs>
                  <a:gs pos="50000">
                    <a:srgbClr val="4472C4">
                      <a:shade val="20000"/>
                      <a:satMod val="300000"/>
                    </a:srgbClr>
                  </a:gs>
                  <a:gs pos="79000">
                    <a:srgbClr val="4472C4">
                      <a:tint val="52000"/>
                      <a:satMod val="300000"/>
                    </a:srgbClr>
                  </a:gs>
                  <a:gs pos="100000">
                    <a:srgbClr val="4472C4">
                      <a:tint val="40000"/>
                      <a:satMod val="250000"/>
                    </a:srgbClr>
                  </a:gs>
                </a:gsLst>
                <a:lin ang="5400000"/>
              </a:gradFill>
              <a:effectLst/>
              <a:uLnTx/>
              <a:uFillTx/>
              <a:latin typeface="Arial" panose="020B0604020202020204"/>
              <a:ea typeface="+mn-ea"/>
              <a:cs typeface="+mn-cs"/>
            </a:endParaRPr>
          </a:p>
        </p:txBody>
      </p:sp>
    </p:spTree>
    <p:extLst>
      <p:ext uri="{BB962C8B-B14F-4D97-AF65-F5344CB8AC3E}">
        <p14:creationId xmlns:p14="http://schemas.microsoft.com/office/powerpoint/2010/main" val="568854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79AE7-A2ED-47F7-BB15-7AFB3A09D2FC}"/>
              </a:ext>
            </a:extLst>
          </p:cNvPr>
          <p:cNvSpPr>
            <a:spLocks noGrp="1"/>
          </p:cNvSpPr>
          <p:nvPr>
            <p:ph type="title"/>
          </p:nvPr>
        </p:nvSpPr>
        <p:spPr>
          <a:xfrm>
            <a:off x="605533" y="304800"/>
            <a:ext cx="7886700" cy="1325563"/>
          </a:xfrm>
        </p:spPr>
        <p:txBody>
          <a:bodyPr/>
          <a:lstStyle/>
          <a:p>
            <a:pPr algn="ctr"/>
            <a:r>
              <a:rPr lang="en-US" dirty="0">
                <a:latin typeface="Arial" panose="020B0604020202020204" pitchFamily="34" charset="0"/>
                <a:cs typeface="Arial" panose="020B0604020202020204" pitchFamily="34" charset="0"/>
              </a:rPr>
              <a:t>Acknowledgement &amp; Resources</a:t>
            </a:r>
          </a:p>
        </p:txBody>
      </p:sp>
      <p:sp>
        <p:nvSpPr>
          <p:cNvPr id="3" name="Content Placeholder 2">
            <a:extLst>
              <a:ext uri="{FF2B5EF4-FFF2-40B4-BE49-F238E27FC236}">
                <a16:creationId xmlns:a16="http://schemas.microsoft.com/office/drawing/2014/main" id="{1DCF86D8-A80E-44FE-81AB-03897FCB304F}"/>
              </a:ext>
            </a:extLst>
          </p:cNvPr>
          <p:cNvSpPr>
            <a:spLocks noGrp="1"/>
          </p:cNvSpPr>
          <p:nvPr>
            <p:ph idx="1"/>
          </p:nvPr>
        </p:nvSpPr>
        <p:spPr>
          <a:xfrm>
            <a:off x="628650" y="1460500"/>
            <a:ext cx="7886700" cy="5260976"/>
          </a:xfrm>
        </p:spPr>
        <p:txBody>
          <a:bodyPr>
            <a:normAutofit fontScale="92500" lnSpcReduction="20000"/>
          </a:bodyPr>
          <a:lstStyle/>
          <a:p>
            <a:r>
              <a:rPr lang="en-US" dirty="0">
                <a:solidFill>
                  <a:schemeClr val="accent2"/>
                </a:solidFill>
                <a:latin typeface="Arial" panose="020B0604020202020204" pitchFamily="34" charset="0"/>
                <a:cs typeface="Arial" panose="020B0604020202020204" pitchFamily="34" charset="0"/>
              </a:rPr>
              <a:t>Conservatorship &amp; Alternatives Google Drive (SCDD) – contains curricula, surveys, and resources related to the series.</a:t>
            </a:r>
          </a:p>
          <a:p>
            <a:pPr lvl="1"/>
            <a:r>
              <a:rPr lang="en-US" dirty="0">
                <a:latin typeface="Arial" panose="020B0604020202020204" pitchFamily="34" charset="0"/>
                <a:cs typeface="Arial" panose="020B0604020202020204" pitchFamily="34" charset="0"/>
                <a:hlinkClick r:id="rId3"/>
              </a:rPr>
              <a:t>https://bit.ly/scddalternatives</a:t>
            </a:r>
            <a:endParaRPr lang="en-US" dirty="0">
              <a:latin typeface="Arial" panose="020B0604020202020204" pitchFamily="34" charset="0"/>
              <a:cs typeface="Arial" panose="020B0604020202020204" pitchFamily="34" charset="0"/>
            </a:endParaRPr>
          </a:p>
          <a:p>
            <a:pPr marL="342900" lvl="1" indent="0">
              <a:buNone/>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Much of the content contained herein is from our federal partner, Disability Rights California </a:t>
            </a:r>
            <a:r>
              <a:rPr lang="en-US" dirty="0">
                <a:latin typeface="Arial" panose="020B0604020202020204" pitchFamily="34" charset="0"/>
                <a:cs typeface="Arial" panose="020B0604020202020204" pitchFamily="34" charset="0"/>
                <a:hlinkClick r:id="rId4"/>
              </a:rPr>
              <a:t>www.disabilityrightsca.org</a:t>
            </a: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Publication: Limited Conservatorship and Alternatives</a:t>
            </a:r>
          </a:p>
          <a:p>
            <a:pPr lvl="1"/>
            <a:r>
              <a:rPr lang="en-US" dirty="0">
                <a:latin typeface="Arial" panose="020B0604020202020204" pitchFamily="34" charset="0"/>
                <a:cs typeface="Arial" panose="020B0604020202020204" pitchFamily="34" charset="0"/>
                <a:hlinkClick r:id="rId5"/>
              </a:rPr>
              <a:t>https://www.disabilityrightsca.org/publications/limited-conservatorships-alternatives</a:t>
            </a:r>
            <a:r>
              <a:rPr lang="en-US" dirty="0">
                <a:latin typeface="Arial" panose="020B0604020202020204" pitchFamily="34" charset="0"/>
                <a:cs typeface="Arial" panose="020B0604020202020204" pitchFamily="34" charset="0"/>
              </a:rPr>
              <a:t> </a:t>
            </a:r>
          </a:p>
          <a:p>
            <a:pPr lvl="1"/>
            <a:endParaRPr lang="en-US"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Publication: Duties of a Conservator</a:t>
            </a:r>
          </a:p>
          <a:p>
            <a:pPr lvl="1"/>
            <a:r>
              <a:rPr lang="en-US" dirty="0">
                <a:latin typeface="Arial" panose="020B0604020202020204" pitchFamily="34" charset="0"/>
                <a:cs typeface="Arial" panose="020B0604020202020204" pitchFamily="34" charset="0"/>
                <a:hlinkClick r:id="rId6"/>
              </a:rPr>
              <a:t>https://www.disabilityrightsca.org/publications/duties-of-a-conservator</a:t>
            </a:r>
            <a:endParaRPr lang="en-US" dirty="0">
              <a:latin typeface="Arial" panose="020B0604020202020204" pitchFamily="34" charset="0"/>
              <a:cs typeface="Arial" panose="020B0604020202020204" pitchFamily="34" charset="0"/>
            </a:endParaRPr>
          </a:p>
          <a:p>
            <a:pPr lvl="1"/>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With Support and Without the Court by Disability Voices United</a:t>
            </a:r>
          </a:p>
          <a:p>
            <a:pPr lvl="1"/>
            <a:r>
              <a:rPr lang="en-US" dirty="0">
                <a:latin typeface="Arial" panose="020B0604020202020204" pitchFamily="34" charset="0"/>
                <a:cs typeface="Arial" panose="020B0604020202020204" pitchFamily="34" charset="0"/>
                <a:hlinkClick r:id="rId7"/>
              </a:rPr>
              <a:t>https://disabilityvoicesunited.org/wp-content/uploads/2020/11/SDM-Handbook_Oct2020.6.pdf</a:t>
            </a:r>
            <a:endParaRPr lang="en-US" dirty="0">
              <a:latin typeface="Arial" panose="020B0604020202020204" pitchFamily="34" charset="0"/>
              <a:cs typeface="Arial" panose="020B0604020202020204" pitchFamily="34" charset="0"/>
            </a:endParaRPr>
          </a:p>
          <a:p>
            <a:pPr lvl="1"/>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Handbook for Conservators by The Judicial Council of California (2016)</a:t>
            </a:r>
          </a:p>
          <a:p>
            <a:pPr lvl="1"/>
            <a:r>
              <a:rPr lang="en-US" dirty="0">
                <a:latin typeface="Arial" panose="020B0604020202020204" pitchFamily="34" charset="0"/>
                <a:cs typeface="Arial" panose="020B0604020202020204" pitchFamily="34" charset="0"/>
                <a:hlinkClick r:id="rId8"/>
              </a:rPr>
              <a:t>https://www.courts.ca.gov/documents/handbook.pdf</a:t>
            </a: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6806937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9"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1865313"/>
            <a:ext cx="7818120" cy="18288"/>
          </a:xfrm>
          <a:custGeom>
            <a:avLst/>
            <a:gdLst>
              <a:gd name="csX0" fmla="*/ 0 w 7818120"/>
              <a:gd name="csY0" fmla="*/ 0 h 18288"/>
              <a:gd name="csX1" fmla="*/ 416966 w 7818120"/>
              <a:gd name="csY1" fmla="*/ 0 h 18288"/>
              <a:gd name="csX2" fmla="*/ 1146658 w 7818120"/>
              <a:gd name="csY2" fmla="*/ 0 h 18288"/>
              <a:gd name="csX3" fmla="*/ 1563624 w 7818120"/>
              <a:gd name="csY3" fmla="*/ 0 h 18288"/>
              <a:gd name="csX4" fmla="*/ 2136953 w 7818120"/>
              <a:gd name="csY4" fmla="*/ 0 h 18288"/>
              <a:gd name="csX5" fmla="*/ 2944825 w 7818120"/>
              <a:gd name="csY5" fmla="*/ 0 h 18288"/>
              <a:gd name="csX6" fmla="*/ 3596335 w 7818120"/>
              <a:gd name="csY6" fmla="*/ 0 h 18288"/>
              <a:gd name="csX7" fmla="*/ 4326026 w 7818120"/>
              <a:gd name="csY7" fmla="*/ 0 h 18288"/>
              <a:gd name="csX8" fmla="*/ 4899355 w 7818120"/>
              <a:gd name="csY8" fmla="*/ 0 h 18288"/>
              <a:gd name="csX9" fmla="*/ 5550865 w 7818120"/>
              <a:gd name="csY9" fmla="*/ 0 h 18288"/>
              <a:gd name="csX10" fmla="*/ 6358738 w 7818120"/>
              <a:gd name="csY10" fmla="*/ 0 h 18288"/>
              <a:gd name="csX11" fmla="*/ 6853885 w 7818120"/>
              <a:gd name="csY11" fmla="*/ 0 h 18288"/>
              <a:gd name="csX12" fmla="*/ 7818120 w 7818120"/>
              <a:gd name="csY12" fmla="*/ 0 h 18288"/>
              <a:gd name="csX13" fmla="*/ 7818120 w 7818120"/>
              <a:gd name="csY13" fmla="*/ 18288 h 18288"/>
              <a:gd name="csX14" fmla="*/ 7244791 w 7818120"/>
              <a:gd name="csY14" fmla="*/ 18288 h 18288"/>
              <a:gd name="csX15" fmla="*/ 6827825 w 7818120"/>
              <a:gd name="csY15" fmla="*/ 18288 h 18288"/>
              <a:gd name="csX16" fmla="*/ 6176315 w 7818120"/>
              <a:gd name="csY16" fmla="*/ 18288 h 18288"/>
              <a:gd name="csX17" fmla="*/ 5681167 w 7818120"/>
              <a:gd name="csY17" fmla="*/ 18288 h 18288"/>
              <a:gd name="csX18" fmla="*/ 5029657 w 7818120"/>
              <a:gd name="csY18" fmla="*/ 18288 h 18288"/>
              <a:gd name="csX19" fmla="*/ 4378147 w 7818120"/>
              <a:gd name="csY19" fmla="*/ 18288 h 18288"/>
              <a:gd name="csX20" fmla="*/ 3726637 w 7818120"/>
              <a:gd name="csY20" fmla="*/ 18288 h 18288"/>
              <a:gd name="csX21" fmla="*/ 3075127 w 7818120"/>
              <a:gd name="csY21" fmla="*/ 18288 h 18288"/>
              <a:gd name="csX22" fmla="*/ 2501798 w 7818120"/>
              <a:gd name="csY22" fmla="*/ 18288 h 18288"/>
              <a:gd name="csX23" fmla="*/ 1772107 w 7818120"/>
              <a:gd name="csY23" fmla="*/ 18288 h 18288"/>
              <a:gd name="csX24" fmla="*/ 1120597 w 7818120"/>
              <a:gd name="csY24" fmla="*/ 18288 h 18288"/>
              <a:gd name="csX25" fmla="*/ 0 w 7818120"/>
              <a:gd name="csY25" fmla="*/ 18288 h 18288"/>
              <a:gd name="csX26" fmla="*/ 0 w 7818120"/>
              <a:gd name="csY26" fmla="*/ 0 h 18288"/>
              <a:gd name="csX0" fmla="*/ 0 w 7818120"/>
              <a:gd name="csY0" fmla="*/ 0 h 18288"/>
              <a:gd name="csX1" fmla="*/ 573329 w 7818120"/>
              <a:gd name="csY1" fmla="*/ 0 h 18288"/>
              <a:gd name="csX2" fmla="*/ 990295 w 7818120"/>
              <a:gd name="csY2" fmla="*/ 0 h 18288"/>
              <a:gd name="csX3" fmla="*/ 1394232 w 7818120"/>
              <a:gd name="csY3" fmla="*/ 0 h 18288"/>
              <a:gd name="csX4" fmla="*/ 1798168 w 7818120"/>
              <a:gd name="csY4" fmla="*/ 0 h 18288"/>
              <a:gd name="csX5" fmla="*/ 2371496 w 7818120"/>
              <a:gd name="csY5" fmla="*/ 0 h 18288"/>
              <a:gd name="csX6" fmla="*/ 2944825 w 7818120"/>
              <a:gd name="csY6" fmla="*/ 0 h 18288"/>
              <a:gd name="csX7" fmla="*/ 3752698 w 7818120"/>
              <a:gd name="csY7" fmla="*/ 0 h 18288"/>
              <a:gd name="csX8" fmla="*/ 4247845 w 7818120"/>
              <a:gd name="csY8" fmla="*/ 0 h 18288"/>
              <a:gd name="csX9" fmla="*/ 5055718 w 7818120"/>
              <a:gd name="csY9" fmla="*/ 0 h 18288"/>
              <a:gd name="csX10" fmla="*/ 5863590 w 7818120"/>
              <a:gd name="csY10" fmla="*/ 0 h 18288"/>
              <a:gd name="csX11" fmla="*/ 6515100 w 7818120"/>
              <a:gd name="csY11" fmla="*/ 0 h 18288"/>
              <a:gd name="csX12" fmla="*/ 7818120 w 7818120"/>
              <a:gd name="csY12" fmla="*/ 0 h 18288"/>
              <a:gd name="csX13" fmla="*/ 7818120 w 7818120"/>
              <a:gd name="csY13" fmla="*/ 18288 h 18288"/>
              <a:gd name="csX14" fmla="*/ 7401154 w 7818120"/>
              <a:gd name="csY14" fmla="*/ 18288 h 18288"/>
              <a:gd name="csX15" fmla="*/ 6593281 w 7818120"/>
              <a:gd name="csY15" fmla="*/ 18288 h 18288"/>
              <a:gd name="csX16" fmla="*/ 6098134 w 7818120"/>
              <a:gd name="csY16" fmla="*/ 18288 h 18288"/>
              <a:gd name="csX17" fmla="*/ 5446624 w 7818120"/>
              <a:gd name="csY17" fmla="*/ 18288 h 18288"/>
              <a:gd name="csX18" fmla="*/ 4638751 w 7818120"/>
              <a:gd name="csY18" fmla="*/ 18288 h 18288"/>
              <a:gd name="csX19" fmla="*/ 3987241 w 7818120"/>
              <a:gd name="csY19" fmla="*/ 18288 h 18288"/>
              <a:gd name="csX20" fmla="*/ 3570275 w 7818120"/>
              <a:gd name="csY20" fmla="*/ 18288 h 18288"/>
              <a:gd name="csX21" fmla="*/ 3075127 w 7818120"/>
              <a:gd name="csY21" fmla="*/ 18288 h 18288"/>
              <a:gd name="csX22" fmla="*/ 2267255 w 7818120"/>
              <a:gd name="csY22" fmla="*/ 18288 h 18288"/>
              <a:gd name="csX23" fmla="*/ 1615745 w 7818120"/>
              <a:gd name="csY23" fmla="*/ 18288 h 18288"/>
              <a:gd name="csX24" fmla="*/ 1120597 w 7818120"/>
              <a:gd name="csY24" fmla="*/ 18288 h 18288"/>
              <a:gd name="csX25" fmla="*/ 0 w 7818120"/>
              <a:gd name="csY25" fmla="*/ 18288 h 18288"/>
              <a:gd name="csX26" fmla="*/ 0 w 7818120"/>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7818120" h="18288" fill="none" extrusionOk="0">
                <a:moveTo>
                  <a:pt x="0" y="0"/>
                </a:moveTo>
                <a:cubicBezTo>
                  <a:pt x="101002" y="-20048"/>
                  <a:pt x="215808" y="13837"/>
                  <a:pt x="416966" y="0"/>
                </a:cubicBezTo>
                <a:cubicBezTo>
                  <a:pt x="573264" y="9422"/>
                  <a:pt x="897859" y="4188"/>
                  <a:pt x="1146658" y="0"/>
                </a:cubicBezTo>
                <a:cubicBezTo>
                  <a:pt x="1409722" y="12227"/>
                  <a:pt x="1377475" y="-3286"/>
                  <a:pt x="1563624" y="0"/>
                </a:cubicBezTo>
                <a:cubicBezTo>
                  <a:pt x="1758084" y="11330"/>
                  <a:pt x="1967746" y="-7403"/>
                  <a:pt x="2136953" y="0"/>
                </a:cubicBezTo>
                <a:cubicBezTo>
                  <a:pt x="2354826" y="-5751"/>
                  <a:pt x="2687014" y="20029"/>
                  <a:pt x="2944825" y="0"/>
                </a:cubicBezTo>
                <a:cubicBezTo>
                  <a:pt x="3238848" y="15226"/>
                  <a:pt x="3415761" y="33925"/>
                  <a:pt x="3596335" y="0"/>
                </a:cubicBezTo>
                <a:cubicBezTo>
                  <a:pt x="3815108" y="13362"/>
                  <a:pt x="3972448" y="-68797"/>
                  <a:pt x="4326026" y="0"/>
                </a:cubicBezTo>
                <a:cubicBezTo>
                  <a:pt x="4638028" y="39995"/>
                  <a:pt x="4794473" y="211"/>
                  <a:pt x="4899355" y="0"/>
                </a:cubicBezTo>
                <a:cubicBezTo>
                  <a:pt x="5037170" y="-13296"/>
                  <a:pt x="5289722" y="-48609"/>
                  <a:pt x="5550865" y="0"/>
                </a:cubicBezTo>
                <a:cubicBezTo>
                  <a:pt x="5740088" y="19163"/>
                  <a:pt x="6143605" y="-29909"/>
                  <a:pt x="6358738" y="0"/>
                </a:cubicBezTo>
                <a:cubicBezTo>
                  <a:pt x="6556443" y="18955"/>
                  <a:pt x="6741581" y="-22634"/>
                  <a:pt x="6853885" y="0"/>
                </a:cubicBezTo>
                <a:cubicBezTo>
                  <a:pt x="6996029" y="20497"/>
                  <a:pt x="7453286" y="6658"/>
                  <a:pt x="7818120" y="0"/>
                </a:cubicBezTo>
                <a:cubicBezTo>
                  <a:pt x="7817552" y="7862"/>
                  <a:pt x="7817901" y="13269"/>
                  <a:pt x="7818120" y="18288"/>
                </a:cubicBezTo>
                <a:cubicBezTo>
                  <a:pt x="7701883" y="-33961"/>
                  <a:pt x="7395843" y="8437"/>
                  <a:pt x="7244791" y="18288"/>
                </a:cubicBezTo>
                <a:cubicBezTo>
                  <a:pt x="7088282" y="14407"/>
                  <a:pt x="6958165" y="20902"/>
                  <a:pt x="6827825" y="18288"/>
                </a:cubicBezTo>
                <a:cubicBezTo>
                  <a:pt x="6715653" y="-2805"/>
                  <a:pt x="6356779" y="33124"/>
                  <a:pt x="6176315" y="18288"/>
                </a:cubicBezTo>
                <a:cubicBezTo>
                  <a:pt x="6015867" y="-5301"/>
                  <a:pt x="5852369" y="-275"/>
                  <a:pt x="5681167" y="18288"/>
                </a:cubicBezTo>
                <a:cubicBezTo>
                  <a:pt x="5508002" y="48742"/>
                  <a:pt x="5304989" y="-7247"/>
                  <a:pt x="5029657" y="18288"/>
                </a:cubicBezTo>
                <a:cubicBezTo>
                  <a:pt x="4760375" y="46790"/>
                  <a:pt x="4637400" y="35678"/>
                  <a:pt x="4378147" y="18288"/>
                </a:cubicBezTo>
                <a:cubicBezTo>
                  <a:pt x="4094943" y="8043"/>
                  <a:pt x="4037303" y="27568"/>
                  <a:pt x="3726637" y="18288"/>
                </a:cubicBezTo>
                <a:cubicBezTo>
                  <a:pt x="3400340" y="-2459"/>
                  <a:pt x="3320728" y="61058"/>
                  <a:pt x="3075127" y="18288"/>
                </a:cubicBezTo>
                <a:cubicBezTo>
                  <a:pt x="2809301" y="-25757"/>
                  <a:pt x="2702630" y="16477"/>
                  <a:pt x="2501798" y="18288"/>
                </a:cubicBezTo>
                <a:cubicBezTo>
                  <a:pt x="2308686" y="20751"/>
                  <a:pt x="2079466" y="5550"/>
                  <a:pt x="1772107" y="18288"/>
                </a:cubicBezTo>
                <a:cubicBezTo>
                  <a:pt x="1420202" y="47064"/>
                  <a:pt x="1431765" y="28913"/>
                  <a:pt x="1120597" y="18288"/>
                </a:cubicBezTo>
                <a:cubicBezTo>
                  <a:pt x="791266" y="31607"/>
                  <a:pt x="235945" y="82322"/>
                  <a:pt x="0" y="18288"/>
                </a:cubicBezTo>
                <a:cubicBezTo>
                  <a:pt x="-589" y="13471"/>
                  <a:pt x="-474" y="7409"/>
                  <a:pt x="0" y="0"/>
                </a:cubicBezTo>
                <a:close/>
              </a:path>
              <a:path w="7818120" h="18288" stroke="0" extrusionOk="0">
                <a:moveTo>
                  <a:pt x="0" y="0"/>
                </a:moveTo>
                <a:cubicBezTo>
                  <a:pt x="161767" y="-7030"/>
                  <a:pt x="286873" y="-11228"/>
                  <a:pt x="573329" y="0"/>
                </a:cubicBezTo>
                <a:cubicBezTo>
                  <a:pt x="860952" y="-8429"/>
                  <a:pt x="823968" y="-2420"/>
                  <a:pt x="990295" y="0"/>
                </a:cubicBezTo>
                <a:cubicBezTo>
                  <a:pt x="1144921" y="-13846"/>
                  <a:pt x="1288801" y="10931"/>
                  <a:pt x="1394232" y="0"/>
                </a:cubicBezTo>
                <a:cubicBezTo>
                  <a:pt x="1499663" y="-10931"/>
                  <a:pt x="1677634" y="10318"/>
                  <a:pt x="1798168" y="0"/>
                </a:cubicBezTo>
                <a:cubicBezTo>
                  <a:pt x="2021167" y="5465"/>
                  <a:pt x="2087775" y="-15972"/>
                  <a:pt x="2371496" y="0"/>
                </a:cubicBezTo>
                <a:cubicBezTo>
                  <a:pt x="2646084" y="3640"/>
                  <a:pt x="2709294" y="-15431"/>
                  <a:pt x="2944825" y="0"/>
                </a:cubicBezTo>
                <a:cubicBezTo>
                  <a:pt x="3182104" y="39801"/>
                  <a:pt x="3563508" y="7189"/>
                  <a:pt x="3752698" y="0"/>
                </a:cubicBezTo>
                <a:cubicBezTo>
                  <a:pt x="4004713" y="-51688"/>
                  <a:pt x="4111759" y="8465"/>
                  <a:pt x="4247845" y="0"/>
                </a:cubicBezTo>
                <a:cubicBezTo>
                  <a:pt x="4409051" y="-38636"/>
                  <a:pt x="4840912" y="-6880"/>
                  <a:pt x="5055718" y="0"/>
                </a:cubicBezTo>
                <a:cubicBezTo>
                  <a:pt x="5318987" y="12828"/>
                  <a:pt x="5464207" y="16349"/>
                  <a:pt x="5863590" y="0"/>
                </a:cubicBezTo>
                <a:cubicBezTo>
                  <a:pt x="6258188" y="21536"/>
                  <a:pt x="6373895" y="-20866"/>
                  <a:pt x="6515100" y="0"/>
                </a:cubicBezTo>
                <a:cubicBezTo>
                  <a:pt x="6673199" y="-42487"/>
                  <a:pt x="7368245" y="-124798"/>
                  <a:pt x="7818120" y="0"/>
                </a:cubicBezTo>
                <a:cubicBezTo>
                  <a:pt x="7818163" y="8895"/>
                  <a:pt x="7818750" y="9828"/>
                  <a:pt x="7818120" y="18288"/>
                </a:cubicBezTo>
                <a:cubicBezTo>
                  <a:pt x="7615777" y="-1071"/>
                  <a:pt x="7527543" y="-5750"/>
                  <a:pt x="7401154" y="18288"/>
                </a:cubicBezTo>
                <a:cubicBezTo>
                  <a:pt x="7322611" y="47896"/>
                  <a:pt x="6964426" y="-24966"/>
                  <a:pt x="6593281" y="18288"/>
                </a:cubicBezTo>
                <a:cubicBezTo>
                  <a:pt x="6260055" y="33833"/>
                  <a:pt x="6287545" y="-3963"/>
                  <a:pt x="6098134" y="18288"/>
                </a:cubicBezTo>
                <a:cubicBezTo>
                  <a:pt x="5900337" y="14995"/>
                  <a:pt x="5605990" y="72621"/>
                  <a:pt x="5446624" y="18288"/>
                </a:cubicBezTo>
                <a:cubicBezTo>
                  <a:pt x="5244167" y="-23104"/>
                  <a:pt x="4914971" y="-34358"/>
                  <a:pt x="4638751" y="18288"/>
                </a:cubicBezTo>
                <a:cubicBezTo>
                  <a:pt x="4353273" y="8380"/>
                  <a:pt x="4297533" y="13876"/>
                  <a:pt x="3987241" y="18288"/>
                </a:cubicBezTo>
                <a:cubicBezTo>
                  <a:pt x="3687723" y="41876"/>
                  <a:pt x="3776181" y="30039"/>
                  <a:pt x="3570275" y="18288"/>
                </a:cubicBezTo>
                <a:cubicBezTo>
                  <a:pt x="3396160" y="10249"/>
                  <a:pt x="3285909" y="48310"/>
                  <a:pt x="3075127" y="18288"/>
                </a:cubicBezTo>
                <a:cubicBezTo>
                  <a:pt x="2869474" y="41512"/>
                  <a:pt x="2676329" y="4972"/>
                  <a:pt x="2267255" y="18288"/>
                </a:cubicBezTo>
                <a:cubicBezTo>
                  <a:pt x="1866401" y="24532"/>
                  <a:pt x="1882987" y="25696"/>
                  <a:pt x="1615745" y="18288"/>
                </a:cubicBezTo>
                <a:cubicBezTo>
                  <a:pt x="1346085" y="13379"/>
                  <a:pt x="1323312" y="12392"/>
                  <a:pt x="1120597" y="18288"/>
                </a:cubicBezTo>
                <a:cubicBezTo>
                  <a:pt x="940237" y="-60975"/>
                  <a:pt x="569386" y="27591"/>
                  <a:pt x="0" y="18288"/>
                </a:cubicBezTo>
                <a:cubicBezTo>
                  <a:pt x="1751" y="14440"/>
                  <a:pt x="-1272" y="7740"/>
                  <a:pt x="0" y="0"/>
                </a:cubicBezTo>
                <a:close/>
              </a:path>
              <a:path w="7818120" h="18288" fill="none" stroke="0" extrusionOk="0">
                <a:moveTo>
                  <a:pt x="0" y="0"/>
                </a:moveTo>
                <a:cubicBezTo>
                  <a:pt x="102311" y="-24031"/>
                  <a:pt x="206428" y="20084"/>
                  <a:pt x="416966" y="0"/>
                </a:cubicBezTo>
                <a:cubicBezTo>
                  <a:pt x="662339" y="-9883"/>
                  <a:pt x="833564" y="-11910"/>
                  <a:pt x="1146658" y="0"/>
                </a:cubicBezTo>
                <a:cubicBezTo>
                  <a:pt x="1398993" y="16754"/>
                  <a:pt x="1378239" y="-4997"/>
                  <a:pt x="1563624" y="0"/>
                </a:cubicBezTo>
                <a:cubicBezTo>
                  <a:pt x="1738265" y="3015"/>
                  <a:pt x="2006667" y="23864"/>
                  <a:pt x="2136953" y="0"/>
                </a:cubicBezTo>
                <a:cubicBezTo>
                  <a:pt x="2338524" y="-3063"/>
                  <a:pt x="2693378" y="-15904"/>
                  <a:pt x="2944825" y="0"/>
                </a:cubicBezTo>
                <a:cubicBezTo>
                  <a:pt x="3201439" y="-13695"/>
                  <a:pt x="3379198" y="46243"/>
                  <a:pt x="3596335" y="0"/>
                </a:cubicBezTo>
                <a:cubicBezTo>
                  <a:pt x="3778868" y="-61549"/>
                  <a:pt x="3979469" y="3461"/>
                  <a:pt x="4326026" y="0"/>
                </a:cubicBezTo>
                <a:cubicBezTo>
                  <a:pt x="4670641" y="40397"/>
                  <a:pt x="4801160" y="2093"/>
                  <a:pt x="4899355" y="0"/>
                </a:cubicBezTo>
                <a:cubicBezTo>
                  <a:pt x="4972821" y="-4221"/>
                  <a:pt x="5326959" y="8892"/>
                  <a:pt x="5550865" y="0"/>
                </a:cubicBezTo>
                <a:cubicBezTo>
                  <a:pt x="5793178" y="12267"/>
                  <a:pt x="6146346" y="-4531"/>
                  <a:pt x="6358738" y="0"/>
                </a:cubicBezTo>
                <a:cubicBezTo>
                  <a:pt x="6580825" y="49349"/>
                  <a:pt x="6739467" y="13524"/>
                  <a:pt x="6853885" y="0"/>
                </a:cubicBezTo>
                <a:cubicBezTo>
                  <a:pt x="7057243" y="-60557"/>
                  <a:pt x="7415107" y="-58698"/>
                  <a:pt x="7818120" y="0"/>
                </a:cubicBezTo>
                <a:cubicBezTo>
                  <a:pt x="7817705" y="7748"/>
                  <a:pt x="7817189" y="13015"/>
                  <a:pt x="7818120" y="18288"/>
                </a:cubicBezTo>
                <a:cubicBezTo>
                  <a:pt x="7693944" y="-3615"/>
                  <a:pt x="7376376" y="-6677"/>
                  <a:pt x="7244791" y="18288"/>
                </a:cubicBezTo>
                <a:cubicBezTo>
                  <a:pt x="7100086" y="-5717"/>
                  <a:pt x="6942350" y="35421"/>
                  <a:pt x="6827825" y="18288"/>
                </a:cubicBezTo>
                <a:cubicBezTo>
                  <a:pt x="6691364" y="27873"/>
                  <a:pt x="6342432" y="37332"/>
                  <a:pt x="6176315" y="18288"/>
                </a:cubicBezTo>
                <a:cubicBezTo>
                  <a:pt x="6012850" y="28657"/>
                  <a:pt x="5862979" y="-980"/>
                  <a:pt x="5681167" y="18288"/>
                </a:cubicBezTo>
                <a:cubicBezTo>
                  <a:pt x="5485624" y="71662"/>
                  <a:pt x="5295851" y="1288"/>
                  <a:pt x="5029657" y="18288"/>
                </a:cubicBezTo>
                <a:cubicBezTo>
                  <a:pt x="4753680" y="49046"/>
                  <a:pt x="4640335" y="38506"/>
                  <a:pt x="4378147" y="18288"/>
                </a:cubicBezTo>
                <a:cubicBezTo>
                  <a:pt x="4103046" y="-4537"/>
                  <a:pt x="4022480" y="43848"/>
                  <a:pt x="3726637" y="18288"/>
                </a:cubicBezTo>
                <a:cubicBezTo>
                  <a:pt x="3429109" y="3476"/>
                  <a:pt x="3316488" y="61415"/>
                  <a:pt x="3075127" y="18288"/>
                </a:cubicBezTo>
                <a:cubicBezTo>
                  <a:pt x="2821014" y="6093"/>
                  <a:pt x="2665050" y="-11263"/>
                  <a:pt x="2501798" y="18288"/>
                </a:cubicBezTo>
                <a:cubicBezTo>
                  <a:pt x="2343345" y="29394"/>
                  <a:pt x="2120041" y="-50427"/>
                  <a:pt x="1772107" y="18288"/>
                </a:cubicBezTo>
                <a:cubicBezTo>
                  <a:pt x="1424078" y="50665"/>
                  <a:pt x="1427418" y="32572"/>
                  <a:pt x="1120597" y="18288"/>
                </a:cubicBezTo>
                <a:cubicBezTo>
                  <a:pt x="796486" y="45938"/>
                  <a:pt x="243712" y="47798"/>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7818120"/>
                      <a:gd name="connsiteY0" fmla="*/ 0 h 18288"/>
                      <a:gd name="connsiteX1" fmla="*/ 416966 w 7818120"/>
                      <a:gd name="connsiteY1" fmla="*/ 0 h 18288"/>
                      <a:gd name="connsiteX2" fmla="*/ 1146658 w 7818120"/>
                      <a:gd name="connsiteY2" fmla="*/ 0 h 18288"/>
                      <a:gd name="connsiteX3" fmla="*/ 1563624 w 7818120"/>
                      <a:gd name="connsiteY3" fmla="*/ 0 h 18288"/>
                      <a:gd name="connsiteX4" fmla="*/ 2136953 w 7818120"/>
                      <a:gd name="connsiteY4" fmla="*/ 0 h 18288"/>
                      <a:gd name="connsiteX5" fmla="*/ 2944825 w 7818120"/>
                      <a:gd name="connsiteY5" fmla="*/ 0 h 18288"/>
                      <a:gd name="connsiteX6" fmla="*/ 3596335 w 7818120"/>
                      <a:gd name="connsiteY6" fmla="*/ 0 h 18288"/>
                      <a:gd name="connsiteX7" fmla="*/ 4326026 w 7818120"/>
                      <a:gd name="connsiteY7" fmla="*/ 0 h 18288"/>
                      <a:gd name="connsiteX8" fmla="*/ 4899355 w 7818120"/>
                      <a:gd name="connsiteY8" fmla="*/ 0 h 18288"/>
                      <a:gd name="connsiteX9" fmla="*/ 5550865 w 7818120"/>
                      <a:gd name="connsiteY9" fmla="*/ 0 h 18288"/>
                      <a:gd name="connsiteX10" fmla="*/ 6358738 w 7818120"/>
                      <a:gd name="connsiteY10" fmla="*/ 0 h 18288"/>
                      <a:gd name="connsiteX11" fmla="*/ 6853885 w 7818120"/>
                      <a:gd name="connsiteY11" fmla="*/ 0 h 18288"/>
                      <a:gd name="connsiteX12" fmla="*/ 7818120 w 7818120"/>
                      <a:gd name="connsiteY12" fmla="*/ 0 h 18288"/>
                      <a:gd name="connsiteX13" fmla="*/ 7818120 w 7818120"/>
                      <a:gd name="connsiteY13" fmla="*/ 18288 h 18288"/>
                      <a:gd name="connsiteX14" fmla="*/ 7244791 w 7818120"/>
                      <a:gd name="connsiteY14" fmla="*/ 18288 h 18288"/>
                      <a:gd name="connsiteX15" fmla="*/ 6827825 w 7818120"/>
                      <a:gd name="connsiteY15" fmla="*/ 18288 h 18288"/>
                      <a:gd name="connsiteX16" fmla="*/ 6176315 w 7818120"/>
                      <a:gd name="connsiteY16" fmla="*/ 18288 h 18288"/>
                      <a:gd name="connsiteX17" fmla="*/ 5681167 w 7818120"/>
                      <a:gd name="connsiteY17" fmla="*/ 18288 h 18288"/>
                      <a:gd name="connsiteX18" fmla="*/ 5029657 w 7818120"/>
                      <a:gd name="connsiteY18" fmla="*/ 18288 h 18288"/>
                      <a:gd name="connsiteX19" fmla="*/ 4378147 w 7818120"/>
                      <a:gd name="connsiteY19" fmla="*/ 18288 h 18288"/>
                      <a:gd name="connsiteX20" fmla="*/ 3726637 w 7818120"/>
                      <a:gd name="connsiteY20" fmla="*/ 18288 h 18288"/>
                      <a:gd name="connsiteX21" fmla="*/ 3075127 w 7818120"/>
                      <a:gd name="connsiteY21" fmla="*/ 18288 h 18288"/>
                      <a:gd name="connsiteX22" fmla="*/ 2501798 w 7818120"/>
                      <a:gd name="connsiteY22" fmla="*/ 18288 h 18288"/>
                      <a:gd name="connsiteX23" fmla="*/ 1772107 w 7818120"/>
                      <a:gd name="connsiteY23" fmla="*/ 18288 h 18288"/>
                      <a:gd name="connsiteX24" fmla="*/ 1120597 w 7818120"/>
                      <a:gd name="connsiteY24" fmla="*/ 18288 h 18288"/>
                      <a:gd name="connsiteX25" fmla="*/ 0 w 7818120"/>
                      <a:gd name="connsiteY25" fmla="*/ 18288 h 18288"/>
                      <a:gd name="connsiteX26" fmla="*/ 0 w 7818120"/>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818120" h="18288" fill="none" extrusionOk="0">
                        <a:moveTo>
                          <a:pt x="0" y="0"/>
                        </a:moveTo>
                        <a:cubicBezTo>
                          <a:pt x="121520" y="-12182"/>
                          <a:pt x="211324" y="18247"/>
                          <a:pt x="416966" y="0"/>
                        </a:cubicBezTo>
                        <a:cubicBezTo>
                          <a:pt x="622608" y="-18247"/>
                          <a:pt x="891241" y="-13744"/>
                          <a:pt x="1146658" y="0"/>
                        </a:cubicBezTo>
                        <a:cubicBezTo>
                          <a:pt x="1402075" y="13744"/>
                          <a:pt x="1378880" y="-8543"/>
                          <a:pt x="1563624" y="0"/>
                        </a:cubicBezTo>
                        <a:cubicBezTo>
                          <a:pt x="1748368" y="8543"/>
                          <a:pt x="1972300" y="7443"/>
                          <a:pt x="2136953" y="0"/>
                        </a:cubicBezTo>
                        <a:cubicBezTo>
                          <a:pt x="2301606" y="-7443"/>
                          <a:pt x="2679634" y="12382"/>
                          <a:pt x="2944825" y="0"/>
                        </a:cubicBezTo>
                        <a:cubicBezTo>
                          <a:pt x="3210016" y="-12382"/>
                          <a:pt x="3409232" y="17967"/>
                          <a:pt x="3596335" y="0"/>
                        </a:cubicBezTo>
                        <a:cubicBezTo>
                          <a:pt x="3783438" y="-17967"/>
                          <a:pt x="4002523" y="-28578"/>
                          <a:pt x="4326026" y="0"/>
                        </a:cubicBezTo>
                        <a:cubicBezTo>
                          <a:pt x="4649529" y="28578"/>
                          <a:pt x="4777384" y="-3624"/>
                          <a:pt x="4899355" y="0"/>
                        </a:cubicBezTo>
                        <a:cubicBezTo>
                          <a:pt x="5021326" y="3624"/>
                          <a:pt x="5317653" y="1281"/>
                          <a:pt x="5550865" y="0"/>
                        </a:cubicBezTo>
                        <a:cubicBezTo>
                          <a:pt x="5784077" y="-1281"/>
                          <a:pt x="6142956" y="-39637"/>
                          <a:pt x="6358738" y="0"/>
                        </a:cubicBezTo>
                        <a:cubicBezTo>
                          <a:pt x="6574520" y="39637"/>
                          <a:pt x="6724785" y="-4460"/>
                          <a:pt x="6853885" y="0"/>
                        </a:cubicBezTo>
                        <a:cubicBezTo>
                          <a:pt x="6982985" y="4460"/>
                          <a:pt x="7403044" y="-1955"/>
                          <a:pt x="7818120" y="0"/>
                        </a:cubicBezTo>
                        <a:cubicBezTo>
                          <a:pt x="7817988" y="7702"/>
                          <a:pt x="7817908" y="13511"/>
                          <a:pt x="7818120" y="18288"/>
                        </a:cubicBezTo>
                        <a:cubicBezTo>
                          <a:pt x="7698847" y="-3267"/>
                          <a:pt x="7390924" y="22979"/>
                          <a:pt x="7244791" y="18288"/>
                        </a:cubicBezTo>
                        <a:cubicBezTo>
                          <a:pt x="7098658" y="13597"/>
                          <a:pt x="6952735" y="29357"/>
                          <a:pt x="6827825" y="18288"/>
                        </a:cubicBezTo>
                        <a:cubicBezTo>
                          <a:pt x="6702915" y="7219"/>
                          <a:pt x="6338661" y="34530"/>
                          <a:pt x="6176315" y="18288"/>
                        </a:cubicBezTo>
                        <a:cubicBezTo>
                          <a:pt x="6013969" y="2047"/>
                          <a:pt x="5850602" y="6362"/>
                          <a:pt x="5681167" y="18288"/>
                        </a:cubicBezTo>
                        <a:cubicBezTo>
                          <a:pt x="5511732" y="30214"/>
                          <a:pt x="5312143" y="419"/>
                          <a:pt x="5029657" y="18288"/>
                        </a:cubicBezTo>
                        <a:cubicBezTo>
                          <a:pt x="4747171" y="36158"/>
                          <a:pt x="4655062" y="30740"/>
                          <a:pt x="4378147" y="18288"/>
                        </a:cubicBezTo>
                        <a:cubicBezTo>
                          <a:pt x="4101232" y="5837"/>
                          <a:pt x="4037646" y="44706"/>
                          <a:pt x="3726637" y="18288"/>
                        </a:cubicBezTo>
                        <a:cubicBezTo>
                          <a:pt x="3415628" y="-8130"/>
                          <a:pt x="3321756" y="45507"/>
                          <a:pt x="3075127" y="18288"/>
                        </a:cubicBezTo>
                        <a:cubicBezTo>
                          <a:pt x="2828498" y="-8931"/>
                          <a:pt x="2684733" y="14853"/>
                          <a:pt x="2501798" y="18288"/>
                        </a:cubicBezTo>
                        <a:cubicBezTo>
                          <a:pt x="2318863" y="21723"/>
                          <a:pt x="2121844" y="-13013"/>
                          <a:pt x="1772107" y="18288"/>
                        </a:cubicBezTo>
                        <a:cubicBezTo>
                          <a:pt x="1422370" y="49589"/>
                          <a:pt x="1431548" y="31666"/>
                          <a:pt x="1120597" y="18288"/>
                        </a:cubicBezTo>
                        <a:cubicBezTo>
                          <a:pt x="809646" y="4911"/>
                          <a:pt x="246393" y="56240"/>
                          <a:pt x="0" y="18288"/>
                        </a:cubicBezTo>
                        <a:cubicBezTo>
                          <a:pt x="129" y="13298"/>
                          <a:pt x="-675" y="6857"/>
                          <a:pt x="0" y="0"/>
                        </a:cubicBezTo>
                        <a:close/>
                      </a:path>
                      <a:path w="7818120" h="18288" stroke="0" extrusionOk="0">
                        <a:moveTo>
                          <a:pt x="0" y="0"/>
                        </a:moveTo>
                        <a:cubicBezTo>
                          <a:pt x="177487" y="-4302"/>
                          <a:pt x="287499" y="4997"/>
                          <a:pt x="573329" y="0"/>
                        </a:cubicBezTo>
                        <a:cubicBezTo>
                          <a:pt x="859159" y="-4997"/>
                          <a:pt x="821965" y="-336"/>
                          <a:pt x="990295" y="0"/>
                        </a:cubicBezTo>
                        <a:cubicBezTo>
                          <a:pt x="1158625" y="336"/>
                          <a:pt x="1587918" y="-4681"/>
                          <a:pt x="1798168" y="0"/>
                        </a:cubicBezTo>
                        <a:cubicBezTo>
                          <a:pt x="2008418" y="4681"/>
                          <a:pt x="2088841" y="-2754"/>
                          <a:pt x="2371496" y="0"/>
                        </a:cubicBezTo>
                        <a:cubicBezTo>
                          <a:pt x="2654151" y="2754"/>
                          <a:pt x="2701462" y="-24976"/>
                          <a:pt x="2944825" y="0"/>
                        </a:cubicBezTo>
                        <a:cubicBezTo>
                          <a:pt x="3188188" y="24976"/>
                          <a:pt x="3511636" y="25407"/>
                          <a:pt x="3752698" y="0"/>
                        </a:cubicBezTo>
                        <a:cubicBezTo>
                          <a:pt x="3993760" y="-25407"/>
                          <a:pt x="4107153" y="6432"/>
                          <a:pt x="4247845" y="0"/>
                        </a:cubicBezTo>
                        <a:cubicBezTo>
                          <a:pt x="4388537" y="-6432"/>
                          <a:pt x="4835598" y="-5108"/>
                          <a:pt x="5055718" y="0"/>
                        </a:cubicBezTo>
                        <a:cubicBezTo>
                          <a:pt x="5275838" y="5108"/>
                          <a:pt x="5461006" y="-24536"/>
                          <a:pt x="5863590" y="0"/>
                        </a:cubicBezTo>
                        <a:cubicBezTo>
                          <a:pt x="6266174" y="24536"/>
                          <a:pt x="6355549" y="-19657"/>
                          <a:pt x="6515100" y="0"/>
                        </a:cubicBezTo>
                        <a:cubicBezTo>
                          <a:pt x="6674651" y="19657"/>
                          <a:pt x="7275423" y="-57462"/>
                          <a:pt x="7818120" y="0"/>
                        </a:cubicBezTo>
                        <a:cubicBezTo>
                          <a:pt x="7818132" y="8833"/>
                          <a:pt x="7818660" y="9830"/>
                          <a:pt x="7818120" y="18288"/>
                        </a:cubicBezTo>
                        <a:cubicBezTo>
                          <a:pt x="7610240" y="4606"/>
                          <a:pt x="7521789" y="7721"/>
                          <a:pt x="7401154" y="18288"/>
                        </a:cubicBezTo>
                        <a:cubicBezTo>
                          <a:pt x="7280519" y="28855"/>
                          <a:pt x="6930719" y="4225"/>
                          <a:pt x="6593281" y="18288"/>
                        </a:cubicBezTo>
                        <a:cubicBezTo>
                          <a:pt x="6255843" y="32351"/>
                          <a:pt x="6286682" y="1162"/>
                          <a:pt x="6098134" y="18288"/>
                        </a:cubicBezTo>
                        <a:cubicBezTo>
                          <a:pt x="5909586" y="35414"/>
                          <a:pt x="5602789" y="48596"/>
                          <a:pt x="5446624" y="18288"/>
                        </a:cubicBezTo>
                        <a:cubicBezTo>
                          <a:pt x="5290459" y="-12020"/>
                          <a:pt x="4917039" y="21960"/>
                          <a:pt x="4638751" y="18288"/>
                        </a:cubicBezTo>
                        <a:cubicBezTo>
                          <a:pt x="4360463" y="14616"/>
                          <a:pt x="4304690" y="5450"/>
                          <a:pt x="3987241" y="18288"/>
                        </a:cubicBezTo>
                        <a:cubicBezTo>
                          <a:pt x="3669792" y="31127"/>
                          <a:pt x="3758742" y="32551"/>
                          <a:pt x="3570275" y="18288"/>
                        </a:cubicBezTo>
                        <a:cubicBezTo>
                          <a:pt x="3381808" y="4025"/>
                          <a:pt x="3267153" y="36200"/>
                          <a:pt x="3075127" y="18288"/>
                        </a:cubicBezTo>
                        <a:cubicBezTo>
                          <a:pt x="2883101" y="376"/>
                          <a:pt x="2665825" y="10973"/>
                          <a:pt x="2267255" y="18288"/>
                        </a:cubicBezTo>
                        <a:cubicBezTo>
                          <a:pt x="1868685" y="25603"/>
                          <a:pt x="1884698" y="28410"/>
                          <a:pt x="1615745" y="18288"/>
                        </a:cubicBezTo>
                        <a:cubicBezTo>
                          <a:pt x="1346792" y="8167"/>
                          <a:pt x="1320952" y="10430"/>
                          <a:pt x="1120597" y="18288"/>
                        </a:cubicBezTo>
                        <a:cubicBezTo>
                          <a:pt x="920242" y="26146"/>
                          <a:pt x="556507" y="50790"/>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 name="Title 1">
            <a:extLst>
              <a:ext uri="{FF2B5EF4-FFF2-40B4-BE49-F238E27FC236}">
                <a16:creationId xmlns:a16="http://schemas.microsoft.com/office/drawing/2014/main" id="{03231B22-C456-4FE0-AB63-F23D796FF3A1}"/>
              </a:ext>
            </a:extLst>
          </p:cNvPr>
          <p:cNvSpPr>
            <a:spLocks noGrp="1"/>
          </p:cNvSpPr>
          <p:nvPr>
            <p:ph type="title"/>
          </p:nvPr>
        </p:nvSpPr>
        <p:spPr>
          <a:xfrm>
            <a:off x="537973" y="499372"/>
            <a:ext cx="8065768" cy="1143000"/>
          </a:xfrm>
        </p:spPr>
        <p:txBody>
          <a:bodyPr>
            <a:normAutofit/>
          </a:bodyPr>
          <a:lstStyle/>
          <a:p>
            <a:pPr algn="ctr"/>
            <a:r>
              <a:rPr lang="en-US" dirty="0">
                <a:solidFill>
                  <a:srgbClr val="000000"/>
                </a:solidFill>
                <a:latin typeface="Arial" panose="020B0604020202020204" pitchFamily="34" charset="0"/>
                <a:cs typeface="Arial" panose="020B0604020202020204" pitchFamily="34" charset="0"/>
              </a:rPr>
              <a:t>Alternatives to Conservatorship</a:t>
            </a:r>
            <a:br>
              <a:rPr lang="en-US" dirty="0">
                <a:solidFill>
                  <a:srgbClr val="000000"/>
                </a:solidFill>
                <a:latin typeface="Arial" panose="020B0604020202020204" pitchFamily="34" charset="0"/>
                <a:cs typeface="Arial" panose="020B0604020202020204" pitchFamily="34" charset="0"/>
              </a:rPr>
            </a:br>
            <a:r>
              <a:rPr lang="en-US" dirty="0">
                <a:solidFill>
                  <a:srgbClr val="000000"/>
                </a:solidFill>
                <a:latin typeface="Arial" panose="020B0604020202020204" pitchFamily="34" charset="0"/>
                <a:cs typeface="Arial" panose="020B0604020202020204" pitchFamily="34" charset="0"/>
              </a:rPr>
              <a:t>Finances</a:t>
            </a:r>
            <a:endParaRPr lang="en-US" dirty="0"/>
          </a:p>
        </p:txBody>
      </p:sp>
      <p:sp>
        <p:nvSpPr>
          <p:cNvPr id="3" name="TextBox 2">
            <a:extLst>
              <a:ext uri="{FF2B5EF4-FFF2-40B4-BE49-F238E27FC236}">
                <a16:creationId xmlns:a16="http://schemas.microsoft.com/office/drawing/2014/main" id="{7D30AB2E-96B9-465E-9842-4AAE52243B98}"/>
              </a:ext>
            </a:extLst>
          </p:cNvPr>
          <p:cNvSpPr txBox="1"/>
          <p:nvPr/>
        </p:nvSpPr>
        <p:spPr>
          <a:xfrm>
            <a:off x="338937" y="1976218"/>
            <a:ext cx="8463839" cy="4001095"/>
          </a:xfrm>
          <a:prstGeom prst="rect">
            <a:avLst/>
          </a:prstGeom>
          <a:noFill/>
        </p:spPr>
        <p:txBody>
          <a:bodyPr wrap="square" rtlCol="0">
            <a:spAutoFit/>
          </a:bodyPr>
          <a:lstStyle/>
          <a:p>
            <a:pPr marL="171450" marR="0" lvl="0" indent="-171450" algn="l" defTabSz="685800" rtl="0" eaLnBrk="1" fontAlgn="auto" latinLnBrk="0" hangingPunct="1">
              <a:lnSpc>
                <a:spcPct val="90000"/>
              </a:lnSpc>
              <a:spcBef>
                <a:spcPts val="75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Power of Attorney for Finances</a:t>
            </a:r>
          </a:p>
          <a:p>
            <a:pPr marL="514350" marR="0" lvl="1" indent="-171450" algn="l" defTabSz="685800" rtl="0" eaLnBrk="1" fontAlgn="auto" latinLnBrk="0" hangingPunct="1">
              <a:lnSpc>
                <a:spcPct val="90000"/>
              </a:lnSpc>
              <a:spcBef>
                <a:spcPts val="375"/>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Revocable / Notarized</a:t>
            </a:r>
          </a:p>
          <a:p>
            <a:pPr marL="171450" marR="0" lvl="0" indent="-171450" algn="l" defTabSz="685800" rtl="0" eaLnBrk="1" fontAlgn="auto" latinLnBrk="0" hangingPunct="1">
              <a:lnSpc>
                <a:spcPct val="90000"/>
              </a:lnSpc>
              <a:spcBef>
                <a:spcPts val="75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Choose someone to be your SSI/Social Security Representative Payee </a:t>
            </a:r>
          </a:p>
          <a:p>
            <a:pPr marL="171450" marR="0" lvl="0" indent="-171450" algn="l" defTabSz="685800" rtl="0" eaLnBrk="1" fontAlgn="auto" latinLnBrk="0" hangingPunct="1">
              <a:lnSpc>
                <a:spcPct val="90000"/>
              </a:lnSpc>
              <a:spcBef>
                <a:spcPts val="75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Services in the IPP to assist with money management: ILS/SLS agency</a:t>
            </a:r>
          </a:p>
          <a:p>
            <a:pPr marL="171450" marR="0" lvl="0" indent="-171450" algn="l" defTabSz="685800" rtl="0" eaLnBrk="1" fontAlgn="auto" latinLnBrk="0" hangingPunct="1">
              <a:lnSpc>
                <a:spcPct val="90000"/>
              </a:lnSpc>
              <a:spcBef>
                <a:spcPts val="75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Special Needs Trust</a:t>
            </a:r>
          </a:p>
          <a:p>
            <a:pPr marL="514350" marR="0" lvl="1" indent="-171450" algn="l" defTabSz="685800" rtl="0" eaLnBrk="1" fontAlgn="auto" latinLnBrk="0" hangingPunct="1">
              <a:lnSpc>
                <a:spcPct val="90000"/>
              </a:lnSpc>
              <a:spcBef>
                <a:spcPts val="375"/>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Trustee manages money</a:t>
            </a:r>
          </a:p>
          <a:p>
            <a:pPr marL="171450" marR="0" lvl="0" indent="-171450" algn="l" defTabSz="685800" rtl="0" eaLnBrk="1" fontAlgn="auto" latinLnBrk="0" hangingPunct="1">
              <a:lnSpc>
                <a:spcPct val="90000"/>
              </a:lnSpc>
              <a:spcBef>
                <a:spcPts val="75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Joint bank accounts</a:t>
            </a:r>
          </a:p>
          <a:p>
            <a:pPr marL="171450" marR="0" lvl="0" indent="-171450" algn="l" defTabSz="685800" rtl="0" eaLnBrk="1" fontAlgn="auto" latinLnBrk="0" hangingPunct="1">
              <a:lnSpc>
                <a:spcPct val="90000"/>
              </a:lnSpc>
              <a:spcBef>
                <a:spcPts val="75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Laws to help protect SSI benefits (non-garnishment)</a:t>
            </a:r>
          </a:p>
        </p:txBody>
      </p:sp>
      <p:pic>
        <p:nvPicPr>
          <p:cNvPr id="8" name="Picture 7" descr="MH900431631.JPG">
            <a:extLst>
              <a:ext uri="{FF2B5EF4-FFF2-40B4-BE49-F238E27FC236}">
                <a16:creationId xmlns:a16="http://schemas.microsoft.com/office/drawing/2014/main" id="{41417063-195C-4D71-9E4C-B384F16A171D}"/>
              </a:ext>
            </a:extLst>
          </p:cNvPr>
          <p:cNvPicPr>
            <a:picLocks noChangeAspect="1"/>
          </p:cNvPicPr>
          <p:nvPr/>
        </p:nvPicPr>
        <p:blipFill>
          <a:blip r:embed="rId3" cstate="print"/>
          <a:srcRect l="20462" t="25385" r="22923" b="30308"/>
          <a:stretch>
            <a:fillRect/>
          </a:stretch>
        </p:blipFill>
        <p:spPr>
          <a:xfrm>
            <a:off x="6686550" y="1044639"/>
            <a:ext cx="1828800" cy="1431234"/>
          </a:xfrm>
          <a:prstGeom prst="rect">
            <a:avLst/>
          </a:prstGeom>
        </p:spPr>
      </p:pic>
    </p:spTree>
    <p:extLst>
      <p:ext uri="{BB962C8B-B14F-4D97-AF65-F5344CB8AC3E}">
        <p14:creationId xmlns:p14="http://schemas.microsoft.com/office/powerpoint/2010/main" val="37758117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9"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1865313"/>
            <a:ext cx="7818120" cy="18288"/>
          </a:xfrm>
          <a:custGeom>
            <a:avLst/>
            <a:gdLst>
              <a:gd name="csX0" fmla="*/ 0 w 7818120"/>
              <a:gd name="csY0" fmla="*/ 0 h 18288"/>
              <a:gd name="csX1" fmla="*/ 416966 w 7818120"/>
              <a:gd name="csY1" fmla="*/ 0 h 18288"/>
              <a:gd name="csX2" fmla="*/ 1146658 w 7818120"/>
              <a:gd name="csY2" fmla="*/ 0 h 18288"/>
              <a:gd name="csX3" fmla="*/ 1563624 w 7818120"/>
              <a:gd name="csY3" fmla="*/ 0 h 18288"/>
              <a:gd name="csX4" fmla="*/ 2136953 w 7818120"/>
              <a:gd name="csY4" fmla="*/ 0 h 18288"/>
              <a:gd name="csX5" fmla="*/ 2944825 w 7818120"/>
              <a:gd name="csY5" fmla="*/ 0 h 18288"/>
              <a:gd name="csX6" fmla="*/ 3596335 w 7818120"/>
              <a:gd name="csY6" fmla="*/ 0 h 18288"/>
              <a:gd name="csX7" fmla="*/ 4326026 w 7818120"/>
              <a:gd name="csY7" fmla="*/ 0 h 18288"/>
              <a:gd name="csX8" fmla="*/ 4899355 w 7818120"/>
              <a:gd name="csY8" fmla="*/ 0 h 18288"/>
              <a:gd name="csX9" fmla="*/ 5550865 w 7818120"/>
              <a:gd name="csY9" fmla="*/ 0 h 18288"/>
              <a:gd name="csX10" fmla="*/ 6358738 w 7818120"/>
              <a:gd name="csY10" fmla="*/ 0 h 18288"/>
              <a:gd name="csX11" fmla="*/ 6853885 w 7818120"/>
              <a:gd name="csY11" fmla="*/ 0 h 18288"/>
              <a:gd name="csX12" fmla="*/ 7818120 w 7818120"/>
              <a:gd name="csY12" fmla="*/ 0 h 18288"/>
              <a:gd name="csX13" fmla="*/ 7818120 w 7818120"/>
              <a:gd name="csY13" fmla="*/ 18288 h 18288"/>
              <a:gd name="csX14" fmla="*/ 7244791 w 7818120"/>
              <a:gd name="csY14" fmla="*/ 18288 h 18288"/>
              <a:gd name="csX15" fmla="*/ 6827825 w 7818120"/>
              <a:gd name="csY15" fmla="*/ 18288 h 18288"/>
              <a:gd name="csX16" fmla="*/ 6176315 w 7818120"/>
              <a:gd name="csY16" fmla="*/ 18288 h 18288"/>
              <a:gd name="csX17" fmla="*/ 5681167 w 7818120"/>
              <a:gd name="csY17" fmla="*/ 18288 h 18288"/>
              <a:gd name="csX18" fmla="*/ 5029657 w 7818120"/>
              <a:gd name="csY18" fmla="*/ 18288 h 18288"/>
              <a:gd name="csX19" fmla="*/ 4378147 w 7818120"/>
              <a:gd name="csY19" fmla="*/ 18288 h 18288"/>
              <a:gd name="csX20" fmla="*/ 3726637 w 7818120"/>
              <a:gd name="csY20" fmla="*/ 18288 h 18288"/>
              <a:gd name="csX21" fmla="*/ 3075127 w 7818120"/>
              <a:gd name="csY21" fmla="*/ 18288 h 18288"/>
              <a:gd name="csX22" fmla="*/ 2501798 w 7818120"/>
              <a:gd name="csY22" fmla="*/ 18288 h 18288"/>
              <a:gd name="csX23" fmla="*/ 1772107 w 7818120"/>
              <a:gd name="csY23" fmla="*/ 18288 h 18288"/>
              <a:gd name="csX24" fmla="*/ 1120597 w 7818120"/>
              <a:gd name="csY24" fmla="*/ 18288 h 18288"/>
              <a:gd name="csX25" fmla="*/ 0 w 7818120"/>
              <a:gd name="csY25" fmla="*/ 18288 h 18288"/>
              <a:gd name="csX26" fmla="*/ 0 w 7818120"/>
              <a:gd name="csY26" fmla="*/ 0 h 18288"/>
              <a:gd name="csX0" fmla="*/ 0 w 7818120"/>
              <a:gd name="csY0" fmla="*/ 0 h 18288"/>
              <a:gd name="csX1" fmla="*/ 573329 w 7818120"/>
              <a:gd name="csY1" fmla="*/ 0 h 18288"/>
              <a:gd name="csX2" fmla="*/ 990295 w 7818120"/>
              <a:gd name="csY2" fmla="*/ 0 h 18288"/>
              <a:gd name="csX3" fmla="*/ 1394232 w 7818120"/>
              <a:gd name="csY3" fmla="*/ 0 h 18288"/>
              <a:gd name="csX4" fmla="*/ 1798168 w 7818120"/>
              <a:gd name="csY4" fmla="*/ 0 h 18288"/>
              <a:gd name="csX5" fmla="*/ 2371496 w 7818120"/>
              <a:gd name="csY5" fmla="*/ 0 h 18288"/>
              <a:gd name="csX6" fmla="*/ 2944825 w 7818120"/>
              <a:gd name="csY6" fmla="*/ 0 h 18288"/>
              <a:gd name="csX7" fmla="*/ 3752698 w 7818120"/>
              <a:gd name="csY7" fmla="*/ 0 h 18288"/>
              <a:gd name="csX8" fmla="*/ 4247845 w 7818120"/>
              <a:gd name="csY8" fmla="*/ 0 h 18288"/>
              <a:gd name="csX9" fmla="*/ 5055718 w 7818120"/>
              <a:gd name="csY9" fmla="*/ 0 h 18288"/>
              <a:gd name="csX10" fmla="*/ 5863590 w 7818120"/>
              <a:gd name="csY10" fmla="*/ 0 h 18288"/>
              <a:gd name="csX11" fmla="*/ 6515100 w 7818120"/>
              <a:gd name="csY11" fmla="*/ 0 h 18288"/>
              <a:gd name="csX12" fmla="*/ 7818120 w 7818120"/>
              <a:gd name="csY12" fmla="*/ 0 h 18288"/>
              <a:gd name="csX13" fmla="*/ 7818120 w 7818120"/>
              <a:gd name="csY13" fmla="*/ 18288 h 18288"/>
              <a:gd name="csX14" fmla="*/ 7401154 w 7818120"/>
              <a:gd name="csY14" fmla="*/ 18288 h 18288"/>
              <a:gd name="csX15" fmla="*/ 6593281 w 7818120"/>
              <a:gd name="csY15" fmla="*/ 18288 h 18288"/>
              <a:gd name="csX16" fmla="*/ 6098134 w 7818120"/>
              <a:gd name="csY16" fmla="*/ 18288 h 18288"/>
              <a:gd name="csX17" fmla="*/ 5446624 w 7818120"/>
              <a:gd name="csY17" fmla="*/ 18288 h 18288"/>
              <a:gd name="csX18" fmla="*/ 4638751 w 7818120"/>
              <a:gd name="csY18" fmla="*/ 18288 h 18288"/>
              <a:gd name="csX19" fmla="*/ 3987241 w 7818120"/>
              <a:gd name="csY19" fmla="*/ 18288 h 18288"/>
              <a:gd name="csX20" fmla="*/ 3570275 w 7818120"/>
              <a:gd name="csY20" fmla="*/ 18288 h 18288"/>
              <a:gd name="csX21" fmla="*/ 3075127 w 7818120"/>
              <a:gd name="csY21" fmla="*/ 18288 h 18288"/>
              <a:gd name="csX22" fmla="*/ 2267255 w 7818120"/>
              <a:gd name="csY22" fmla="*/ 18288 h 18288"/>
              <a:gd name="csX23" fmla="*/ 1615745 w 7818120"/>
              <a:gd name="csY23" fmla="*/ 18288 h 18288"/>
              <a:gd name="csX24" fmla="*/ 1120597 w 7818120"/>
              <a:gd name="csY24" fmla="*/ 18288 h 18288"/>
              <a:gd name="csX25" fmla="*/ 0 w 7818120"/>
              <a:gd name="csY25" fmla="*/ 18288 h 18288"/>
              <a:gd name="csX26" fmla="*/ 0 w 7818120"/>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7818120" h="18288" fill="none" extrusionOk="0">
                <a:moveTo>
                  <a:pt x="0" y="0"/>
                </a:moveTo>
                <a:cubicBezTo>
                  <a:pt x="101002" y="-20048"/>
                  <a:pt x="215808" y="13837"/>
                  <a:pt x="416966" y="0"/>
                </a:cubicBezTo>
                <a:cubicBezTo>
                  <a:pt x="573264" y="9422"/>
                  <a:pt x="897859" y="4188"/>
                  <a:pt x="1146658" y="0"/>
                </a:cubicBezTo>
                <a:cubicBezTo>
                  <a:pt x="1409722" y="12227"/>
                  <a:pt x="1377475" y="-3286"/>
                  <a:pt x="1563624" y="0"/>
                </a:cubicBezTo>
                <a:cubicBezTo>
                  <a:pt x="1758084" y="11330"/>
                  <a:pt x="1967746" y="-7403"/>
                  <a:pt x="2136953" y="0"/>
                </a:cubicBezTo>
                <a:cubicBezTo>
                  <a:pt x="2354826" y="-5751"/>
                  <a:pt x="2687014" y="20029"/>
                  <a:pt x="2944825" y="0"/>
                </a:cubicBezTo>
                <a:cubicBezTo>
                  <a:pt x="3238848" y="15226"/>
                  <a:pt x="3415761" y="33925"/>
                  <a:pt x="3596335" y="0"/>
                </a:cubicBezTo>
                <a:cubicBezTo>
                  <a:pt x="3815108" y="13362"/>
                  <a:pt x="3972448" y="-68797"/>
                  <a:pt x="4326026" y="0"/>
                </a:cubicBezTo>
                <a:cubicBezTo>
                  <a:pt x="4638028" y="39995"/>
                  <a:pt x="4794473" y="211"/>
                  <a:pt x="4899355" y="0"/>
                </a:cubicBezTo>
                <a:cubicBezTo>
                  <a:pt x="5037170" y="-13296"/>
                  <a:pt x="5289722" y="-48609"/>
                  <a:pt x="5550865" y="0"/>
                </a:cubicBezTo>
                <a:cubicBezTo>
                  <a:pt x="5740088" y="19163"/>
                  <a:pt x="6143605" y="-29909"/>
                  <a:pt x="6358738" y="0"/>
                </a:cubicBezTo>
                <a:cubicBezTo>
                  <a:pt x="6556443" y="18955"/>
                  <a:pt x="6741581" y="-22634"/>
                  <a:pt x="6853885" y="0"/>
                </a:cubicBezTo>
                <a:cubicBezTo>
                  <a:pt x="6996029" y="20497"/>
                  <a:pt x="7453286" y="6658"/>
                  <a:pt x="7818120" y="0"/>
                </a:cubicBezTo>
                <a:cubicBezTo>
                  <a:pt x="7817552" y="7862"/>
                  <a:pt x="7817901" y="13269"/>
                  <a:pt x="7818120" y="18288"/>
                </a:cubicBezTo>
                <a:cubicBezTo>
                  <a:pt x="7701883" y="-33961"/>
                  <a:pt x="7395843" y="8437"/>
                  <a:pt x="7244791" y="18288"/>
                </a:cubicBezTo>
                <a:cubicBezTo>
                  <a:pt x="7088282" y="14407"/>
                  <a:pt x="6958165" y="20902"/>
                  <a:pt x="6827825" y="18288"/>
                </a:cubicBezTo>
                <a:cubicBezTo>
                  <a:pt x="6715653" y="-2805"/>
                  <a:pt x="6356779" y="33124"/>
                  <a:pt x="6176315" y="18288"/>
                </a:cubicBezTo>
                <a:cubicBezTo>
                  <a:pt x="6015867" y="-5301"/>
                  <a:pt x="5852369" y="-275"/>
                  <a:pt x="5681167" y="18288"/>
                </a:cubicBezTo>
                <a:cubicBezTo>
                  <a:pt x="5508002" y="48742"/>
                  <a:pt x="5304989" y="-7247"/>
                  <a:pt x="5029657" y="18288"/>
                </a:cubicBezTo>
                <a:cubicBezTo>
                  <a:pt x="4760375" y="46790"/>
                  <a:pt x="4637400" y="35678"/>
                  <a:pt x="4378147" y="18288"/>
                </a:cubicBezTo>
                <a:cubicBezTo>
                  <a:pt x="4094943" y="8043"/>
                  <a:pt x="4037303" y="27568"/>
                  <a:pt x="3726637" y="18288"/>
                </a:cubicBezTo>
                <a:cubicBezTo>
                  <a:pt x="3400340" y="-2459"/>
                  <a:pt x="3320728" y="61058"/>
                  <a:pt x="3075127" y="18288"/>
                </a:cubicBezTo>
                <a:cubicBezTo>
                  <a:pt x="2809301" y="-25757"/>
                  <a:pt x="2702630" y="16477"/>
                  <a:pt x="2501798" y="18288"/>
                </a:cubicBezTo>
                <a:cubicBezTo>
                  <a:pt x="2308686" y="20751"/>
                  <a:pt x="2079466" y="5550"/>
                  <a:pt x="1772107" y="18288"/>
                </a:cubicBezTo>
                <a:cubicBezTo>
                  <a:pt x="1420202" y="47064"/>
                  <a:pt x="1431765" y="28913"/>
                  <a:pt x="1120597" y="18288"/>
                </a:cubicBezTo>
                <a:cubicBezTo>
                  <a:pt x="791266" y="31607"/>
                  <a:pt x="235945" y="82322"/>
                  <a:pt x="0" y="18288"/>
                </a:cubicBezTo>
                <a:cubicBezTo>
                  <a:pt x="-589" y="13471"/>
                  <a:pt x="-474" y="7409"/>
                  <a:pt x="0" y="0"/>
                </a:cubicBezTo>
                <a:close/>
              </a:path>
              <a:path w="7818120" h="18288" stroke="0" extrusionOk="0">
                <a:moveTo>
                  <a:pt x="0" y="0"/>
                </a:moveTo>
                <a:cubicBezTo>
                  <a:pt x="161767" y="-7030"/>
                  <a:pt x="286873" y="-11228"/>
                  <a:pt x="573329" y="0"/>
                </a:cubicBezTo>
                <a:cubicBezTo>
                  <a:pt x="860952" y="-8429"/>
                  <a:pt x="823968" y="-2420"/>
                  <a:pt x="990295" y="0"/>
                </a:cubicBezTo>
                <a:cubicBezTo>
                  <a:pt x="1144921" y="-13846"/>
                  <a:pt x="1288801" y="10931"/>
                  <a:pt x="1394232" y="0"/>
                </a:cubicBezTo>
                <a:cubicBezTo>
                  <a:pt x="1499663" y="-10931"/>
                  <a:pt x="1677634" y="10318"/>
                  <a:pt x="1798168" y="0"/>
                </a:cubicBezTo>
                <a:cubicBezTo>
                  <a:pt x="2021167" y="5465"/>
                  <a:pt x="2087775" y="-15972"/>
                  <a:pt x="2371496" y="0"/>
                </a:cubicBezTo>
                <a:cubicBezTo>
                  <a:pt x="2646084" y="3640"/>
                  <a:pt x="2709294" y="-15431"/>
                  <a:pt x="2944825" y="0"/>
                </a:cubicBezTo>
                <a:cubicBezTo>
                  <a:pt x="3182104" y="39801"/>
                  <a:pt x="3563508" y="7189"/>
                  <a:pt x="3752698" y="0"/>
                </a:cubicBezTo>
                <a:cubicBezTo>
                  <a:pt x="4004713" y="-51688"/>
                  <a:pt x="4111759" y="8465"/>
                  <a:pt x="4247845" y="0"/>
                </a:cubicBezTo>
                <a:cubicBezTo>
                  <a:pt x="4409051" y="-38636"/>
                  <a:pt x="4840912" y="-6880"/>
                  <a:pt x="5055718" y="0"/>
                </a:cubicBezTo>
                <a:cubicBezTo>
                  <a:pt x="5318987" y="12828"/>
                  <a:pt x="5464207" y="16349"/>
                  <a:pt x="5863590" y="0"/>
                </a:cubicBezTo>
                <a:cubicBezTo>
                  <a:pt x="6258188" y="21536"/>
                  <a:pt x="6373895" y="-20866"/>
                  <a:pt x="6515100" y="0"/>
                </a:cubicBezTo>
                <a:cubicBezTo>
                  <a:pt x="6673199" y="-42487"/>
                  <a:pt x="7368245" y="-124798"/>
                  <a:pt x="7818120" y="0"/>
                </a:cubicBezTo>
                <a:cubicBezTo>
                  <a:pt x="7818163" y="8895"/>
                  <a:pt x="7818750" y="9828"/>
                  <a:pt x="7818120" y="18288"/>
                </a:cubicBezTo>
                <a:cubicBezTo>
                  <a:pt x="7615777" y="-1071"/>
                  <a:pt x="7527543" y="-5750"/>
                  <a:pt x="7401154" y="18288"/>
                </a:cubicBezTo>
                <a:cubicBezTo>
                  <a:pt x="7322611" y="47896"/>
                  <a:pt x="6964426" y="-24966"/>
                  <a:pt x="6593281" y="18288"/>
                </a:cubicBezTo>
                <a:cubicBezTo>
                  <a:pt x="6260055" y="33833"/>
                  <a:pt x="6287545" y="-3963"/>
                  <a:pt x="6098134" y="18288"/>
                </a:cubicBezTo>
                <a:cubicBezTo>
                  <a:pt x="5900337" y="14995"/>
                  <a:pt x="5605990" y="72621"/>
                  <a:pt x="5446624" y="18288"/>
                </a:cubicBezTo>
                <a:cubicBezTo>
                  <a:pt x="5244167" y="-23104"/>
                  <a:pt x="4914971" y="-34358"/>
                  <a:pt x="4638751" y="18288"/>
                </a:cubicBezTo>
                <a:cubicBezTo>
                  <a:pt x="4353273" y="8380"/>
                  <a:pt x="4297533" y="13876"/>
                  <a:pt x="3987241" y="18288"/>
                </a:cubicBezTo>
                <a:cubicBezTo>
                  <a:pt x="3687723" y="41876"/>
                  <a:pt x="3776181" y="30039"/>
                  <a:pt x="3570275" y="18288"/>
                </a:cubicBezTo>
                <a:cubicBezTo>
                  <a:pt x="3396160" y="10249"/>
                  <a:pt x="3285909" y="48310"/>
                  <a:pt x="3075127" y="18288"/>
                </a:cubicBezTo>
                <a:cubicBezTo>
                  <a:pt x="2869474" y="41512"/>
                  <a:pt x="2676329" y="4972"/>
                  <a:pt x="2267255" y="18288"/>
                </a:cubicBezTo>
                <a:cubicBezTo>
                  <a:pt x="1866401" y="24532"/>
                  <a:pt x="1882987" y="25696"/>
                  <a:pt x="1615745" y="18288"/>
                </a:cubicBezTo>
                <a:cubicBezTo>
                  <a:pt x="1346085" y="13379"/>
                  <a:pt x="1323312" y="12392"/>
                  <a:pt x="1120597" y="18288"/>
                </a:cubicBezTo>
                <a:cubicBezTo>
                  <a:pt x="940237" y="-60975"/>
                  <a:pt x="569386" y="27591"/>
                  <a:pt x="0" y="18288"/>
                </a:cubicBezTo>
                <a:cubicBezTo>
                  <a:pt x="1751" y="14440"/>
                  <a:pt x="-1272" y="7740"/>
                  <a:pt x="0" y="0"/>
                </a:cubicBezTo>
                <a:close/>
              </a:path>
              <a:path w="7818120" h="18288" fill="none" stroke="0" extrusionOk="0">
                <a:moveTo>
                  <a:pt x="0" y="0"/>
                </a:moveTo>
                <a:cubicBezTo>
                  <a:pt x="102311" y="-24031"/>
                  <a:pt x="206428" y="20084"/>
                  <a:pt x="416966" y="0"/>
                </a:cubicBezTo>
                <a:cubicBezTo>
                  <a:pt x="662339" y="-9883"/>
                  <a:pt x="833564" y="-11910"/>
                  <a:pt x="1146658" y="0"/>
                </a:cubicBezTo>
                <a:cubicBezTo>
                  <a:pt x="1398993" y="16754"/>
                  <a:pt x="1378239" y="-4997"/>
                  <a:pt x="1563624" y="0"/>
                </a:cubicBezTo>
                <a:cubicBezTo>
                  <a:pt x="1738265" y="3015"/>
                  <a:pt x="2006667" y="23864"/>
                  <a:pt x="2136953" y="0"/>
                </a:cubicBezTo>
                <a:cubicBezTo>
                  <a:pt x="2338524" y="-3063"/>
                  <a:pt x="2693378" y="-15904"/>
                  <a:pt x="2944825" y="0"/>
                </a:cubicBezTo>
                <a:cubicBezTo>
                  <a:pt x="3201439" y="-13695"/>
                  <a:pt x="3379198" y="46243"/>
                  <a:pt x="3596335" y="0"/>
                </a:cubicBezTo>
                <a:cubicBezTo>
                  <a:pt x="3778868" y="-61549"/>
                  <a:pt x="3979469" y="3461"/>
                  <a:pt x="4326026" y="0"/>
                </a:cubicBezTo>
                <a:cubicBezTo>
                  <a:pt x="4670641" y="40397"/>
                  <a:pt x="4801160" y="2093"/>
                  <a:pt x="4899355" y="0"/>
                </a:cubicBezTo>
                <a:cubicBezTo>
                  <a:pt x="4972821" y="-4221"/>
                  <a:pt x="5326959" y="8892"/>
                  <a:pt x="5550865" y="0"/>
                </a:cubicBezTo>
                <a:cubicBezTo>
                  <a:pt x="5793178" y="12267"/>
                  <a:pt x="6146346" y="-4531"/>
                  <a:pt x="6358738" y="0"/>
                </a:cubicBezTo>
                <a:cubicBezTo>
                  <a:pt x="6580825" y="49349"/>
                  <a:pt x="6739467" y="13524"/>
                  <a:pt x="6853885" y="0"/>
                </a:cubicBezTo>
                <a:cubicBezTo>
                  <a:pt x="7057243" y="-60557"/>
                  <a:pt x="7415107" y="-58698"/>
                  <a:pt x="7818120" y="0"/>
                </a:cubicBezTo>
                <a:cubicBezTo>
                  <a:pt x="7817705" y="7748"/>
                  <a:pt x="7817189" y="13015"/>
                  <a:pt x="7818120" y="18288"/>
                </a:cubicBezTo>
                <a:cubicBezTo>
                  <a:pt x="7693944" y="-3615"/>
                  <a:pt x="7376376" y="-6677"/>
                  <a:pt x="7244791" y="18288"/>
                </a:cubicBezTo>
                <a:cubicBezTo>
                  <a:pt x="7100086" y="-5717"/>
                  <a:pt x="6942350" y="35421"/>
                  <a:pt x="6827825" y="18288"/>
                </a:cubicBezTo>
                <a:cubicBezTo>
                  <a:pt x="6691364" y="27873"/>
                  <a:pt x="6342432" y="37332"/>
                  <a:pt x="6176315" y="18288"/>
                </a:cubicBezTo>
                <a:cubicBezTo>
                  <a:pt x="6012850" y="28657"/>
                  <a:pt x="5862979" y="-980"/>
                  <a:pt x="5681167" y="18288"/>
                </a:cubicBezTo>
                <a:cubicBezTo>
                  <a:pt x="5485624" y="71662"/>
                  <a:pt x="5295851" y="1288"/>
                  <a:pt x="5029657" y="18288"/>
                </a:cubicBezTo>
                <a:cubicBezTo>
                  <a:pt x="4753680" y="49046"/>
                  <a:pt x="4640335" y="38506"/>
                  <a:pt x="4378147" y="18288"/>
                </a:cubicBezTo>
                <a:cubicBezTo>
                  <a:pt x="4103046" y="-4537"/>
                  <a:pt x="4022480" y="43848"/>
                  <a:pt x="3726637" y="18288"/>
                </a:cubicBezTo>
                <a:cubicBezTo>
                  <a:pt x="3429109" y="3476"/>
                  <a:pt x="3316488" y="61415"/>
                  <a:pt x="3075127" y="18288"/>
                </a:cubicBezTo>
                <a:cubicBezTo>
                  <a:pt x="2821014" y="6093"/>
                  <a:pt x="2665050" y="-11263"/>
                  <a:pt x="2501798" y="18288"/>
                </a:cubicBezTo>
                <a:cubicBezTo>
                  <a:pt x="2343345" y="29394"/>
                  <a:pt x="2120041" y="-50427"/>
                  <a:pt x="1772107" y="18288"/>
                </a:cubicBezTo>
                <a:cubicBezTo>
                  <a:pt x="1424078" y="50665"/>
                  <a:pt x="1427418" y="32572"/>
                  <a:pt x="1120597" y="18288"/>
                </a:cubicBezTo>
                <a:cubicBezTo>
                  <a:pt x="796486" y="45938"/>
                  <a:pt x="243712" y="47798"/>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7818120"/>
                      <a:gd name="connsiteY0" fmla="*/ 0 h 18288"/>
                      <a:gd name="connsiteX1" fmla="*/ 416966 w 7818120"/>
                      <a:gd name="connsiteY1" fmla="*/ 0 h 18288"/>
                      <a:gd name="connsiteX2" fmla="*/ 1146658 w 7818120"/>
                      <a:gd name="connsiteY2" fmla="*/ 0 h 18288"/>
                      <a:gd name="connsiteX3" fmla="*/ 1563624 w 7818120"/>
                      <a:gd name="connsiteY3" fmla="*/ 0 h 18288"/>
                      <a:gd name="connsiteX4" fmla="*/ 2136953 w 7818120"/>
                      <a:gd name="connsiteY4" fmla="*/ 0 h 18288"/>
                      <a:gd name="connsiteX5" fmla="*/ 2944825 w 7818120"/>
                      <a:gd name="connsiteY5" fmla="*/ 0 h 18288"/>
                      <a:gd name="connsiteX6" fmla="*/ 3596335 w 7818120"/>
                      <a:gd name="connsiteY6" fmla="*/ 0 h 18288"/>
                      <a:gd name="connsiteX7" fmla="*/ 4326026 w 7818120"/>
                      <a:gd name="connsiteY7" fmla="*/ 0 h 18288"/>
                      <a:gd name="connsiteX8" fmla="*/ 4899355 w 7818120"/>
                      <a:gd name="connsiteY8" fmla="*/ 0 h 18288"/>
                      <a:gd name="connsiteX9" fmla="*/ 5550865 w 7818120"/>
                      <a:gd name="connsiteY9" fmla="*/ 0 h 18288"/>
                      <a:gd name="connsiteX10" fmla="*/ 6358738 w 7818120"/>
                      <a:gd name="connsiteY10" fmla="*/ 0 h 18288"/>
                      <a:gd name="connsiteX11" fmla="*/ 6853885 w 7818120"/>
                      <a:gd name="connsiteY11" fmla="*/ 0 h 18288"/>
                      <a:gd name="connsiteX12" fmla="*/ 7818120 w 7818120"/>
                      <a:gd name="connsiteY12" fmla="*/ 0 h 18288"/>
                      <a:gd name="connsiteX13" fmla="*/ 7818120 w 7818120"/>
                      <a:gd name="connsiteY13" fmla="*/ 18288 h 18288"/>
                      <a:gd name="connsiteX14" fmla="*/ 7244791 w 7818120"/>
                      <a:gd name="connsiteY14" fmla="*/ 18288 h 18288"/>
                      <a:gd name="connsiteX15" fmla="*/ 6827825 w 7818120"/>
                      <a:gd name="connsiteY15" fmla="*/ 18288 h 18288"/>
                      <a:gd name="connsiteX16" fmla="*/ 6176315 w 7818120"/>
                      <a:gd name="connsiteY16" fmla="*/ 18288 h 18288"/>
                      <a:gd name="connsiteX17" fmla="*/ 5681167 w 7818120"/>
                      <a:gd name="connsiteY17" fmla="*/ 18288 h 18288"/>
                      <a:gd name="connsiteX18" fmla="*/ 5029657 w 7818120"/>
                      <a:gd name="connsiteY18" fmla="*/ 18288 h 18288"/>
                      <a:gd name="connsiteX19" fmla="*/ 4378147 w 7818120"/>
                      <a:gd name="connsiteY19" fmla="*/ 18288 h 18288"/>
                      <a:gd name="connsiteX20" fmla="*/ 3726637 w 7818120"/>
                      <a:gd name="connsiteY20" fmla="*/ 18288 h 18288"/>
                      <a:gd name="connsiteX21" fmla="*/ 3075127 w 7818120"/>
                      <a:gd name="connsiteY21" fmla="*/ 18288 h 18288"/>
                      <a:gd name="connsiteX22" fmla="*/ 2501798 w 7818120"/>
                      <a:gd name="connsiteY22" fmla="*/ 18288 h 18288"/>
                      <a:gd name="connsiteX23" fmla="*/ 1772107 w 7818120"/>
                      <a:gd name="connsiteY23" fmla="*/ 18288 h 18288"/>
                      <a:gd name="connsiteX24" fmla="*/ 1120597 w 7818120"/>
                      <a:gd name="connsiteY24" fmla="*/ 18288 h 18288"/>
                      <a:gd name="connsiteX25" fmla="*/ 0 w 7818120"/>
                      <a:gd name="connsiteY25" fmla="*/ 18288 h 18288"/>
                      <a:gd name="connsiteX26" fmla="*/ 0 w 7818120"/>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818120" h="18288" fill="none" extrusionOk="0">
                        <a:moveTo>
                          <a:pt x="0" y="0"/>
                        </a:moveTo>
                        <a:cubicBezTo>
                          <a:pt x="121520" y="-12182"/>
                          <a:pt x="211324" y="18247"/>
                          <a:pt x="416966" y="0"/>
                        </a:cubicBezTo>
                        <a:cubicBezTo>
                          <a:pt x="622608" y="-18247"/>
                          <a:pt x="891241" y="-13744"/>
                          <a:pt x="1146658" y="0"/>
                        </a:cubicBezTo>
                        <a:cubicBezTo>
                          <a:pt x="1402075" y="13744"/>
                          <a:pt x="1378880" y="-8543"/>
                          <a:pt x="1563624" y="0"/>
                        </a:cubicBezTo>
                        <a:cubicBezTo>
                          <a:pt x="1748368" y="8543"/>
                          <a:pt x="1972300" y="7443"/>
                          <a:pt x="2136953" y="0"/>
                        </a:cubicBezTo>
                        <a:cubicBezTo>
                          <a:pt x="2301606" y="-7443"/>
                          <a:pt x="2679634" y="12382"/>
                          <a:pt x="2944825" y="0"/>
                        </a:cubicBezTo>
                        <a:cubicBezTo>
                          <a:pt x="3210016" y="-12382"/>
                          <a:pt x="3409232" y="17967"/>
                          <a:pt x="3596335" y="0"/>
                        </a:cubicBezTo>
                        <a:cubicBezTo>
                          <a:pt x="3783438" y="-17967"/>
                          <a:pt x="4002523" y="-28578"/>
                          <a:pt x="4326026" y="0"/>
                        </a:cubicBezTo>
                        <a:cubicBezTo>
                          <a:pt x="4649529" y="28578"/>
                          <a:pt x="4777384" y="-3624"/>
                          <a:pt x="4899355" y="0"/>
                        </a:cubicBezTo>
                        <a:cubicBezTo>
                          <a:pt x="5021326" y="3624"/>
                          <a:pt x="5317653" y="1281"/>
                          <a:pt x="5550865" y="0"/>
                        </a:cubicBezTo>
                        <a:cubicBezTo>
                          <a:pt x="5784077" y="-1281"/>
                          <a:pt x="6142956" y="-39637"/>
                          <a:pt x="6358738" y="0"/>
                        </a:cubicBezTo>
                        <a:cubicBezTo>
                          <a:pt x="6574520" y="39637"/>
                          <a:pt x="6724785" y="-4460"/>
                          <a:pt x="6853885" y="0"/>
                        </a:cubicBezTo>
                        <a:cubicBezTo>
                          <a:pt x="6982985" y="4460"/>
                          <a:pt x="7403044" y="-1955"/>
                          <a:pt x="7818120" y="0"/>
                        </a:cubicBezTo>
                        <a:cubicBezTo>
                          <a:pt x="7817988" y="7702"/>
                          <a:pt x="7817908" y="13511"/>
                          <a:pt x="7818120" y="18288"/>
                        </a:cubicBezTo>
                        <a:cubicBezTo>
                          <a:pt x="7698847" y="-3267"/>
                          <a:pt x="7390924" y="22979"/>
                          <a:pt x="7244791" y="18288"/>
                        </a:cubicBezTo>
                        <a:cubicBezTo>
                          <a:pt x="7098658" y="13597"/>
                          <a:pt x="6952735" y="29357"/>
                          <a:pt x="6827825" y="18288"/>
                        </a:cubicBezTo>
                        <a:cubicBezTo>
                          <a:pt x="6702915" y="7219"/>
                          <a:pt x="6338661" y="34530"/>
                          <a:pt x="6176315" y="18288"/>
                        </a:cubicBezTo>
                        <a:cubicBezTo>
                          <a:pt x="6013969" y="2047"/>
                          <a:pt x="5850602" y="6362"/>
                          <a:pt x="5681167" y="18288"/>
                        </a:cubicBezTo>
                        <a:cubicBezTo>
                          <a:pt x="5511732" y="30214"/>
                          <a:pt x="5312143" y="419"/>
                          <a:pt x="5029657" y="18288"/>
                        </a:cubicBezTo>
                        <a:cubicBezTo>
                          <a:pt x="4747171" y="36158"/>
                          <a:pt x="4655062" y="30740"/>
                          <a:pt x="4378147" y="18288"/>
                        </a:cubicBezTo>
                        <a:cubicBezTo>
                          <a:pt x="4101232" y="5837"/>
                          <a:pt x="4037646" y="44706"/>
                          <a:pt x="3726637" y="18288"/>
                        </a:cubicBezTo>
                        <a:cubicBezTo>
                          <a:pt x="3415628" y="-8130"/>
                          <a:pt x="3321756" y="45507"/>
                          <a:pt x="3075127" y="18288"/>
                        </a:cubicBezTo>
                        <a:cubicBezTo>
                          <a:pt x="2828498" y="-8931"/>
                          <a:pt x="2684733" y="14853"/>
                          <a:pt x="2501798" y="18288"/>
                        </a:cubicBezTo>
                        <a:cubicBezTo>
                          <a:pt x="2318863" y="21723"/>
                          <a:pt x="2121844" y="-13013"/>
                          <a:pt x="1772107" y="18288"/>
                        </a:cubicBezTo>
                        <a:cubicBezTo>
                          <a:pt x="1422370" y="49589"/>
                          <a:pt x="1431548" y="31666"/>
                          <a:pt x="1120597" y="18288"/>
                        </a:cubicBezTo>
                        <a:cubicBezTo>
                          <a:pt x="809646" y="4911"/>
                          <a:pt x="246393" y="56240"/>
                          <a:pt x="0" y="18288"/>
                        </a:cubicBezTo>
                        <a:cubicBezTo>
                          <a:pt x="129" y="13298"/>
                          <a:pt x="-675" y="6857"/>
                          <a:pt x="0" y="0"/>
                        </a:cubicBezTo>
                        <a:close/>
                      </a:path>
                      <a:path w="7818120" h="18288" stroke="0" extrusionOk="0">
                        <a:moveTo>
                          <a:pt x="0" y="0"/>
                        </a:moveTo>
                        <a:cubicBezTo>
                          <a:pt x="177487" y="-4302"/>
                          <a:pt x="287499" y="4997"/>
                          <a:pt x="573329" y="0"/>
                        </a:cubicBezTo>
                        <a:cubicBezTo>
                          <a:pt x="859159" y="-4997"/>
                          <a:pt x="821965" y="-336"/>
                          <a:pt x="990295" y="0"/>
                        </a:cubicBezTo>
                        <a:cubicBezTo>
                          <a:pt x="1158625" y="336"/>
                          <a:pt x="1587918" y="-4681"/>
                          <a:pt x="1798168" y="0"/>
                        </a:cubicBezTo>
                        <a:cubicBezTo>
                          <a:pt x="2008418" y="4681"/>
                          <a:pt x="2088841" y="-2754"/>
                          <a:pt x="2371496" y="0"/>
                        </a:cubicBezTo>
                        <a:cubicBezTo>
                          <a:pt x="2654151" y="2754"/>
                          <a:pt x="2701462" y="-24976"/>
                          <a:pt x="2944825" y="0"/>
                        </a:cubicBezTo>
                        <a:cubicBezTo>
                          <a:pt x="3188188" y="24976"/>
                          <a:pt x="3511636" y="25407"/>
                          <a:pt x="3752698" y="0"/>
                        </a:cubicBezTo>
                        <a:cubicBezTo>
                          <a:pt x="3993760" y="-25407"/>
                          <a:pt x="4107153" y="6432"/>
                          <a:pt x="4247845" y="0"/>
                        </a:cubicBezTo>
                        <a:cubicBezTo>
                          <a:pt x="4388537" y="-6432"/>
                          <a:pt x="4835598" y="-5108"/>
                          <a:pt x="5055718" y="0"/>
                        </a:cubicBezTo>
                        <a:cubicBezTo>
                          <a:pt x="5275838" y="5108"/>
                          <a:pt x="5461006" y="-24536"/>
                          <a:pt x="5863590" y="0"/>
                        </a:cubicBezTo>
                        <a:cubicBezTo>
                          <a:pt x="6266174" y="24536"/>
                          <a:pt x="6355549" y="-19657"/>
                          <a:pt x="6515100" y="0"/>
                        </a:cubicBezTo>
                        <a:cubicBezTo>
                          <a:pt x="6674651" y="19657"/>
                          <a:pt x="7275423" y="-57462"/>
                          <a:pt x="7818120" y="0"/>
                        </a:cubicBezTo>
                        <a:cubicBezTo>
                          <a:pt x="7818132" y="8833"/>
                          <a:pt x="7818660" y="9830"/>
                          <a:pt x="7818120" y="18288"/>
                        </a:cubicBezTo>
                        <a:cubicBezTo>
                          <a:pt x="7610240" y="4606"/>
                          <a:pt x="7521789" y="7721"/>
                          <a:pt x="7401154" y="18288"/>
                        </a:cubicBezTo>
                        <a:cubicBezTo>
                          <a:pt x="7280519" y="28855"/>
                          <a:pt x="6930719" y="4225"/>
                          <a:pt x="6593281" y="18288"/>
                        </a:cubicBezTo>
                        <a:cubicBezTo>
                          <a:pt x="6255843" y="32351"/>
                          <a:pt x="6286682" y="1162"/>
                          <a:pt x="6098134" y="18288"/>
                        </a:cubicBezTo>
                        <a:cubicBezTo>
                          <a:pt x="5909586" y="35414"/>
                          <a:pt x="5602789" y="48596"/>
                          <a:pt x="5446624" y="18288"/>
                        </a:cubicBezTo>
                        <a:cubicBezTo>
                          <a:pt x="5290459" y="-12020"/>
                          <a:pt x="4917039" y="21960"/>
                          <a:pt x="4638751" y="18288"/>
                        </a:cubicBezTo>
                        <a:cubicBezTo>
                          <a:pt x="4360463" y="14616"/>
                          <a:pt x="4304690" y="5450"/>
                          <a:pt x="3987241" y="18288"/>
                        </a:cubicBezTo>
                        <a:cubicBezTo>
                          <a:pt x="3669792" y="31127"/>
                          <a:pt x="3758742" y="32551"/>
                          <a:pt x="3570275" y="18288"/>
                        </a:cubicBezTo>
                        <a:cubicBezTo>
                          <a:pt x="3381808" y="4025"/>
                          <a:pt x="3267153" y="36200"/>
                          <a:pt x="3075127" y="18288"/>
                        </a:cubicBezTo>
                        <a:cubicBezTo>
                          <a:pt x="2883101" y="376"/>
                          <a:pt x="2665825" y="10973"/>
                          <a:pt x="2267255" y="18288"/>
                        </a:cubicBezTo>
                        <a:cubicBezTo>
                          <a:pt x="1868685" y="25603"/>
                          <a:pt x="1884698" y="28410"/>
                          <a:pt x="1615745" y="18288"/>
                        </a:cubicBezTo>
                        <a:cubicBezTo>
                          <a:pt x="1346792" y="8167"/>
                          <a:pt x="1320952" y="10430"/>
                          <a:pt x="1120597" y="18288"/>
                        </a:cubicBezTo>
                        <a:cubicBezTo>
                          <a:pt x="920242" y="26146"/>
                          <a:pt x="556507" y="50790"/>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 name="Title 1">
            <a:extLst>
              <a:ext uri="{FF2B5EF4-FFF2-40B4-BE49-F238E27FC236}">
                <a16:creationId xmlns:a16="http://schemas.microsoft.com/office/drawing/2014/main" id="{03231B22-C456-4FE0-AB63-F23D796FF3A1}"/>
              </a:ext>
            </a:extLst>
          </p:cNvPr>
          <p:cNvSpPr>
            <a:spLocks noGrp="1"/>
          </p:cNvSpPr>
          <p:nvPr>
            <p:ph type="title"/>
          </p:nvPr>
        </p:nvSpPr>
        <p:spPr>
          <a:xfrm>
            <a:off x="537973" y="499372"/>
            <a:ext cx="8065768" cy="1143000"/>
          </a:xfrm>
        </p:spPr>
        <p:txBody>
          <a:bodyPr>
            <a:normAutofit/>
          </a:bodyPr>
          <a:lstStyle/>
          <a:p>
            <a:pPr algn="ctr"/>
            <a:r>
              <a:rPr lang="en-US" dirty="0">
                <a:solidFill>
                  <a:srgbClr val="000000"/>
                </a:solidFill>
                <a:latin typeface="Arial" panose="020B0604020202020204" pitchFamily="34" charset="0"/>
                <a:cs typeface="Arial" panose="020B0604020202020204" pitchFamily="34" charset="0"/>
              </a:rPr>
              <a:t>Alternatives to Conservatorship</a:t>
            </a:r>
            <a:br>
              <a:rPr lang="en-US" dirty="0">
                <a:solidFill>
                  <a:srgbClr val="000000"/>
                </a:solidFill>
                <a:latin typeface="Arial" panose="020B0604020202020204" pitchFamily="34" charset="0"/>
                <a:cs typeface="Arial" panose="020B0604020202020204" pitchFamily="34" charset="0"/>
              </a:rPr>
            </a:br>
            <a:r>
              <a:rPr lang="en-US" dirty="0">
                <a:solidFill>
                  <a:srgbClr val="000000"/>
                </a:solidFill>
                <a:latin typeface="Arial" panose="020B0604020202020204" pitchFamily="34" charset="0"/>
                <a:cs typeface="Arial" panose="020B0604020202020204" pitchFamily="34" charset="0"/>
              </a:rPr>
              <a:t>Health Care</a:t>
            </a:r>
            <a:endParaRPr lang="en-US" dirty="0"/>
          </a:p>
        </p:txBody>
      </p:sp>
      <p:sp>
        <p:nvSpPr>
          <p:cNvPr id="3" name="TextBox 2">
            <a:extLst>
              <a:ext uri="{FF2B5EF4-FFF2-40B4-BE49-F238E27FC236}">
                <a16:creationId xmlns:a16="http://schemas.microsoft.com/office/drawing/2014/main" id="{7D30AB2E-96B9-465E-9842-4AAE52243B98}"/>
              </a:ext>
            </a:extLst>
          </p:cNvPr>
          <p:cNvSpPr txBox="1"/>
          <p:nvPr/>
        </p:nvSpPr>
        <p:spPr>
          <a:xfrm>
            <a:off x="338937" y="1894599"/>
            <a:ext cx="8463839" cy="4719241"/>
          </a:xfrm>
          <a:prstGeom prst="rect">
            <a:avLst/>
          </a:prstGeom>
          <a:noFill/>
        </p:spPr>
        <p:txBody>
          <a:bodyPr wrap="square" rtlCol="0">
            <a:spAutoFit/>
          </a:bodyPr>
          <a:lstStyle/>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Advance Health Care Directive</a:t>
            </a:r>
          </a:p>
          <a:p>
            <a:pPr marL="628650" marR="0" lvl="1"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Notarized or 2 witness’ signatures</a:t>
            </a:r>
          </a:p>
          <a:p>
            <a:pPr marL="628650" marR="0" lvl="1"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Revocable</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The individual/patient must always be provided with risks/benefits, other alternatives, and what happens if no treatment</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If individual is unable to make decision (after information provided)</a:t>
            </a:r>
          </a:p>
          <a:p>
            <a:pPr marL="628650" marR="0" lvl="1"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Closest relative available (ex. parent) can authorize healthcare.</a:t>
            </a:r>
          </a:p>
          <a:p>
            <a:pPr marL="628650" marR="0" lvl="1"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Regional center can authorize some medical, surgical, or dental care</a:t>
            </a:r>
          </a:p>
          <a:p>
            <a:pPr marL="628650" marR="0" lvl="1"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Doctors and dentists can make emergency decisions	</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Court authorization for specific operations		</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If living in an ICF/SNF</a:t>
            </a:r>
          </a:p>
          <a:p>
            <a:pPr marL="628650" marR="0" lvl="1"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An Interdisciplinary team can approve medical treatment in absence of legal authority/medical decision-maker</a:t>
            </a:r>
            <a:endParaRPr kumimoji="0" lang="en-US" sz="1800" b="0" i="0" u="none" strike="noStrike" kern="1200" cap="none" spc="0" normalizeH="0" baseline="0" noProof="0" dirty="0">
              <a:ln>
                <a:noFill/>
              </a:ln>
              <a:solidFill>
                <a:srgbClr val="000000"/>
              </a:solidFill>
              <a:effectLst/>
              <a:uLnTx/>
              <a:uFillTx/>
              <a:latin typeface="Arial" panose="020B0604020202020204"/>
              <a:ea typeface="+mn-ea"/>
              <a:cs typeface="Arial" panose="020B0604020202020204" pitchFamily="34" charset="0"/>
            </a:endParaRPr>
          </a:p>
        </p:txBody>
      </p:sp>
    </p:spTree>
    <p:extLst>
      <p:ext uri="{BB962C8B-B14F-4D97-AF65-F5344CB8AC3E}">
        <p14:creationId xmlns:p14="http://schemas.microsoft.com/office/powerpoint/2010/main" val="77030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9"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1865313"/>
            <a:ext cx="7818120" cy="18288"/>
          </a:xfrm>
          <a:custGeom>
            <a:avLst/>
            <a:gdLst>
              <a:gd name="csX0" fmla="*/ 0 w 7818120"/>
              <a:gd name="csY0" fmla="*/ 0 h 18288"/>
              <a:gd name="csX1" fmla="*/ 416966 w 7818120"/>
              <a:gd name="csY1" fmla="*/ 0 h 18288"/>
              <a:gd name="csX2" fmla="*/ 1146658 w 7818120"/>
              <a:gd name="csY2" fmla="*/ 0 h 18288"/>
              <a:gd name="csX3" fmla="*/ 1563624 w 7818120"/>
              <a:gd name="csY3" fmla="*/ 0 h 18288"/>
              <a:gd name="csX4" fmla="*/ 2136953 w 7818120"/>
              <a:gd name="csY4" fmla="*/ 0 h 18288"/>
              <a:gd name="csX5" fmla="*/ 2944825 w 7818120"/>
              <a:gd name="csY5" fmla="*/ 0 h 18288"/>
              <a:gd name="csX6" fmla="*/ 3596335 w 7818120"/>
              <a:gd name="csY6" fmla="*/ 0 h 18288"/>
              <a:gd name="csX7" fmla="*/ 4326026 w 7818120"/>
              <a:gd name="csY7" fmla="*/ 0 h 18288"/>
              <a:gd name="csX8" fmla="*/ 4899355 w 7818120"/>
              <a:gd name="csY8" fmla="*/ 0 h 18288"/>
              <a:gd name="csX9" fmla="*/ 5550865 w 7818120"/>
              <a:gd name="csY9" fmla="*/ 0 h 18288"/>
              <a:gd name="csX10" fmla="*/ 6358738 w 7818120"/>
              <a:gd name="csY10" fmla="*/ 0 h 18288"/>
              <a:gd name="csX11" fmla="*/ 6853885 w 7818120"/>
              <a:gd name="csY11" fmla="*/ 0 h 18288"/>
              <a:gd name="csX12" fmla="*/ 7818120 w 7818120"/>
              <a:gd name="csY12" fmla="*/ 0 h 18288"/>
              <a:gd name="csX13" fmla="*/ 7818120 w 7818120"/>
              <a:gd name="csY13" fmla="*/ 18288 h 18288"/>
              <a:gd name="csX14" fmla="*/ 7244791 w 7818120"/>
              <a:gd name="csY14" fmla="*/ 18288 h 18288"/>
              <a:gd name="csX15" fmla="*/ 6827825 w 7818120"/>
              <a:gd name="csY15" fmla="*/ 18288 h 18288"/>
              <a:gd name="csX16" fmla="*/ 6176315 w 7818120"/>
              <a:gd name="csY16" fmla="*/ 18288 h 18288"/>
              <a:gd name="csX17" fmla="*/ 5681167 w 7818120"/>
              <a:gd name="csY17" fmla="*/ 18288 h 18288"/>
              <a:gd name="csX18" fmla="*/ 5029657 w 7818120"/>
              <a:gd name="csY18" fmla="*/ 18288 h 18288"/>
              <a:gd name="csX19" fmla="*/ 4378147 w 7818120"/>
              <a:gd name="csY19" fmla="*/ 18288 h 18288"/>
              <a:gd name="csX20" fmla="*/ 3726637 w 7818120"/>
              <a:gd name="csY20" fmla="*/ 18288 h 18288"/>
              <a:gd name="csX21" fmla="*/ 3075127 w 7818120"/>
              <a:gd name="csY21" fmla="*/ 18288 h 18288"/>
              <a:gd name="csX22" fmla="*/ 2501798 w 7818120"/>
              <a:gd name="csY22" fmla="*/ 18288 h 18288"/>
              <a:gd name="csX23" fmla="*/ 1772107 w 7818120"/>
              <a:gd name="csY23" fmla="*/ 18288 h 18288"/>
              <a:gd name="csX24" fmla="*/ 1120597 w 7818120"/>
              <a:gd name="csY24" fmla="*/ 18288 h 18288"/>
              <a:gd name="csX25" fmla="*/ 0 w 7818120"/>
              <a:gd name="csY25" fmla="*/ 18288 h 18288"/>
              <a:gd name="csX26" fmla="*/ 0 w 7818120"/>
              <a:gd name="csY26" fmla="*/ 0 h 18288"/>
              <a:gd name="csX0" fmla="*/ 0 w 7818120"/>
              <a:gd name="csY0" fmla="*/ 0 h 18288"/>
              <a:gd name="csX1" fmla="*/ 573329 w 7818120"/>
              <a:gd name="csY1" fmla="*/ 0 h 18288"/>
              <a:gd name="csX2" fmla="*/ 990295 w 7818120"/>
              <a:gd name="csY2" fmla="*/ 0 h 18288"/>
              <a:gd name="csX3" fmla="*/ 1394232 w 7818120"/>
              <a:gd name="csY3" fmla="*/ 0 h 18288"/>
              <a:gd name="csX4" fmla="*/ 1798168 w 7818120"/>
              <a:gd name="csY4" fmla="*/ 0 h 18288"/>
              <a:gd name="csX5" fmla="*/ 2371496 w 7818120"/>
              <a:gd name="csY5" fmla="*/ 0 h 18288"/>
              <a:gd name="csX6" fmla="*/ 2944825 w 7818120"/>
              <a:gd name="csY6" fmla="*/ 0 h 18288"/>
              <a:gd name="csX7" fmla="*/ 3752698 w 7818120"/>
              <a:gd name="csY7" fmla="*/ 0 h 18288"/>
              <a:gd name="csX8" fmla="*/ 4247845 w 7818120"/>
              <a:gd name="csY8" fmla="*/ 0 h 18288"/>
              <a:gd name="csX9" fmla="*/ 5055718 w 7818120"/>
              <a:gd name="csY9" fmla="*/ 0 h 18288"/>
              <a:gd name="csX10" fmla="*/ 5863590 w 7818120"/>
              <a:gd name="csY10" fmla="*/ 0 h 18288"/>
              <a:gd name="csX11" fmla="*/ 6515100 w 7818120"/>
              <a:gd name="csY11" fmla="*/ 0 h 18288"/>
              <a:gd name="csX12" fmla="*/ 7818120 w 7818120"/>
              <a:gd name="csY12" fmla="*/ 0 h 18288"/>
              <a:gd name="csX13" fmla="*/ 7818120 w 7818120"/>
              <a:gd name="csY13" fmla="*/ 18288 h 18288"/>
              <a:gd name="csX14" fmla="*/ 7401154 w 7818120"/>
              <a:gd name="csY14" fmla="*/ 18288 h 18288"/>
              <a:gd name="csX15" fmla="*/ 6593281 w 7818120"/>
              <a:gd name="csY15" fmla="*/ 18288 h 18288"/>
              <a:gd name="csX16" fmla="*/ 6098134 w 7818120"/>
              <a:gd name="csY16" fmla="*/ 18288 h 18288"/>
              <a:gd name="csX17" fmla="*/ 5446624 w 7818120"/>
              <a:gd name="csY17" fmla="*/ 18288 h 18288"/>
              <a:gd name="csX18" fmla="*/ 4638751 w 7818120"/>
              <a:gd name="csY18" fmla="*/ 18288 h 18288"/>
              <a:gd name="csX19" fmla="*/ 3987241 w 7818120"/>
              <a:gd name="csY19" fmla="*/ 18288 h 18288"/>
              <a:gd name="csX20" fmla="*/ 3570275 w 7818120"/>
              <a:gd name="csY20" fmla="*/ 18288 h 18288"/>
              <a:gd name="csX21" fmla="*/ 3075127 w 7818120"/>
              <a:gd name="csY21" fmla="*/ 18288 h 18288"/>
              <a:gd name="csX22" fmla="*/ 2267255 w 7818120"/>
              <a:gd name="csY22" fmla="*/ 18288 h 18288"/>
              <a:gd name="csX23" fmla="*/ 1615745 w 7818120"/>
              <a:gd name="csY23" fmla="*/ 18288 h 18288"/>
              <a:gd name="csX24" fmla="*/ 1120597 w 7818120"/>
              <a:gd name="csY24" fmla="*/ 18288 h 18288"/>
              <a:gd name="csX25" fmla="*/ 0 w 7818120"/>
              <a:gd name="csY25" fmla="*/ 18288 h 18288"/>
              <a:gd name="csX26" fmla="*/ 0 w 7818120"/>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7818120" h="18288" fill="none" extrusionOk="0">
                <a:moveTo>
                  <a:pt x="0" y="0"/>
                </a:moveTo>
                <a:cubicBezTo>
                  <a:pt x="101002" y="-20048"/>
                  <a:pt x="215808" y="13837"/>
                  <a:pt x="416966" y="0"/>
                </a:cubicBezTo>
                <a:cubicBezTo>
                  <a:pt x="573264" y="9422"/>
                  <a:pt x="897859" y="4188"/>
                  <a:pt x="1146658" y="0"/>
                </a:cubicBezTo>
                <a:cubicBezTo>
                  <a:pt x="1409722" y="12227"/>
                  <a:pt x="1377475" y="-3286"/>
                  <a:pt x="1563624" y="0"/>
                </a:cubicBezTo>
                <a:cubicBezTo>
                  <a:pt x="1758084" y="11330"/>
                  <a:pt x="1967746" y="-7403"/>
                  <a:pt x="2136953" y="0"/>
                </a:cubicBezTo>
                <a:cubicBezTo>
                  <a:pt x="2354826" y="-5751"/>
                  <a:pt x="2687014" y="20029"/>
                  <a:pt x="2944825" y="0"/>
                </a:cubicBezTo>
                <a:cubicBezTo>
                  <a:pt x="3238848" y="15226"/>
                  <a:pt x="3415761" y="33925"/>
                  <a:pt x="3596335" y="0"/>
                </a:cubicBezTo>
                <a:cubicBezTo>
                  <a:pt x="3815108" y="13362"/>
                  <a:pt x="3972448" y="-68797"/>
                  <a:pt x="4326026" y="0"/>
                </a:cubicBezTo>
                <a:cubicBezTo>
                  <a:pt x="4638028" y="39995"/>
                  <a:pt x="4794473" y="211"/>
                  <a:pt x="4899355" y="0"/>
                </a:cubicBezTo>
                <a:cubicBezTo>
                  <a:pt x="5037170" y="-13296"/>
                  <a:pt x="5289722" y="-48609"/>
                  <a:pt x="5550865" y="0"/>
                </a:cubicBezTo>
                <a:cubicBezTo>
                  <a:pt x="5740088" y="19163"/>
                  <a:pt x="6143605" y="-29909"/>
                  <a:pt x="6358738" y="0"/>
                </a:cubicBezTo>
                <a:cubicBezTo>
                  <a:pt x="6556443" y="18955"/>
                  <a:pt x="6741581" y="-22634"/>
                  <a:pt x="6853885" y="0"/>
                </a:cubicBezTo>
                <a:cubicBezTo>
                  <a:pt x="6996029" y="20497"/>
                  <a:pt x="7453286" y="6658"/>
                  <a:pt x="7818120" y="0"/>
                </a:cubicBezTo>
                <a:cubicBezTo>
                  <a:pt x="7817552" y="7862"/>
                  <a:pt x="7817901" y="13269"/>
                  <a:pt x="7818120" y="18288"/>
                </a:cubicBezTo>
                <a:cubicBezTo>
                  <a:pt x="7701883" y="-33961"/>
                  <a:pt x="7395843" y="8437"/>
                  <a:pt x="7244791" y="18288"/>
                </a:cubicBezTo>
                <a:cubicBezTo>
                  <a:pt x="7088282" y="14407"/>
                  <a:pt x="6958165" y="20902"/>
                  <a:pt x="6827825" y="18288"/>
                </a:cubicBezTo>
                <a:cubicBezTo>
                  <a:pt x="6715653" y="-2805"/>
                  <a:pt x="6356779" y="33124"/>
                  <a:pt x="6176315" y="18288"/>
                </a:cubicBezTo>
                <a:cubicBezTo>
                  <a:pt x="6015867" y="-5301"/>
                  <a:pt x="5852369" y="-275"/>
                  <a:pt x="5681167" y="18288"/>
                </a:cubicBezTo>
                <a:cubicBezTo>
                  <a:pt x="5508002" y="48742"/>
                  <a:pt x="5304989" y="-7247"/>
                  <a:pt x="5029657" y="18288"/>
                </a:cubicBezTo>
                <a:cubicBezTo>
                  <a:pt x="4760375" y="46790"/>
                  <a:pt x="4637400" y="35678"/>
                  <a:pt x="4378147" y="18288"/>
                </a:cubicBezTo>
                <a:cubicBezTo>
                  <a:pt x="4094943" y="8043"/>
                  <a:pt x="4037303" y="27568"/>
                  <a:pt x="3726637" y="18288"/>
                </a:cubicBezTo>
                <a:cubicBezTo>
                  <a:pt x="3400340" y="-2459"/>
                  <a:pt x="3320728" y="61058"/>
                  <a:pt x="3075127" y="18288"/>
                </a:cubicBezTo>
                <a:cubicBezTo>
                  <a:pt x="2809301" y="-25757"/>
                  <a:pt x="2702630" y="16477"/>
                  <a:pt x="2501798" y="18288"/>
                </a:cubicBezTo>
                <a:cubicBezTo>
                  <a:pt x="2308686" y="20751"/>
                  <a:pt x="2079466" y="5550"/>
                  <a:pt x="1772107" y="18288"/>
                </a:cubicBezTo>
                <a:cubicBezTo>
                  <a:pt x="1420202" y="47064"/>
                  <a:pt x="1431765" y="28913"/>
                  <a:pt x="1120597" y="18288"/>
                </a:cubicBezTo>
                <a:cubicBezTo>
                  <a:pt x="791266" y="31607"/>
                  <a:pt x="235945" y="82322"/>
                  <a:pt x="0" y="18288"/>
                </a:cubicBezTo>
                <a:cubicBezTo>
                  <a:pt x="-589" y="13471"/>
                  <a:pt x="-474" y="7409"/>
                  <a:pt x="0" y="0"/>
                </a:cubicBezTo>
                <a:close/>
              </a:path>
              <a:path w="7818120" h="18288" stroke="0" extrusionOk="0">
                <a:moveTo>
                  <a:pt x="0" y="0"/>
                </a:moveTo>
                <a:cubicBezTo>
                  <a:pt x="161767" y="-7030"/>
                  <a:pt x="286873" y="-11228"/>
                  <a:pt x="573329" y="0"/>
                </a:cubicBezTo>
                <a:cubicBezTo>
                  <a:pt x="860952" y="-8429"/>
                  <a:pt x="823968" y="-2420"/>
                  <a:pt x="990295" y="0"/>
                </a:cubicBezTo>
                <a:cubicBezTo>
                  <a:pt x="1144921" y="-13846"/>
                  <a:pt x="1288801" y="10931"/>
                  <a:pt x="1394232" y="0"/>
                </a:cubicBezTo>
                <a:cubicBezTo>
                  <a:pt x="1499663" y="-10931"/>
                  <a:pt x="1677634" y="10318"/>
                  <a:pt x="1798168" y="0"/>
                </a:cubicBezTo>
                <a:cubicBezTo>
                  <a:pt x="2021167" y="5465"/>
                  <a:pt x="2087775" y="-15972"/>
                  <a:pt x="2371496" y="0"/>
                </a:cubicBezTo>
                <a:cubicBezTo>
                  <a:pt x="2646084" y="3640"/>
                  <a:pt x="2709294" y="-15431"/>
                  <a:pt x="2944825" y="0"/>
                </a:cubicBezTo>
                <a:cubicBezTo>
                  <a:pt x="3182104" y="39801"/>
                  <a:pt x="3563508" y="7189"/>
                  <a:pt x="3752698" y="0"/>
                </a:cubicBezTo>
                <a:cubicBezTo>
                  <a:pt x="4004713" y="-51688"/>
                  <a:pt x="4111759" y="8465"/>
                  <a:pt x="4247845" y="0"/>
                </a:cubicBezTo>
                <a:cubicBezTo>
                  <a:pt x="4409051" y="-38636"/>
                  <a:pt x="4840912" y="-6880"/>
                  <a:pt x="5055718" y="0"/>
                </a:cubicBezTo>
                <a:cubicBezTo>
                  <a:pt x="5318987" y="12828"/>
                  <a:pt x="5464207" y="16349"/>
                  <a:pt x="5863590" y="0"/>
                </a:cubicBezTo>
                <a:cubicBezTo>
                  <a:pt x="6258188" y="21536"/>
                  <a:pt x="6373895" y="-20866"/>
                  <a:pt x="6515100" y="0"/>
                </a:cubicBezTo>
                <a:cubicBezTo>
                  <a:pt x="6673199" y="-42487"/>
                  <a:pt x="7368245" y="-124798"/>
                  <a:pt x="7818120" y="0"/>
                </a:cubicBezTo>
                <a:cubicBezTo>
                  <a:pt x="7818163" y="8895"/>
                  <a:pt x="7818750" y="9828"/>
                  <a:pt x="7818120" y="18288"/>
                </a:cubicBezTo>
                <a:cubicBezTo>
                  <a:pt x="7615777" y="-1071"/>
                  <a:pt x="7527543" y="-5750"/>
                  <a:pt x="7401154" y="18288"/>
                </a:cubicBezTo>
                <a:cubicBezTo>
                  <a:pt x="7322611" y="47896"/>
                  <a:pt x="6964426" y="-24966"/>
                  <a:pt x="6593281" y="18288"/>
                </a:cubicBezTo>
                <a:cubicBezTo>
                  <a:pt x="6260055" y="33833"/>
                  <a:pt x="6287545" y="-3963"/>
                  <a:pt x="6098134" y="18288"/>
                </a:cubicBezTo>
                <a:cubicBezTo>
                  <a:pt x="5900337" y="14995"/>
                  <a:pt x="5605990" y="72621"/>
                  <a:pt x="5446624" y="18288"/>
                </a:cubicBezTo>
                <a:cubicBezTo>
                  <a:pt x="5244167" y="-23104"/>
                  <a:pt x="4914971" y="-34358"/>
                  <a:pt x="4638751" y="18288"/>
                </a:cubicBezTo>
                <a:cubicBezTo>
                  <a:pt x="4353273" y="8380"/>
                  <a:pt x="4297533" y="13876"/>
                  <a:pt x="3987241" y="18288"/>
                </a:cubicBezTo>
                <a:cubicBezTo>
                  <a:pt x="3687723" y="41876"/>
                  <a:pt x="3776181" y="30039"/>
                  <a:pt x="3570275" y="18288"/>
                </a:cubicBezTo>
                <a:cubicBezTo>
                  <a:pt x="3396160" y="10249"/>
                  <a:pt x="3285909" y="48310"/>
                  <a:pt x="3075127" y="18288"/>
                </a:cubicBezTo>
                <a:cubicBezTo>
                  <a:pt x="2869474" y="41512"/>
                  <a:pt x="2676329" y="4972"/>
                  <a:pt x="2267255" y="18288"/>
                </a:cubicBezTo>
                <a:cubicBezTo>
                  <a:pt x="1866401" y="24532"/>
                  <a:pt x="1882987" y="25696"/>
                  <a:pt x="1615745" y="18288"/>
                </a:cubicBezTo>
                <a:cubicBezTo>
                  <a:pt x="1346085" y="13379"/>
                  <a:pt x="1323312" y="12392"/>
                  <a:pt x="1120597" y="18288"/>
                </a:cubicBezTo>
                <a:cubicBezTo>
                  <a:pt x="940237" y="-60975"/>
                  <a:pt x="569386" y="27591"/>
                  <a:pt x="0" y="18288"/>
                </a:cubicBezTo>
                <a:cubicBezTo>
                  <a:pt x="1751" y="14440"/>
                  <a:pt x="-1272" y="7740"/>
                  <a:pt x="0" y="0"/>
                </a:cubicBezTo>
                <a:close/>
              </a:path>
              <a:path w="7818120" h="18288" fill="none" stroke="0" extrusionOk="0">
                <a:moveTo>
                  <a:pt x="0" y="0"/>
                </a:moveTo>
                <a:cubicBezTo>
                  <a:pt x="102311" y="-24031"/>
                  <a:pt x="206428" y="20084"/>
                  <a:pt x="416966" y="0"/>
                </a:cubicBezTo>
                <a:cubicBezTo>
                  <a:pt x="662339" y="-9883"/>
                  <a:pt x="833564" y="-11910"/>
                  <a:pt x="1146658" y="0"/>
                </a:cubicBezTo>
                <a:cubicBezTo>
                  <a:pt x="1398993" y="16754"/>
                  <a:pt x="1378239" y="-4997"/>
                  <a:pt x="1563624" y="0"/>
                </a:cubicBezTo>
                <a:cubicBezTo>
                  <a:pt x="1738265" y="3015"/>
                  <a:pt x="2006667" y="23864"/>
                  <a:pt x="2136953" y="0"/>
                </a:cubicBezTo>
                <a:cubicBezTo>
                  <a:pt x="2338524" y="-3063"/>
                  <a:pt x="2693378" y="-15904"/>
                  <a:pt x="2944825" y="0"/>
                </a:cubicBezTo>
                <a:cubicBezTo>
                  <a:pt x="3201439" y="-13695"/>
                  <a:pt x="3379198" y="46243"/>
                  <a:pt x="3596335" y="0"/>
                </a:cubicBezTo>
                <a:cubicBezTo>
                  <a:pt x="3778868" y="-61549"/>
                  <a:pt x="3979469" y="3461"/>
                  <a:pt x="4326026" y="0"/>
                </a:cubicBezTo>
                <a:cubicBezTo>
                  <a:pt x="4670641" y="40397"/>
                  <a:pt x="4801160" y="2093"/>
                  <a:pt x="4899355" y="0"/>
                </a:cubicBezTo>
                <a:cubicBezTo>
                  <a:pt x="4972821" y="-4221"/>
                  <a:pt x="5326959" y="8892"/>
                  <a:pt x="5550865" y="0"/>
                </a:cubicBezTo>
                <a:cubicBezTo>
                  <a:pt x="5793178" y="12267"/>
                  <a:pt x="6146346" y="-4531"/>
                  <a:pt x="6358738" y="0"/>
                </a:cubicBezTo>
                <a:cubicBezTo>
                  <a:pt x="6580825" y="49349"/>
                  <a:pt x="6739467" y="13524"/>
                  <a:pt x="6853885" y="0"/>
                </a:cubicBezTo>
                <a:cubicBezTo>
                  <a:pt x="7057243" y="-60557"/>
                  <a:pt x="7415107" y="-58698"/>
                  <a:pt x="7818120" y="0"/>
                </a:cubicBezTo>
                <a:cubicBezTo>
                  <a:pt x="7817705" y="7748"/>
                  <a:pt x="7817189" y="13015"/>
                  <a:pt x="7818120" y="18288"/>
                </a:cubicBezTo>
                <a:cubicBezTo>
                  <a:pt x="7693944" y="-3615"/>
                  <a:pt x="7376376" y="-6677"/>
                  <a:pt x="7244791" y="18288"/>
                </a:cubicBezTo>
                <a:cubicBezTo>
                  <a:pt x="7100086" y="-5717"/>
                  <a:pt x="6942350" y="35421"/>
                  <a:pt x="6827825" y="18288"/>
                </a:cubicBezTo>
                <a:cubicBezTo>
                  <a:pt x="6691364" y="27873"/>
                  <a:pt x="6342432" y="37332"/>
                  <a:pt x="6176315" y="18288"/>
                </a:cubicBezTo>
                <a:cubicBezTo>
                  <a:pt x="6012850" y="28657"/>
                  <a:pt x="5862979" y="-980"/>
                  <a:pt x="5681167" y="18288"/>
                </a:cubicBezTo>
                <a:cubicBezTo>
                  <a:pt x="5485624" y="71662"/>
                  <a:pt x="5295851" y="1288"/>
                  <a:pt x="5029657" y="18288"/>
                </a:cubicBezTo>
                <a:cubicBezTo>
                  <a:pt x="4753680" y="49046"/>
                  <a:pt x="4640335" y="38506"/>
                  <a:pt x="4378147" y="18288"/>
                </a:cubicBezTo>
                <a:cubicBezTo>
                  <a:pt x="4103046" y="-4537"/>
                  <a:pt x="4022480" y="43848"/>
                  <a:pt x="3726637" y="18288"/>
                </a:cubicBezTo>
                <a:cubicBezTo>
                  <a:pt x="3429109" y="3476"/>
                  <a:pt x="3316488" y="61415"/>
                  <a:pt x="3075127" y="18288"/>
                </a:cubicBezTo>
                <a:cubicBezTo>
                  <a:pt x="2821014" y="6093"/>
                  <a:pt x="2665050" y="-11263"/>
                  <a:pt x="2501798" y="18288"/>
                </a:cubicBezTo>
                <a:cubicBezTo>
                  <a:pt x="2343345" y="29394"/>
                  <a:pt x="2120041" y="-50427"/>
                  <a:pt x="1772107" y="18288"/>
                </a:cubicBezTo>
                <a:cubicBezTo>
                  <a:pt x="1424078" y="50665"/>
                  <a:pt x="1427418" y="32572"/>
                  <a:pt x="1120597" y="18288"/>
                </a:cubicBezTo>
                <a:cubicBezTo>
                  <a:pt x="796486" y="45938"/>
                  <a:pt x="243712" y="47798"/>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7818120"/>
                      <a:gd name="connsiteY0" fmla="*/ 0 h 18288"/>
                      <a:gd name="connsiteX1" fmla="*/ 416966 w 7818120"/>
                      <a:gd name="connsiteY1" fmla="*/ 0 h 18288"/>
                      <a:gd name="connsiteX2" fmla="*/ 1146658 w 7818120"/>
                      <a:gd name="connsiteY2" fmla="*/ 0 h 18288"/>
                      <a:gd name="connsiteX3" fmla="*/ 1563624 w 7818120"/>
                      <a:gd name="connsiteY3" fmla="*/ 0 h 18288"/>
                      <a:gd name="connsiteX4" fmla="*/ 2136953 w 7818120"/>
                      <a:gd name="connsiteY4" fmla="*/ 0 h 18288"/>
                      <a:gd name="connsiteX5" fmla="*/ 2944825 w 7818120"/>
                      <a:gd name="connsiteY5" fmla="*/ 0 h 18288"/>
                      <a:gd name="connsiteX6" fmla="*/ 3596335 w 7818120"/>
                      <a:gd name="connsiteY6" fmla="*/ 0 h 18288"/>
                      <a:gd name="connsiteX7" fmla="*/ 4326026 w 7818120"/>
                      <a:gd name="connsiteY7" fmla="*/ 0 h 18288"/>
                      <a:gd name="connsiteX8" fmla="*/ 4899355 w 7818120"/>
                      <a:gd name="connsiteY8" fmla="*/ 0 h 18288"/>
                      <a:gd name="connsiteX9" fmla="*/ 5550865 w 7818120"/>
                      <a:gd name="connsiteY9" fmla="*/ 0 h 18288"/>
                      <a:gd name="connsiteX10" fmla="*/ 6358738 w 7818120"/>
                      <a:gd name="connsiteY10" fmla="*/ 0 h 18288"/>
                      <a:gd name="connsiteX11" fmla="*/ 6853885 w 7818120"/>
                      <a:gd name="connsiteY11" fmla="*/ 0 h 18288"/>
                      <a:gd name="connsiteX12" fmla="*/ 7818120 w 7818120"/>
                      <a:gd name="connsiteY12" fmla="*/ 0 h 18288"/>
                      <a:gd name="connsiteX13" fmla="*/ 7818120 w 7818120"/>
                      <a:gd name="connsiteY13" fmla="*/ 18288 h 18288"/>
                      <a:gd name="connsiteX14" fmla="*/ 7244791 w 7818120"/>
                      <a:gd name="connsiteY14" fmla="*/ 18288 h 18288"/>
                      <a:gd name="connsiteX15" fmla="*/ 6827825 w 7818120"/>
                      <a:gd name="connsiteY15" fmla="*/ 18288 h 18288"/>
                      <a:gd name="connsiteX16" fmla="*/ 6176315 w 7818120"/>
                      <a:gd name="connsiteY16" fmla="*/ 18288 h 18288"/>
                      <a:gd name="connsiteX17" fmla="*/ 5681167 w 7818120"/>
                      <a:gd name="connsiteY17" fmla="*/ 18288 h 18288"/>
                      <a:gd name="connsiteX18" fmla="*/ 5029657 w 7818120"/>
                      <a:gd name="connsiteY18" fmla="*/ 18288 h 18288"/>
                      <a:gd name="connsiteX19" fmla="*/ 4378147 w 7818120"/>
                      <a:gd name="connsiteY19" fmla="*/ 18288 h 18288"/>
                      <a:gd name="connsiteX20" fmla="*/ 3726637 w 7818120"/>
                      <a:gd name="connsiteY20" fmla="*/ 18288 h 18288"/>
                      <a:gd name="connsiteX21" fmla="*/ 3075127 w 7818120"/>
                      <a:gd name="connsiteY21" fmla="*/ 18288 h 18288"/>
                      <a:gd name="connsiteX22" fmla="*/ 2501798 w 7818120"/>
                      <a:gd name="connsiteY22" fmla="*/ 18288 h 18288"/>
                      <a:gd name="connsiteX23" fmla="*/ 1772107 w 7818120"/>
                      <a:gd name="connsiteY23" fmla="*/ 18288 h 18288"/>
                      <a:gd name="connsiteX24" fmla="*/ 1120597 w 7818120"/>
                      <a:gd name="connsiteY24" fmla="*/ 18288 h 18288"/>
                      <a:gd name="connsiteX25" fmla="*/ 0 w 7818120"/>
                      <a:gd name="connsiteY25" fmla="*/ 18288 h 18288"/>
                      <a:gd name="connsiteX26" fmla="*/ 0 w 7818120"/>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818120" h="18288" fill="none" extrusionOk="0">
                        <a:moveTo>
                          <a:pt x="0" y="0"/>
                        </a:moveTo>
                        <a:cubicBezTo>
                          <a:pt x="121520" y="-12182"/>
                          <a:pt x="211324" y="18247"/>
                          <a:pt x="416966" y="0"/>
                        </a:cubicBezTo>
                        <a:cubicBezTo>
                          <a:pt x="622608" y="-18247"/>
                          <a:pt x="891241" y="-13744"/>
                          <a:pt x="1146658" y="0"/>
                        </a:cubicBezTo>
                        <a:cubicBezTo>
                          <a:pt x="1402075" y="13744"/>
                          <a:pt x="1378880" y="-8543"/>
                          <a:pt x="1563624" y="0"/>
                        </a:cubicBezTo>
                        <a:cubicBezTo>
                          <a:pt x="1748368" y="8543"/>
                          <a:pt x="1972300" y="7443"/>
                          <a:pt x="2136953" y="0"/>
                        </a:cubicBezTo>
                        <a:cubicBezTo>
                          <a:pt x="2301606" y="-7443"/>
                          <a:pt x="2679634" y="12382"/>
                          <a:pt x="2944825" y="0"/>
                        </a:cubicBezTo>
                        <a:cubicBezTo>
                          <a:pt x="3210016" y="-12382"/>
                          <a:pt x="3409232" y="17967"/>
                          <a:pt x="3596335" y="0"/>
                        </a:cubicBezTo>
                        <a:cubicBezTo>
                          <a:pt x="3783438" y="-17967"/>
                          <a:pt x="4002523" y="-28578"/>
                          <a:pt x="4326026" y="0"/>
                        </a:cubicBezTo>
                        <a:cubicBezTo>
                          <a:pt x="4649529" y="28578"/>
                          <a:pt x="4777384" y="-3624"/>
                          <a:pt x="4899355" y="0"/>
                        </a:cubicBezTo>
                        <a:cubicBezTo>
                          <a:pt x="5021326" y="3624"/>
                          <a:pt x="5317653" y="1281"/>
                          <a:pt x="5550865" y="0"/>
                        </a:cubicBezTo>
                        <a:cubicBezTo>
                          <a:pt x="5784077" y="-1281"/>
                          <a:pt x="6142956" y="-39637"/>
                          <a:pt x="6358738" y="0"/>
                        </a:cubicBezTo>
                        <a:cubicBezTo>
                          <a:pt x="6574520" y="39637"/>
                          <a:pt x="6724785" y="-4460"/>
                          <a:pt x="6853885" y="0"/>
                        </a:cubicBezTo>
                        <a:cubicBezTo>
                          <a:pt x="6982985" y="4460"/>
                          <a:pt x="7403044" y="-1955"/>
                          <a:pt x="7818120" y="0"/>
                        </a:cubicBezTo>
                        <a:cubicBezTo>
                          <a:pt x="7817988" y="7702"/>
                          <a:pt x="7817908" y="13511"/>
                          <a:pt x="7818120" y="18288"/>
                        </a:cubicBezTo>
                        <a:cubicBezTo>
                          <a:pt x="7698847" y="-3267"/>
                          <a:pt x="7390924" y="22979"/>
                          <a:pt x="7244791" y="18288"/>
                        </a:cubicBezTo>
                        <a:cubicBezTo>
                          <a:pt x="7098658" y="13597"/>
                          <a:pt x="6952735" y="29357"/>
                          <a:pt x="6827825" y="18288"/>
                        </a:cubicBezTo>
                        <a:cubicBezTo>
                          <a:pt x="6702915" y="7219"/>
                          <a:pt x="6338661" y="34530"/>
                          <a:pt x="6176315" y="18288"/>
                        </a:cubicBezTo>
                        <a:cubicBezTo>
                          <a:pt x="6013969" y="2047"/>
                          <a:pt x="5850602" y="6362"/>
                          <a:pt x="5681167" y="18288"/>
                        </a:cubicBezTo>
                        <a:cubicBezTo>
                          <a:pt x="5511732" y="30214"/>
                          <a:pt x="5312143" y="419"/>
                          <a:pt x="5029657" y="18288"/>
                        </a:cubicBezTo>
                        <a:cubicBezTo>
                          <a:pt x="4747171" y="36158"/>
                          <a:pt x="4655062" y="30740"/>
                          <a:pt x="4378147" y="18288"/>
                        </a:cubicBezTo>
                        <a:cubicBezTo>
                          <a:pt x="4101232" y="5837"/>
                          <a:pt x="4037646" y="44706"/>
                          <a:pt x="3726637" y="18288"/>
                        </a:cubicBezTo>
                        <a:cubicBezTo>
                          <a:pt x="3415628" y="-8130"/>
                          <a:pt x="3321756" y="45507"/>
                          <a:pt x="3075127" y="18288"/>
                        </a:cubicBezTo>
                        <a:cubicBezTo>
                          <a:pt x="2828498" y="-8931"/>
                          <a:pt x="2684733" y="14853"/>
                          <a:pt x="2501798" y="18288"/>
                        </a:cubicBezTo>
                        <a:cubicBezTo>
                          <a:pt x="2318863" y="21723"/>
                          <a:pt x="2121844" y="-13013"/>
                          <a:pt x="1772107" y="18288"/>
                        </a:cubicBezTo>
                        <a:cubicBezTo>
                          <a:pt x="1422370" y="49589"/>
                          <a:pt x="1431548" y="31666"/>
                          <a:pt x="1120597" y="18288"/>
                        </a:cubicBezTo>
                        <a:cubicBezTo>
                          <a:pt x="809646" y="4911"/>
                          <a:pt x="246393" y="56240"/>
                          <a:pt x="0" y="18288"/>
                        </a:cubicBezTo>
                        <a:cubicBezTo>
                          <a:pt x="129" y="13298"/>
                          <a:pt x="-675" y="6857"/>
                          <a:pt x="0" y="0"/>
                        </a:cubicBezTo>
                        <a:close/>
                      </a:path>
                      <a:path w="7818120" h="18288" stroke="0" extrusionOk="0">
                        <a:moveTo>
                          <a:pt x="0" y="0"/>
                        </a:moveTo>
                        <a:cubicBezTo>
                          <a:pt x="177487" y="-4302"/>
                          <a:pt x="287499" y="4997"/>
                          <a:pt x="573329" y="0"/>
                        </a:cubicBezTo>
                        <a:cubicBezTo>
                          <a:pt x="859159" y="-4997"/>
                          <a:pt x="821965" y="-336"/>
                          <a:pt x="990295" y="0"/>
                        </a:cubicBezTo>
                        <a:cubicBezTo>
                          <a:pt x="1158625" y="336"/>
                          <a:pt x="1587918" y="-4681"/>
                          <a:pt x="1798168" y="0"/>
                        </a:cubicBezTo>
                        <a:cubicBezTo>
                          <a:pt x="2008418" y="4681"/>
                          <a:pt x="2088841" y="-2754"/>
                          <a:pt x="2371496" y="0"/>
                        </a:cubicBezTo>
                        <a:cubicBezTo>
                          <a:pt x="2654151" y="2754"/>
                          <a:pt x="2701462" y="-24976"/>
                          <a:pt x="2944825" y="0"/>
                        </a:cubicBezTo>
                        <a:cubicBezTo>
                          <a:pt x="3188188" y="24976"/>
                          <a:pt x="3511636" y="25407"/>
                          <a:pt x="3752698" y="0"/>
                        </a:cubicBezTo>
                        <a:cubicBezTo>
                          <a:pt x="3993760" y="-25407"/>
                          <a:pt x="4107153" y="6432"/>
                          <a:pt x="4247845" y="0"/>
                        </a:cubicBezTo>
                        <a:cubicBezTo>
                          <a:pt x="4388537" y="-6432"/>
                          <a:pt x="4835598" y="-5108"/>
                          <a:pt x="5055718" y="0"/>
                        </a:cubicBezTo>
                        <a:cubicBezTo>
                          <a:pt x="5275838" y="5108"/>
                          <a:pt x="5461006" y="-24536"/>
                          <a:pt x="5863590" y="0"/>
                        </a:cubicBezTo>
                        <a:cubicBezTo>
                          <a:pt x="6266174" y="24536"/>
                          <a:pt x="6355549" y="-19657"/>
                          <a:pt x="6515100" y="0"/>
                        </a:cubicBezTo>
                        <a:cubicBezTo>
                          <a:pt x="6674651" y="19657"/>
                          <a:pt x="7275423" y="-57462"/>
                          <a:pt x="7818120" y="0"/>
                        </a:cubicBezTo>
                        <a:cubicBezTo>
                          <a:pt x="7818132" y="8833"/>
                          <a:pt x="7818660" y="9830"/>
                          <a:pt x="7818120" y="18288"/>
                        </a:cubicBezTo>
                        <a:cubicBezTo>
                          <a:pt x="7610240" y="4606"/>
                          <a:pt x="7521789" y="7721"/>
                          <a:pt x="7401154" y="18288"/>
                        </a:cubicBezTo>
                        <a:cubicBezTo>
                          <a:pt x="7280519" y="28855"/>
                          <a:pt x="6930719" y="4225"/>
                          <a:pt x="6593281" y="18288"/>
                        </a:cubicBezTo>
                        <a:cubicBezTo>
                          <a:pt x="6255843" y="32351"/>
                          <a:pt x="6286682" y="1162"/>
                          <a:pt x="6098134" y="18288"/>
                        </a:cubicBezTo>
                        <a:cubicBezTo>
                          <a:pt x="5909586" y="35414"/>
                          <a:pt x="5602789" y="48596"/>
                          <a:pt x="5446624" y="18288"/>
                        </a:cubicBezTo>
                        <a:cubicBezTo>
                          <a:pt x="5290459" y="-12020"/>
                          <a:pt x="4917039" y="21960"/>
                          <a:pt x="4638751" y="18288"/>
                        </a:cubicBezTo>
                        <a:cubicBezTo>
                          <a:pt x="4360463" y="14616"/>
                          <a:pt x="4304690" y="5450"/>
                          <a:pt x="3987241" y="18288"/>
                        </a:cubicBezTo>
                        <a:cubicBezTo>
                          <a:pt x="3669792" y="31127"/>
                          <a:pt x="3758742" y="32551"/>
                          <a:pt x="3570275" y="18288"/>
                        </a:cubicBezTo>
                        <a:cubicBezTo>
                          <a:pt x="3381808" y="4025"/>
                          <a:pt x="3267153" y="36200"/>
                          <a:pt x="3075127" y="18288"/>
                        </a:cubicBezTo>
                        <a:cubicBezTo>
                          <a:pt x="2883101" y="376"/>
                          <a:pt x="2665825" y="10973"/>
                          <a:pt x="2267255" y="18288"/>
                        </a:cubicBezTo>
                        <a:cubicBezTo>
                          <a:pt x="1868685" y="25603"/>
                          <a:pt x="1884698" y="28410"/>
                          <a:pt x="1615745" y="18288"/>
                        </a:cubicBezTo>
                        <a:cubicBezTo>
                          <a:pt x="1346792" y="8167"/>
                          <a:pt x="1320952" y="10430"/>
                          <a:pt x="1120597" y="18288"/>
                        </a:cubicBezTo>
                        <a:cubicBezTo>
                          <a:pt x="920242" y="26146"/>
                          <a:pt x="556507" y="50790"/>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 name="Title 1">
            <a:extLst>
              <a:ext uri="{FF2B5EF4-FFF2-40B4-BE49-F238E27FC236}">
                <a16:creationId xmlns:a16="http://schemas.microsoft.com/office/drawing/2014/main" id="{03231B22-C456-4FE0-AB63-F23D796FF3A1}"/>
              </a:ext>
            </a:extLst>
          </p:cNvPr>
          <p:cNvSpPr>
            <a:spLocks noGrp="1"/>
          </p:cNvSpPr>
          <p:nvPr>
            <p:ph type="title"/>
          </p:nvPr>
        </p:nvSpPr>
        <p:spPr>
          <a:xfrm>
            <a:off x="537973" y="499372"/>
            <a:ext cx="8065768" cy="1143000"/>
          </a:xfrm>
        </p:spPr>
        <p:txBody>
          <a:bodyPr>
            <a:normAutofit/>
          </a:bodyPr>
          <a:lstStyle/>
          <a:p>
            <a:pPr algn="ctr"/>
            <a:r>
              <a:rPr lang="en-US" dirty="0">
                <a:solidFill>
                  <a:srgbClr val="000000"/>
                </a:solidFill>
                <a:latin typeface="Arial" panose="020B0604020202020204" pitchFamily="34" charset="0"/>
                <a:cs typeface="Arial" panose="020B0604020202020204" pitchFamily="34" charset="0"/>
              </a:rPr>
              <a:t>Alternatives to Conservatorship</a:t>
            </a:r>
            <a:endParaRPr lang="en-US" dirty="0"/>
          </a:p>
        </p:txBody>
      </p:sp>
      <p:sp>
        <p:nvSpPr>
          <p:cNvPr id="3" name="TextBox 2">
            <a:extLst>
              <a:ext uri="{FF2B5EF4-FFF2-40B4-BE49-F238E27FC236}">
                <a16:creationId xmlns:a16="http://schemas.microsoft.com/office/drawing/2014/main" id="{7D30AB2E-96B9-465E-9842-4AAE52243B98}"/>
              </a:ext>
            </a:extLst>
          </p:cNvPr>
          <p:cNvSpPr txBox="1"/>
          <p:nvPr/>
        </p:nvSpPr>
        <p:spPr>
          <a:xfrm>
            <a:off x="911568" y="2057400"/>
            <a:ext cx="7252284" cy="3877985"/>
          </a:xfrm>
          <a:prstGeom prst="rect">
            <a:avLst/>
          </a:prstGeom>
          <a:noFill/>
        </p:spPr>
        <p:txBody>
          <a:bodyPr wrap="square" rtlCol="0">
            <a:spAutoFit/>
          </a:bodyPr>
          <a:lstStyle/>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Living Arrangements</a:t>
            </a:r>
          </a:p>
          <a:p>
            <a:pPr marL="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Circle of Support</a:t>
            </a:r>
          </a:p>
          <a:p>
            <a:pPr marL="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Independent Living Services/Supported Living Services</a:t>
            </a:r>
          </a:p>
          <a:p>
            <a:pPr marL="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Have choices written into IPP</a:t>
            </a:r>
          </a:p>
          <a:p>
            <a:pPr marL="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Social &amp; Sexual Relationships</a:t>
            </a:r>
          </a:p>
          <a:p>
            <a:pPr marL="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Services written into IEP or IPP</a:t>
            </a:r>
          </a:p>
          <a:p>
            <a:pPr marL="457200" marR="0" lvl="1"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Counseling </a:t>
            </a:r>
          </a:p>
          <a:p>
            <a:pPr marL="457200" marR="0" lvl="1"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Independent Living Services/Supported Living Services</a:t>
            </a:r>
          </a:p>
          <a:p>
            <a:pPr marL="457200" marR="0" lvl="1"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Social skills</a:t>
            </a:r>
          </a:p>
          <a:p>
            <a:pPr marL="457200" marR="0" lvl="1"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Safety awareness</a:t>
            </a:r>
          </a:p>
          <a:p>
            <a:pPr marL="457200" marR="0" lvl="1"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Healthy relationship training </a:t>
            </a: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endParaRPr>
          </a:p>
        </p:txBody>
      </p:sp>
    </p:spTree>
    <p:extLst>
      <p:ext uri="{BB962C8B-B14F-4D97-AF65-F5344CB8AC3E}">
        <p14:creationId xmlns:p14="http://schemas.microsoft.com/office/powerpoint/2010/main" val="18828787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9"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1865313"/>
            <a:ext cx="7818120" cy="18288"/>
          </a:xfrm>
          <a:custGeom>
            <a:avLst/>
            <a:gdLst>
              <a:gd name="csX0" fmla="*/ 0 w 7818120"/>
              <a:gd name="csY0" fmla="*/ 0 h 18288"/>
              <a:gd name="csX1" fmla="*/ 416966 w 7818120"/>
              <a:gd name="csY1" fmla="*/ 0 h 18288"/>
              <a:gd name="csX2" fmla="*/ 1146658 w 7818120"/>
              <a:gd name="csY2" fmla="*/ 0 h 18288"/>
              <a:gd name="csX3" fmla="*/ 1563624 w 7818120"/>
              <a:gd name="csY3" fmla="*/ 0 h 18288"/>
              <a:gd name="csX4" fmla="*/ 2136953 w 7818120"/>
              <a:gd name="csY4" fmla="*/ 0 h 18288"/>
              <a:gd name="csX5" fmla="*/ 2944825 w 7818120"/>
              <a:gd name="csY5" fmla="*/ 0 h 18288"/>
              <a:gd name="csX6" fmla="*/ 3596335 w 7818120"/>
              <a:gd name="csY6" fmla="*/ 0 h 18288"/>
              <a:gd name="csX7" fmla="*/ 4326026 w 7818120"/>
              <a:gd name="csY7" fmla="*/ 0 h 18288"/>
              <a:gd name="csX8" fmla="*/ 4899355 w 7818120"/>
              <a:gd name="csY8" fmla="*/ 0 h 18288"/>
              <a:gd name="csX9" fmla="*/ 5550865 w 7818120"/>
              <a:gd name="csY9" fmla="*/ 0 h 18288"/>
              <a:gd name="csX10" fmla="*/ 6358738 w 7818120"/>
              <a:gd name="csY10" fmla="*/ 0 h 18288"/>
              <a:gd name="csX11" fmla="*/ 6853885 w 7818120"/>
              <a:gd name="csY11" fmla="*/ 0 h 18288"/>
              <a:gd name="csX12" fmla="*/ 7818120 w 7818120"/>
              <a:gd name="csY12" fmla="*/ 0 h 18288"/>
              <a:gd name="csX13" fmla="*/ 7818120 w 7818120"/>
              <a:gd name="csY13" fmla="*/ 18288 h 18288"/>
              <a:gd name="csX14" fmla="*/ 7244791 w 7818120"/>
              <a:gd name="csY14" fmla="*/ 18288 h 18288"/>
              <a:gd name="csX15" fmla="*/ 6827825 w 7818120"/>
              <a:gd name="csY15" fmla="*/ 18288 h 18288"/>
              <a:gd name="csX16" fmla="*/ 6176315 w 7818120"/>
              <a:gd name="csY16" fmla="*/ 18288 h 18288"/>
              <a:gd name="csX17" fmla="*/ 5681167 w 7818120"/>
              <a:gd name="csY17" fmla="*/ 18288 h 18288"/>
              <a:gd name="csX18" fmla="*/ 5029657 w 7818120"/>
              <a:gd name="csY18" fmla="*/ 18288 h 18288"/>
              <a:gd name="csX19" fmla="*/ 4378147 w 7818120"/>
              <a:gd name="csY19" fmla="*/ 18288 h 18288"/>
              <a:gd name="csX20" fmla="*/ 3726637 w 7818120"/>
              <a:gd name="csY20" fmla="*/ 18288 h 18288"/>
              <a:gd name="csX21" fmla="*/ 3075127 w 7818120"/>
              <a:gd name="csY21" fmla="*/ 18288 h 18288"/>
              <a:gd name="csX22" fmla="*/ 2501798 w 7818120"/>
              <a:gd name="csY22" fmla="*/ 18288 h 18288"/>
              <a:gd name="csX23" fmla="*/ 1772107 w 7818120"/>
              <a:gd name="csY23" fmla="*/ 18288 h 18288"/>
              <a:gd name="csX24" fmla="*/ 1120597 w 7818120"/>
              <a:gd name="csY24" fmla="*/ 18288 h 18288"/>
              <a:gd name="csX25" fmla="*/ 0 w 7818120"/>
              <a:gd name="csY25" fmla="*/ 18288 h 18288"/>
              <a:gd name="csX26" fmla="*/ 0 w 7818120"/>
              <a:gd name="csY26" fmla="*/ 0 h 18288"/>
              <a:gd name="csX0" fmla="*/ 0 w 7818120"/>
              <a:gd name="csY0" fmla="*/ 0 h 18288"/>
              <a:gd name="csX1" fmla="*/ 573329 w 7818120"/>
              <a:gd name="csY1" fmla="*/ 0 h 18288"/>
              <a:gd name="csX2" fmla="*/ 990295 w 7818120"/>
              <a:gd name="csY2" fmla="*/ 0 h 18288"/>
              <a:gd name="csX3" fmla="*/ 1394232 w 7818120"/>
              <a:gd name="csY3" fmla="*/ 0 h 18288"/>
              <a:gd name="csX4" fmla="*/ 1798168 w 7818120"/>
              <a:gd name="csY4" fmla="*/ 0 h 18288"/>
              <a:gd name="csX5" fmla="*/ 2371496 w 7818120"/>
              <a:gd name="csY5" fmla="*/ 0 h 18288"/>
              <a:gd name="csX6" fmla="*/ 2944825 w 7818120"/>
              <a:gd name="csY6" fmla="*/ 0 h 18288"/>
              <a:gd name="csX7" fmla="*/ 3752698 w 7818120"/>
              <a:gd name="csY7" fmla="*/ 0 h 18288"/>
              <a:gd name="csX8" fmla="*/ 4247845 w 7818120"/>
              <a:gd name="csY8" fmla="*/ 0 h 18288"/>
              <a:gd name="csX9" fmla="*/ 5055718 w 7818120"/>
              <a:gd name="csY9" fmla="*/ 0 h 18288"/>
              <a:gd name="csX10" fmla="*/ 5863590 w 7818120"/>
              <a:gd name="csY10" fmla="*/ 0 h 18288"/>
              <a:gd name="csX11" fmla="*/ 6515100 w 7818120"/>
              <a:gd name="csY11" fmla="*/ 0 h 18288"/>
              <a:gd name="csX12" fmla="*/ 7818120 w 7818120"/>
              <a:gd name="csY12" fmla="*/ 0 h 18288"/>
              <a:gd name="csX13" fmla="*/ 7818120 w 7818120"/>
              <a:gd name="csY13" fmla="*/ 18288 h 18288"/>
              <a:gd name="csX14" fmla="*/ 7401154 w 7818120"/>
              <a:gd name="csY14" fmla="*/ 18288 h 18288"/>
              <a:gd name="csX15" fmla="*/ 6593281 w 7818120"/>
              <a:gd name="csY15" fmla="*/ 18288 h 18288"/>
              <a:gd name="csX16" fmla="*/ 6098134 w 7818120"/>
              <a:gd name="csY16" fmla="*/ 18288 h 18288"/>
              <a:gd name="csX17" fmla="*/ 5446624 w 7818120"/>
              <a:gd name="csY17" fmla="*/ 18288 h 18288"/>
              <a:gd name="csX18" fmla="*/ 4638751 w 7818120"/>
              <a:gd name="csY18" fmla="*/ 18288 h 18288"/>
              <a:gd name="csX19" fmla="*/ 3987241 w 7818120"/>
              <a:gd name="csY19" fmla="*/ 18288 h 18288"/>
              <a:gd name="csX20" fmla="*/ 3570275 w 7818120"/>
              <a:gd name="csY20" fmla="*/ 18288 h 18288"/>
              <a:gd name="csX21" fmla="*/ 3075127 w 7818120"/>
              <a:gd name="csY21" fmla="*/ 18288 h 18288"/>
              <a:gd name="csX22" fmla="*/ 2267255 w 7818120"/>
              <a:gd name="csY22" fmla="*/ 18288 h 18288"/>
              <a:gd name="csX23" fmla="*/ 1615745 w 7818120"/>
              <a:gd name="csY23" fmla="*/ 18288 h 18288"/>
              <a:gd name="csX24" fmla="*/ 1120597 w 7818120"/>
              <a:gd name="csY24" fmla="*/ 18288 h 18288"/>
              <a:gd name="csX25" fmla="*/ 0 w 7818120"/>
              <a:gd name="csY25" fmla="*/ 18288 h 18288"/>
              <a:gd name="csX26" fmla="*/ 0 w 7818120"/>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7818120" h="18288" fill="none" extrusionOk="0">
                <a:moveTo>
                  <a:pt x="0" y="0"/>
                </a:moveTo>
                <a:cubicBezTo>
                  <a:pt x="101002" y="-20048"/>
                  <a:pt x="215808" y="13837"/>
                  <a:pt x="416966" y="0"/>
                </a:cubicBezTo>
                <a:cubicBezTo>
                  <a:pt x="573264" y="9422"/>
                  <a:pt x="897859" y="4188"/>
                  <a:pt x="1146658" y="0"/>
                </a:cubicBezTo>
                <a:cubicBezTo>
                  <a:pt x="1409722" y="12227"/>
                  <a:pt x="1377475" y="-3286"/>
                  <a:pt x="1563624" y="0"/>
                </a:cubicBezTo>
                <a:cubicBezTo>
                  <a:pt x="1758084" y="11330"/>
                  <a:pt x="1967746" y="-7403"/>
                  <a:pt x="2136953" y="0"/>
                </a:cubicBezTo>
                <a:cubicBezTo>
                  <a:pt x="2354826" y="-5751"/>
                  <a:pt x="2687014" y="20029"/>
                  <a:pt x="2944825" y="0"/>
                </a:cubicBezTo>
                <a:cubicBezTo>
                  <a:pt x="3238848" y="15226"/>
                  <a:pt x="3415761" y="33925"/>
                  <a:pt x="3596335" y="0"/>
                </a:cubicBezTo>
                <a:cubicBezTo>
                  <a:pt x="3815108" y="13362"/>
                  <a:pt x="3972448" y="-68797"/>
                  <a:pt x="4326026" y="0"/>
                </a:cubicBezTo>
                <a:cubicBezTo>
                  <a:pt x="4638028" y="39995"/>
                  <a:pt x="4794473" y="211"/>
                  <a:pt x="4899355" y="0"/>
                </a:cubicBezTo>
                <a:cubicBezTo>
                  <a:pt x="5037170" y="-13296"/>
                  <a:pt x="5289722" y="-48609"/>
                  <a:pt x="5550865" y="0"/>
                </a:cubicBezTo>
                <a:cubicBezTo>
                  <a:pt x="5740088" y="19163"/>
                  <a:pt x="6143605" y="-29909"/>
                  <a:pt x="6358738" y="0"/>
                </a:cubicBezTo>
                <a:cubicBezTo>
                  <a:pt x="6556443" y="18955"/>
                  <a:pt x="6741581" y="-22634"/>
                  <a:pt x="6853885" y="0"/>
                </a:cubicBezTo>
                <a:cubicBezTo>
                  <a:pt x="6996029" y="20497"/>
                  <a:pt x="7453286" y="6658"/>
                  <a:pt x="7818120" y="0"/>
                </a:cubicBezTo>
                <a:cubicBezTo>
                  <a:pt x="7817552" y="7862"/>
                  <a:pt x="7817901" y="13269"/>
                  <a:pt x="7818120" y="18288"/>
                </a:cubicBezTo>
                <a:cubicBezTo>
                  <a:pt x="7701883" y="-33961"/>
                  <a:pt x="7395843" y="8437"/>
                  <a:pt x="7244791" y="18288"/>
                </a:cubicBezTo>
                <a:cubicBezTo>
                  <a:pt x="7088282" y="14407"/>
                  <a:pt x="6958165" y="20902"/>
                  <a:pt x="6827825" y="18288"/>
                </a:cubicBezTo>
                <a:cubicBezTo>
                  <a:pt x="6715653" y="-2805"/>
                  <a:pt x="6356779" y="33124"/>
                  <a:pt x="6176315" y="18288"/>
                </a:cubicBezTo>
                <a:cubicBezTo>
                  <a:pt x="6015867" y="-5301"/>
                  <a:pt x="5852369" y="-275"/>
                  <a:pt x="5681167" y="18288"/>
                </a:cubicBezTo>
                <a:cubicBezTo>
                  <a:pt x="5508002" y="48742"/>
                  <a:pt x="5304989" y="-7247"/>
                  <a:pt x="5029657" y="18288"/>
                </a:cubicBezTo>
                <a:cubicBezTo>
                  <a:pt x="4760375" y="46790"/>
                  <a:pt x="4637400" y="35678"/>
                  <a:pt x="4378147" y="18288"/>
                </a:cubicBezTo>
                <a:cubicBezTo>
                  <a:pt x="4094943" y="8043"/>
                  <a:pt x="4037303" y="27568"/>
                  <a:pt x="3726637" y="18288"/>
                </a:cubicBezTo>
                <a:cubicBezTo>
                  <a:pt x="3400340" y="-2459"/>
                  <a:pt x="3320728" y="61058"/>
                  <a:pt x="3075127" y="18288"/>
                </a:cubicBezTo>
                <a:cubicBezTo>
                  <a:pt x="2809301" y="-25757"/>
                  <a:pt x="2702630" y="16477"/>
                  <a:pt x="2501798" y="18288"/>
                </a:cubicBezTo>
                <a:cubicBezTo>
                  <a:pt x="2308686" y="20751"/>
                  <a:pt x="2079466" y="5550"/>
                  <a:pt x="1772107" y="18288"/>
                </a:cubicBezTo>
                <a:cubicBezTo>
                  <a:pt x="1420202" y="47064"/>
                  <a:pt x="1431765" y="28913"/>
                  <a:pt x="1120597" y="18288"/>
                </a:cubicBezTo>
                <a:cubicBezTo>
                  <a:pt x="791266" y="31607"/>
                  <a:pt x="235945" y="82322"/>
                  <a:pt x="0" y="18288"/>
                </a:cubicBezTo>
                <a:cubicBezTo>
                  <a:pt x="-589" y="13471"/>
                  <a:pt x="-474" y="7409"/>
                  <a:pt x="0" y="0"/>
                </a:cubicBezTo>
                <a:close/>
              </a:path>
              <a:path w="7818120" h="18288" stroke="0" extrusionOk="0">
                <a:moveTo>
                  <a:pt x="0" y="0"/>
                </a:moveTo>
                <a:cubicBezTo>
                  <a:pt x="161767" y="-7030"/>
                  <a:pt x="286873" y="-11228"/>
                  <a:pt x="573329" y="0"/>
                </a:cubicBezTo>
                <a:cubicBezTo>
                  <a:pt x="860952" y="-8429"/>
                  <a:pt x="823968" y="-2420"/>
                  <a:pt x="990295" y="0"/>
                </a:cubicBezTo>
                <a:cubicBezTo>
                  <a:pt x="1144921" y="-13846"/>
                  <a:pt x="1288801" y="10931"/>
                  <a:pt x="1394232" y="0"/>
                </a:cubicBezTo>
                <a:cubicBezTo>
                  <a:pt x="1499663" y="-10931"/>
                  <a:pt x="1677634" y="10318"/>
                  <a:pt x="1798168" y="0"/>
                </a:cubicBezTo>
                <a:cubicBezTo>
                  <a:pt x="2021167" y="5465"/>
                  <a:pt x="2087775" y="-15972"/>
                  <a:pt x="2371496" y="0"/>
                </a:cubicBezTo>
                <a:cubicBezTo>
                  <a:pt x="2646084" y="3640"/>
                  <a:pt x="2709294" y="-15431"/>
                  <a:pt x="2944825" y="0"/>
                </a:cubicBezTo>
                <a:cubicBezTo>
                  <a:pt x="3182104" y="39801"/>
                  <a:pt x="3563508" y="7189"/>
                  <a:pt x="3752698" y="0"/>
                </a:cubicBezTo>
                <a:cubicBezTo>
                  <a:pt x="4004713" y="-51688"/>
                  <a:pt x="4111759" y="8465"/>
                  <a:pt x="4247845" y="0"/>
                </a:cubicBezTo>
                <a:cubicBezTo>
                  <a:pt x="4409051" y="-38636"/>
                  <a:pt x="4840912" y="-6880"/>
                  <a:pt x="5055718" y="0"/>
                </a:cubicBezTo>
                <a:cubicBezTo>
                  <a:pt x="5318987" y="12828"/>
                  <a:pt x="5464207" y="16349"/>
                  <a:pt x="5863590" y="0"/>
                </a:cubicBezTo>
                <a:cubicBezTo>
                  <a:pt x="6258188" y="21536"/>
                  <a:pt x="6373895" y="-20866"/>
                  <a:pt x="6515100" y="0"/>
                </a:cubicBezTo>
                <a:cubicBezTo>
                  <a:pt x="6673199" y="-42487"/>
                  <a:pt x="7368245" y="-124798"/>
                  <a:pt x="7818120" y="0"/>
                </a:cubicBezTo>
                <a:cubicBezTo>
                  <a:pt x="7818163" y="8895"/>
                  <a:pt x="7818750" y="9828"/>
                  <a:pt x="7818120" y="18288"/>
                </a:cubicBezTo>
                <a:cubicBezTo>
                  <a:pt x="7615777" y="-1071"/>
                  <a:pt x="7527543" y="-5750"/>
                  <a:pt x="7401154" y="18288"/>
                </a:cubicBezTo>
                <a:cubicBezTo>
                  <a:pt x="7322611" y="47896"/>
                  <a:pt x="6964426" y="-24966"/>
                  <a:pt x="6593281" y="18288"/>
                </a:cubicBezTo>
                <a:cubicBezTo>
                  <a:pt x="6260055" y="33833"/>
                  <a:pt x="6287545" y="-3963"/>
                  <a:pt x="6098134" y="18288"/>
                </a:cubicBezTo>
                <a:cubicBezTo>
                  <a:pt x="5900337" y="14995"/>
                  <a:pt x="5605990" y="72621"/>
                  <a:pt x="5446624" y="18288"/>
                </a:cubicBezTo>
                <a:cubicBezTo>
                  <a:pt x="5244167" y="-23104"/>
                  <a:pt x="4914971" y="-34358"/>
                  <a:pt x="4638751" y="18288"/>
                </a:cubicBezTo>
                <a:cubicBezTo>
                  <a:pt x="4353273" y="8380"/>
                  <a:pt x="4297533" y="13876"/>
                  <a:pt x="3987241" y="18288"/>
                </a:cubicBezTo>
                <a:cubicBezTo>
                  <a:pt x="3687723" y="41876"/>
                  <a:pt x="3776181" y="30039"/>
                  <a:pt x="3570275" y="18288"/>
                </a:cubicBezTo>
                <a:cubicBezTo>
                  <a:pt x="3396160" y="10249"/>
                  <a:pt x="3285909" y="48310"/>
                  <a:pt x="3075127" y="18288"/>
                </a:cubicBezTo>
                <a:cubicBezTo>
                  <a:pt x="2869474" y="41512"/>
                  <a:pt x="2676329" y="4972"/>
                  <a:pt x="2267255" y="18288"/>
                </a:cubicBezTo>
                <a:cubicBezTo>
                  <a:pt x="1866401" y="24532"/>
                  <a:pt x="1882987" y="25696"/>
                  <a:pt x="1615745" y="18288"/>
                </a:cubicBezTo>
                <a:cubicBezTo>
                  <a:pt x="1346085" y="13379"/>
                  <a:pt x="1323312" y="12392"/>
                  <a:pt x="1120597" y="18288"/>
                </a:cubicBezTo>
                <a:cubicBezTo>
                  <a:pt x="940237" y="-60975"/>
                  <a:pt x="569386" y="27591"/>
                  <a:pt x="0" y="18288"/>
                </a:cubicBezTo>
                <a:cubicBezTo>
                  <a:pt x="1751" y="14440"/>
                  <a:pt x="-1272" y="7740"/>
                  <a:pt x="0" y="0"/>
                </a:cubicBezTo>
                <a:close/>
              </a:path>
              <a:path w="7818120" h="18288" fill="none" stroke="0" extrusionOk="0">
                <a:moveTo>
                  <a:pt x="0" y="0"/>
                </a:moveTo>
                <a:cubicBezTo>
                  <a:pt x="102311" y="-24031"/>
                  <a:pt x="206428" y="20084"/>
                  <a:pt x="416966" y="0"/>
                </a:cubicBezTo>
                <a:cubicBezTo>
                  <a:pt x="662339" y="-9883"/>
                  <a:pt x="833564" y="-11910"/>
                  <a:pt x="1146658" y="0"/>
                </a:cubicBezTo>
                <a:cubicBezTo>
                  <a:pt x="1398993" y="16754"/>
                  <a:pt x="1378239" y="-4997"/>
                  <a:pt x="1563624" y="0"/>
                </a:cubicBezTo>
                <a:cubicBezTo>
                  <a:pt x="1738265" y="3015"/>
                  <a:pt x="2006667" y="23864"/>
                  <a:pt x="2136953" y="0"/>
                </a:cubicBezTo>
                <a:cubicBezTo>
                  <a:pt x="2338524" y="-3063"/>
                  <a:pt x="2693378" y="-15904"/>
                  <a:pt x="2944825" y="0"/>
                </a:cubicBezTo>
                <a:cubicBezTo>
                  <a:pt x="3201439" y="-13695"/>
                  <a:pt x="3379198" y="46243"/>
                  <a:pt x="3596335" y="0"/>
                </a:cubicBezTo>
                <a:cubicBezTo>
                  <a:pt x="3778868" y="-61549"/>
                  <a:pt x="3979469" y="3461"/>
                  <a:pt x="4326026" y="0"/>
                </a:cubicBezTo>
                <a:cubicBezTo>
                  <a:pt x="4670641" y="40397"/>
                  <a:pt x="4801160" y="2093"/>
                  <a:pt x="4899355" y="0"/>
                </a:cubicBezTo>
                <a:cubicBezTo>
                  <a:pt x="4972821" y="-4221"/>
                  <a:pt x="5326959" y="8892"/>
                  <a:pt x="5550865" y="0"/>
                </a:cubicBezTo>
                <a:cubicBezTo>
                  <a:pt x="5793178" y="12267"/>
                  <a:pt x="6146346" y="-4531"/>
                  <a:pt x="6358738" y="0"/>
                </a:cubicBezTo>
                <a:cubicBezTo>
                  <a:pt x="6580825" y="49349"/>
                  <a:pt x="6739467" y="13524"/>
                  <a:pt x="6853885" y="0"/>
                </a:cubicBezTo>
                <a:cubicBezTo>
                  <a:pt x="7057243" y="-60557"/>
                  <a:pt x="7415107" y="-58698"/>
                  <a:pt x="7818120" y="0"/>
                </a:cubicBezTo>
                <a:cubicBezTo>
                  <a:pt x="7817705" y="7748"/>
                  <a:pt x="7817189" y="13015"/>
                  <a:pt x="7818120" y="18288"/>
                </a:cubicBezTo>
                <a:cubicBezTo>
                  <a:pt x="7693944" y="-3615"/>
                  <a:pt x="7376376" y="-6677"/>
                  <a:pt x="7244791" y="18288"/>
                </a:cubicBezTo>
                <a:cubicBezTo>
                  <a:pt x="7100086" y="-5717"/>
                  <a:pt x="6942350" y="35421"/>
                  <a:pt x="6827825" y="18288"/>
                </a:cubicBezTo>
                <a:cubicBezTo>
                  <a:pt x="6691364" y="27873"/>
                  <a:pt x="6342432" y="37332"/>
                  <a:pt x="6176315" y="18288"/>
                </a:cubicBezTo>
                <a:cubicBezTo>
                  <a:pt x="6012850" y="28657"/>
                  <a:pt x="5862979" y="-980"/>
                  <a:pt x="5681167" y="18288"/>
                </a:cubicBezTo>
                <a:cubicBezTo>
                  <a:pt x="5485624" y="71662"/>
                  <a:pt x="5295851" y="1288"/>
                  <a:pt x="5029657" y="18288"/>
                </a:cubicBezTo>
                <a:cubicBezTo>
                  <a:pt x="4753680" y="49046"/>
                  <a:pt x="4640335" y="38506"/>
                  <a:pt x="4378147" y="18288"/>
                </a:cubicBezTo>
                <a:cubicBezTo>
                  <a:pt x="4103046" y="-4537"/>
                  <a:pt x="4022480" y="43848"/>
                  <a:pt x="3726637" y="18288"/>
                </a:cubicBezTo>
                <a:cubicBezTo>
                  <a:pt x="3429109" y="3476"/>
                  <a:pt x="3316488" y="61415"/>
                  <a:pt x="3075127" y="18288"/>
                </a:cubicBezTo>
                <a:cubicBezTo>
                  <a:pt x="2821014" y="6093"/>
                  <a:pt x="2665050" y="-11263"/>
                  <a:pt x="2501798" y="18288"/>
                </a:cubicBezTo>
                <a:cubicBezTo>
                  <a:pt x="2343345" y="29394"/>
                  <a:pt x="2120041" y="-50427"/>
                  <a:pt x="1772107" y="18288"/>
                </a:cubicBezTo>
                <a:cubicBezTo>
                  <a:pt x="1424078" y="50665"/>
                  <a:pt x="1427418" y="32572"/>
                  <a:pt x="1120597" y="18288"/>
                </a:cubicBezTo>
                <a:cubicBezTo>
                  <a:pt x="796486" y="45938"/>
                  <a:pt x="243712" y="47798"/>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7818120"/>
                      <a:gd name="connsiteY0" fmla="*/ 0 h 18288"/>
                      <a:gd name="connsiteX1" fmla="*/ 416966 w 7818120"/>
                      <a:gd name="connsiteY1" fmla="*/ 0 h 18288"/>
                      <a:gd name="connsiteX2" fmla="*/ 1146658 w 7818120"/>
                      <a:gd name="connsiteY2" fmla="*/ 0 h 18288"/>
                      <a:gd name="connsiteX3" fmla="*/ 1563624 w 7818120"/>
                      <a:gd name="connsiteY3" fmla="*/ 0 h 18288"/>
                      <a:gd name="connsiteX4" fmla="*/ 2136953 w 7818120"/>
                      <a:gd name="connsiteY4" fmla="*/ 0 h 18288"/>
                      <a:gd name="connsiteX5" fmla="*/ 2944825 w 7818120"/>
                      <a:gd name="connsiteY5" fmla="*/ 0 h 18288"/>
                      <a:gd name="connsiteX6" fmla="*/ 3596335 w 7818120"/>
                      <a:gd name="connsiteY6" fmla="*/ 0 h 18288"/>
                      <a:gd name="connsiteX7" fmla="*/ 4326026 w 7818120"/>
                      <a:gd name="connsiteY7" fmla="*/ 0 h 18288"/>
                      <a:gd name="connsiteX8" fmla="*/ 4899355 w 7818120"/>
                      <a:gd name="connsiteY8" fmla="*/ 0 h 18288"/>
                      <a:gd name="connsiteX9" fmla="*/ 5550865 w 7818120"/>
                      <a:gd name="connsiteY9" fmla="*/ 0 h 18288"/>
                      <a:gd name="connsiteX10" fmla="*/ 6358738 w 7818120"/>
                      <a:gd name="connsiteY10" fmla="*/ 0 h 18288"/>
                      <a:gd name="connsiteX11" fmla="*/ 6853885 w 7818120"/>
                      <a:gd name="connsiteY11" fmla="*/ 0 h 18288"/>
                      <a:gd name="connsiteX12" fmla="*/ 7818120 w 7818120"/>
                      <a:gd name="connsiteY12" fmla="*/ 0 h 18288"/>
                      <a:gd name="connsiteX13" fmla="*/ 7818120 w 7818120"/>
                      <a:gd name="connsiteY13" fmla="*/ 18288 h 18288"/>
                      <a:gd name="connsiteX14" fmla="*/ 7244791 w 7818120"/>
                      <a:gd name="connsiteY14" fmla="*/ 18288 h 18288"/>
                      <a:gd name="connsiteX15" fmla="*/ 6827825 w 7818120"/>
                      <a:gd name="connsiteY15" fmla="*/ 18288 h 18288"/>
                      <a:gd name="connsiteX16" fmla="*/ 6176315 w 7818120"/>
                      <a:gd name="connsiteY16" fmla="*/ 18288 h 18288"/>
                      <a:gd name="connsiteX17" fmla="*/ 5681167 w 7818120"/>
                      <a:gd name="connsiteY17" fmla="*/ 18288 h 18288"/>
                      <a:gd name="connsiteX18" fmla="*/ 5029657 w 7818120"/>
                      <a:gd name="connsiteY18" fmla="*/ 18288 h 18288"/>
                      <a:gd name="connsiteX19" fmla="*/ 4378147 w 7818120"/>
                      <a:gd name="connsiteY19" fmla="*/ 18288 h 18288"/>
                      <a:gd name="connsiteX20" fmla="*/ 3726637 w 7818120"/>
                      <a:gd name="connsiteY20" fmla="*/ 18288 h 18288"/>
                      <a:gd name="connsiteX21" fmla="*/ 3075127 w 7818120"/>
                      <a:gd name="connsiteY21" fmla="*/ 18288 h 18288"/>
                      <a:gd name="connsiteX22" fmla="*/ 2501798 w 7818120"/>
                      <a:gd name="connsiteY22" fmla="*/ 18288 h 18288"/>
                      <a:gd name="connsiteX23" fmla="*/ 1772107 w 7818120"/>
                      <a:gd name="connsiteY23" fmla="*/ 18288 h 18288"/>
                      <a:gd name="connsiteX24" fmla="*/ 1120597 w 7818120"/>
                      <a:gd name="connsiteY24" fmla="*/ 18288 h 18288"/>
                      <a:gd name="connsiteX25" fmla="*/ 0 w 7818120"/>
                      <a:gd name="connsiteY25" fmla="*/ 18288 h 18288"/>
                      <a:gd name="connsiteX26" fmla="*/ 0 w 7818120"/>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818120" h="18288" fill="none" extrusionOk="0">
                        <a:moveTo>
                          <a:pt x="0" y="0"/>
                        </a:moveTo>
                        <a:cubicBezTo>
                          <a:pt x="121520" y="-12182"/>
                          <a:pt x="211324" y="18247"/>
                          <a:pt x="416966" y="0"/>
                        </a:cubicBezTo>
                        <a:cubicBezTo>
                          <a:pt x="622608" y="-18247"/>
                          <a:pt x="891241" y="-13744"/>
                          <a:pt x="1146658" y="0"/>
                        </a:cubicBezTo>
                        <a:cubicBezTo>
                          <a:pt x="1402075" y="13744"/>
                          <a:pt x="1378880" y="-8543"/>
                          <a:pt x="1563624" y="0"/>
                        </a:cubicBezTo>
                        <a:cubicBezTo>
                          <a:pt x="1748368" y="8543"/>
                          <a:pt x="1972300" y="7443"/>
                          <a:pt x="2136953" y="0"/>
                        </a:cubicBezTo>
                        <a:cubicBezTo>
                          <a:pt x="2301606" y="-7443"/>
                          <a:pt x="2679634" y="12382"/>
                          <a:pt x="2944825" y="0"/>
                        </a:cubicBezTo>
                        <a:cubicBezTo>
                          <a:pt x="3210016" y="-12382"/>
                          <a:pt x="3409232" y="17967"/>
                          <a:pt x="3596335" y="0"/>
                        </a:cubicBezTo>
                        <a:cubicBezTo>
                          <a:pt x="3783438" y="-17967"/>
                          <a:pt x="4002523" y="-28578"/>
                          <a:pt x="4326026" y="0"/>
                        </a:cubicBezTo>
                        <a:cubicBezTo>
                          <a:pt x="4649529" y="28578"/>
                          <a:pt x="4777384" y="-3624"/>
                          <a:pt x="4899355" y="0"/>
                        </a:cubicBezTo>
                        <a:cubicBezTo>
                          <a:pt x="5021326" y="3624"/>
                          <a:pt x="5317653" y="1281"/>
                          <a:pt x="5550865" y="0"/>
                        </a:cubicBezTo>
                        <a:cubicBezTo>
                          <a:pt x="5784077" y="-1281"/>
                          <a:pt x="6142956" y="-39637"/>
                          <a:pt x="6358738" y="0"/>
                        </a:cubicBezTo>
                        <a:cubicBezTo>
                          <a:pt x="6574520" y="39637"/>
                          <a:pt x="6724785" y="-4460"/>
                          <a:pt x="6853885" y="0"/>
                        </a:cubicBezTo>
                        <a:cubicBezTo>
                          <a:pt x="6982985" y="4460"/>
                          <a:pt x="7403044" y="-1955"/>
                          <a:pt x="7818120" y="0"/>
                        </a:cubicBezTo>
                        <a:cubicBezTo>
                          <a:pt x="7817988" y="7702"/>
                          <a:pt x="7817908" y="13511"/>
                          <a:pt x="7818120" y="18288"/>
                        </a:cubicBezTo>
                        <a:cubicBezTo>
                          <a:pt x="7698847" y="-3267"/>
                          <a:pt x="7390924" y="22979"/>
                          <a:pt x="7244791" y="18288"/>
                        </a:cubicBezTo>
                        <a:cubicBezTo>
                          <a:pt x="7098658" y="13597"/>
                          <a:pt x="6952735" y="29357"/>
                          <a:pt x="6827825" y="18288"/>
                        </a:cubicBezTo>
                        <a:cubicBezTo>
                          <a:pt x="6702915" y="7219"/>
                          <a:pt x="6338661" y="34530"/>
                          <a:pt x="6176315" y="18288"/>
                        </a:cubicBezTo>
                        <a:cubicBezTo>
                          <a:pt x="6013969" y="2047"/>
                          <a:pt x="5850602" y="6362"/>
                          <a:pt x="5681167" y="18288"/>
                        </a:cubicBezTo>
                        <a:cubicBezTo>
                          <a:pt x="5511732" y="30214"/>
                          <a:pt x="5312143" y="419"/>
                          <a:pt x="5029657" y="18288"/>
                        </a:cubicBezTo>
                        <a:cubicBezTo>
                          <a:pt x="4747171" y="36158"/>
                          <a:pt x="4655062" y="30740"/>
                          <a:pt x="4378147" y="18288"/>
                        </a:cubicBezTo>
                        <a:cubicBezTo>
                          <a:pt x="4101232" y="5837"/>
                          <a:pt x="4037646" y="44706"/>
                          <a:pt x="3726637" y="18288"/>
                        </a:cubicBezTo>
                        <a:cubicBezTo>
                          <a:pt x="3415628" y="-8130"/>
                          <a:pt x="3321756" y="45507"/>
                          <a:pt x="3075127" y="18288"/>
                        </a:cubicBezTo>
                        <a:cubicBezTo>
                          <a:pt x="2828498" y="-8931"/>
                          <a:pt x="2684733" y="14853"/>
                          <a:pt x="2501798" y="18288"/>
                        </a:cubicBezTo>
                        <a:cubicBezTo>
                          <a:pt x="2318863" y="21723"/>
                          <a:pt x="2121844" y="-13013"/>
                          <a:pt x="1772107" y="18288"/>
                        </a:cubicBezTo>
                        <a:cubicBezTo>
                          <a:pt x="1422370" y="49589"/>
                          <a:pt x="1431548" y="31666"/>
                          <a:pt x="1120597" y="18288"/>
                        </a:cubicBezTo>
                        <a:cubicBezTo>
                          <a:pt x="809646" y="4911"/>
                          <a:pt x="246393" y="56240"/>
                          <a:pt x="0" y="18288"/>
                        </a:cubicBezTo>
                        <a:cubicBezTo>
                          <a:pt x="129" y="13298"/>
                          <a:pt x="-675" y="6857"/>
                          <a:pt x="0" y="0"/>
                        </a:cubicBezTo>
                        <a:close/>
                      </a:path>
                      <a:path w="7818120" h="18288" stroke="0" extrusionOk="0">
                        <a:moveTo>
                          <a:pt x="0" y="0"/>
                        </a:moveTo>
                        <a:cubicBezTo>
                          <a:pt x="177487" y="-4302"/>
                          <a:pt x="287499" y="4997"/>
                          <a:pt x="573329" y="0"/>
                        </a:cubicBezTo>
                        <a:cubicBezTo>
                          <a:pt x="859159" y="-4997"/>
                          <a:pt x="821965" y="-336"/>
                          <a:pt x="990295" y="0"/>
                        </a:cubicBezTo>
                        <a:cubicBezTo>
                          <a:pt x="1158625" y="336"/>
                          <a:pt x="1587918" y="-4681"/>
                          <a:pt x="1798168" y="0"/>
                        </a:cubicBezTo>
                        <a:cubicBezTo>
                          <a:pt x="2008418" y="4681"/>
                          <a:pt x="2088841" y="-2754"/>
                          <a:pt x="2371496" y="0"/>
                        </a:cubicBezTo>
                        <a:cubicBezTo>
                          <a:pt x="2654151" y="2754"/>
                          <a:pt x="2701462" y="-24976"/>
                          <a:pt x="2944825" y="0"/>
                        </a:cubicBezTo>
                        <a:cubicBezTo>
                          <a:pt x="3188188" y="24976"/>
                          <a:pt x="3511636" y="25407"/>
                          <a:pt x="3752698" y="0"/>
                        </a:cubicBezTo>
                        <a:cubicBezTo>
                          <a:pt x="3993760" y="-25407"/>
                          <a:pt x="4107153" y="6432"/>
                          <a:pt x="4247845" y="0"/>
                        </a:cubicBezTo>
                        <a:cubicBezTo>
                          <a:pt x="4388537" y="-6432"/>
                          <a:pt x="4835598" y="-5108"/>
                          <a:pt x="5055718" y="0"/>
                        </a:cubicBezTo>
                        <a:cubicBezTo>
                          <a:pt x="5275838" y="5108"/>
                          <a:pt x="5461006" y="-24536"/>
                          <a:pt x="5863590" y="0"/>
                        </a:cubicBezTo>
                        <a:cubicBezTo>
                          <a:pt x="6266174" y="24536"/>
                          <a:pt x="6355549" y="-19657"/>
                          <a:pt x="6515100" y="0"/>
                        </a:cubicBezTo>
                        <a:cubicBezTo>
                          <a:pt x="6674651" y="19657"/>
                          <a:pt x="7275423" y="-57462"/>
                          <a:pt x="7818120" y="0"/>
                        </a:cubicBezTo>
                        <a:cubicBezTo>
                          <a:pt x="7818132" y="8833"/>
                          <a:pt x="7818660" y="9830"/>
                          <a:pt x="7818120" y="18288"/>
                        </a:cubicBezTo>
                        <a:cubicBezTo>
                          <a:pt x="7610240" y="4606"/>
                          <a:pt x="7521789" y="7721"/>
                          <a:pt x="7401154" y="18288"/>
                        </a:cubicBezTo>
                        <a:cubicBezTo>
                          <a:pt x="7280519" y="28855"/>
                          <a:pt x="6930719" y="4225"/>
                          <a:pt x="6593281" y="18288"/>
                        </a:cubicBezTo>
                        <a:cubicBezTo>
                          <a:pt x="6255843" y="32351"/>
                          <a:pt x="6286682" y="1162"/>
                          <a:pt x="6098134" y="18288"/>
                        </a:cubicBezTo>
                        <a:cubicBezTo>
                          <a:pt x="5909586" y="35414"/>
                          <a:pt x="5602789" y="48596"/>
                          <a:pt x="5446624" y="18288"/>
                        </a:cubicBezTo>
                        <a:cubicBezTo>
                          <a:pt x="5290459" y="-12020"/>
                          <a:pt x="4917039" y="21960"/>
                          <a:pt x="4638751" y="18288"/>
                        </a:cubicBezTo>
                        <a:cubicBezTo>
                          <a:pt x="4360463" y="14616"/>
                          <a:pt x="4304690" y="5450"/>
                          <a:pt x="3987241" y="18288"/>
                        </a:cubicBezTo>
                        <a:cubicBezTo>
                          <a:pt x="3669792" y="31127"/>
                          <a:pt x="3758742" y="32551"/>
                          <a:pt x="3570275" y="18288"/>
                        </a:cubicBezTo>
                        <a:cubicBezTo>
                          <a:pt x="3381808" y="4025"/>
                          <a:pt x="3267153" y="36200"/>
                          <a:pt x="3075127" y="18288"/>
                        </a:cubicBezTo>
                        <a:cubicBezTo>
                          <a:pt x="2883101" y="376"/>
                          <a:pt x="2665825" y="10973"/>
                          <a:pt x="2267255" y="18288"/>
                        </a:cubicBezTo>
                        <a:cubicBezTo>
                          <a:pt x="1868685" y="25603"/>
                          <a:pt x="1884698" y="28410"/>
                          <a:pt x="1615745" y="18288"/>
                        </a:cubicBezTo>
                        <a:cubicBezTo>
                          <a:pt x="1346792" y="8167"/>
                          <a:pt x="1320952" y="10430"/>
                          <a:pt x="1120597" y="18288"/>
                        </a:cubicBezTo>
                        <a:cubicBezTo>
                          <a:pt x="920242" y="26146"/>
                          <a:pt x="556507" y="50790"/>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 name="Title 1">
            <a:extLst>
              <a:ext uri="{FF2B5EF4-FFF2-40B4-BE49-F238E27FC236}">
                <a16:creationId xmlns:a16="http://schemas.microsoft.com/office/drawing/2014/main" id="{03231B22-C456-4FE0-AB63-F23D796FF3A1}"/>
              </a:ext>
            </a:extLst>
          </p:cNvPr>
          <p:cNvSpPr>
            <a:spLocks noGrp="1"/>
          </p:cNvSpPr>
          <p:nvPr>
            <p:ph type="title"/>
          </p:nvPr>
        </p:nvSpPr>
        <p:spPr>
          <a:xfrm>
            <a:off x="537973" y="499372"/>
            <a:ext cx="8065768" cy="1143000"/>
          </a:xfrm>
        </p:spPr>
        <p:txBody>
          <a:bodyPr>
            <a:normAutofit/>
          </a:bodyPr>
          <a:lstStyle/>
          <a:p>
            <a:pPr algn="ctr"/>
            <a:r>
              <a:rPr lang="en-US" dirty="0">
                <a:solidFill>
                  <a:srgbClr val="000000"/>
                </a:solidFill>
                <a:latin typeface="Arial" panose="020B0604020202020204" pitchFamily="34" charset="0"/>
                <a:cs typeface="Arial" panose="020B0604020202020204" pitchFamily="34" charset="0"/>
              </a:rPr>
              <a:t>Alternatives to Conservatorship</a:t>
            </a:r>
            <a:endParaRPr lang="en-US" dirty="0"/>
          </a:p>
        </p:txBody>
      </p:sp>
      <p:sp>
        <p:nvSpPr>
          <p:cNvPr id="3" name="TextBox 2">
            <a:extLst>
              <a:ext uri="{FF2B5EF4-FFF2-40B4-BE49-F238E27FC236}">
                <a16:creationId xmlns:a16="http://schemas.microsoft.com/office/drawing/2014/main" id="{7D30AB2E-96B9-465E-9842-4AAE52243B98}"/>
              </a:ext>
            </a:extLst>
          </p:cNvPr>
          <p:cNvSpPr txBox="1"/>
          <p:nvPr/>
        </p:nvSpPr>
        <p:spPr>
          <a:xfrm>
            <a:off x="911568" y="1883601"/>
            <a:ext cx="7252284" cy="4154984"/>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Court Proceedings</a:t>
            </a:r>
          </a:p>
          <a:p>
            <a:pPr marL="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Guardian ad Litem can be appointed</a:t>
            </a:r>
          </a:p>
          <a:p>
            <a:pPr marL="457200" marR="0" lvl="1"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Helps you talk with your lawyer</a:t>
            </a:r>
          </a:p>
          <a:p>
            <a:pPr marL="45720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May take place in court if you cannot attend or do not understand proceedings</a:t>
            </a: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Self-Advocacy Training</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Write into IEP or IPP</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Self-advocacy organizations such as People First</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Role playing and discussion</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Facilitators to assist with decision-making</a:t>
            </a: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endParaRPr>
          </a:p>
        </p:txBody>
      </p:sp>
    </p:spTree>
    <p:extLst>
      <p:ext uri="{BB962C8B-B14F-4D97-AF65-F5344CB8AC3E}">
        <p14:creationId xmlns:p14="http://schemas.microsoft.com/office/powerpoint/2010/main" val="1598374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15D37-DC9D-FA7C-E34D-D496D94CA877}"/>
              </a:ext>
            </a:extLst>
          </p:cNvPr>
          <p:cNvSpPr>
            <a:spLocks noGrp="1"/>
          </p:cNvSpPr>
          <p:nvPr>
            <p:ph type="title"/>
          </p:nvPr>
        </p:nvSpPr>
        <p:spPr/>
        <p:txBody>
          <a:bodyPr/>
          <a:lstStyle/>
          <a:p>
            <a:pPr algn="ctr"/>
            <a:r>
              <a:rPr lang="en-US" dirty="0"/>
              <a:t>Self-Paced Training </a:t>
            </a:r>
          </a:p>
        </p:txBody>
      </p:sp>
      <p:sp>
        <p:nvSpPr>
          <p:cNvPr id="3" name="Content Placeholder 2">
            <a:extLst>
              <a:ext uri="{FF2B5EF4-FFF2-40B4-BE49-F238E27FC236}">
                <a16:creationId xmlns:a16="http://schemas.microsoft.com/office/drawing/2014/main" id="{AF0729E0-98AF-3A2F-3F19-C41229DA9DE6}"/>
              </a:ext>
            </a:extLst>
          </p:cNvPr>
          <p:cNvSpPr>
            <a:spLocks noGrp="1"/>
          </p:cNvSpPr>
          <p:nvPr>
            <p:ph idx="1"/>
          </p:nvPr>
        </p:nvSpPr>
        <p:spPr/>
        <p:txBody>
          <a:bodyPr/>
          <a:lstStyle/>
          <a:p>
            <a:pPr marL="0" indent="0">
              <a:buNone/>
            </a:pPr>
            <a:r>
              <a:rPr lang="en-US" sz="1800" dirty="0"/>
              <a:t>The 5-Part Series includes:</a:t>
            </a:r>
          </a:p>
          <a:p>
            <a:pPr marL="0" indent="0">
              <a:buNone/>
            </a:pPr>
            <a:r>
              <a:rPr lang="en-US" sz="1800" dirty="0"/>
              <a:t>1. Rights and Responsibilities of Persons with IDD</a:t>
            </a:r>
          </a:p>
          <a:p>
            <a:pPr marL="0" indent="0">
              <a:buNone/>
            </a:pPr>
            <a:r>
              <a:rPr lang="en-US" sz="1800" dirty="0"/>
              <a:t>2. Supported Decision-Making</a:t>
            </a:r>
          </a:p>
          <a:p>
            <a:pPr marL="0" indent="0">
              <a:buNone/>
            </a:pPr>
            <a:r>
              <a:rPr lang="en-US" sz="1800" dirty="0"/>
              <a:t>3. Alternatives to Conservatorship</a:t>
            </a:r>
          </a:p>
          <a:p>
            <a:pPr marL="0" indent="0">
              <a:buNone/>
            </a:pPr>
            <a:r>
              <a:rPr lang="en-US" sz="1800" dirty="0"/>
              <a:t>4. Conservatorship Basics, Types, and Expectations</a:t>
            </a:r>
          </a:p>
          <a:p>
            <a:pPr marL="0" indent="0">
              <a:buNone/>
            </a:pPr>
            <a:r>
              <a:rPr lang="en-US" sz="1800" dirty="0"/>
              <a:t>5. Limited Conservatorship Powers, Conservatorship Process &amp; Rights</a:t>
            </a:r>
          </a:p>
          <a:p>
            <a:pPr marL="0" indent="0">
              <a:buNone/>
            </a:pPr>
            <a:endParaRPr lang="en-US" dirty="0"/>
          </a:p>
          <a:p>
            <a:pPr marL="0" indent="0">
              <a:buNone/>
            </a:pPr>
            <a:r>
              <a:rPr lang="en-US" dirty="0"/>
              <a:t>Refer to flyer for the webinar links.</a:t>
            </a:r>
          </a:p>
        </p:txBody>
      </p:sp>
    </p:spTree>
    <p:extLst>
      <p:ext uri="{BB962C8B-B14F-4D97-AF65-F5344CB8AC3E}">
        <p14:creationId xmlns:p14="http://schemas.microsoft.com/office/powerpoint/2010/main" val="33522756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080D1D-8695-4AE5-BEB0-7449F3E4D754}"/>
              </a:ext>
            </a:extLst>
          </p:cNvPr>
          <p:cNvSpPr>
            <a:spLocks noGrp="1"/>
          </p:cNvSpPr>
          <p:nvPr>
            <p:ph type="ctrTitle"/>
          </p:nvPr>
        </p:nvSpPr>
        <p:spPr>
          <a:xfrm>
            <a:off x="628650" y="4257661"/>
            <a:ext cx="3702048" cy="1818130"/>
          </a:xfrm>
        </p:spPr>
        <p:txBody>
          <a:bodyPr vert="horz" lIns="91440" tIns="45720" rIns="91440" bIns="45720" rtlCol="0" anchor="ctr">
            <a:normAutofit/>
          </a:bodyPr>
          <a:lstStyle/>
          <a:p>
            <a:pPr algn="r" defTabSz="914400"/>
            <a:r>
              <a:rPr lang="en-US" sz="3200" b="1" dirty="0"/>
              <a:t>Conservatorship &amp; Alternatives</a:t>
            </a:r>
            <a:endParaRPr lang="en-US" sz="3200" dirty="0"/>
          </a:p>
        </p:txBody>
      </p:sp>
      <p:grpSp>
        <p:nvGrpSpPr>
          <p:cNvPr id="25" name="Group 24">
            <a:extLst>
              <a:ext uri="{FF2B5EF4-FFF2-40B4-BE49-F238E27FC236}">
                <a16:creationId xmlns:a16="http://schemas.microsoft.com/office/drawing/2014/main" id="{ECD5EFD1-E46E-477E-A2A7-57367E09230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11462" y="643466"/>
            <a:ext cx="4526282" cy="3304320"/>
            <a:chOff x="2948616" y="643466"/>
            <a:chExt cx="6035042" cy="3304320"/>
          </a:xfrm>
        </p:grpSpPr>
        <p:sp>
          <p:nvSpPr>
            <p:cNvPr id="26" name="Rectangle 25">
              <a:extLst>
                <a:ext uri="{FF2B5EF4-FFF2-40B4-BE49-F238E27FC236}">
                  <a16:creationId xmlns:a16="http://schemas.microsoft.com/office/drawing/2014/main" id="{EEDDDABB-1286-4D8A-B194-2E2F87706B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948616" y="643466"/>
              <a:ext cx="6035040" cy="3304319"/>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6385287-E44A-4F66-95E2-893CB16CA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948618" y="655947"/>
              <a:ext cx="6035040" cy="3291839"/>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18" name="Picture 17" descr="A picture containing company name&#10;&#10;Description automatically generated">
            <a:extLst>
              <a:ext uri="{FF2B5EF4-FFF2-40B4-BE49-F238E27FC236}">
                <a16:creationId xmlns:a16="http://schemas.microsoft.com/office/drawing/2014/main" id="{0495818D-6B45-4E3E-9AF1-83C0E41D6ED5}"/>
              </a:ext>
            </a:extLst>
          </p:cNvPr>
          <p:cNvPicPr>
            <a:picLocks noChangeAspect="1"/>
          </p:cNvPicPr>
          <p:nvPr/>
        </p:nvPicPr>
        <p:blipFill rotWithShape="1">
          <a:blip r:embed="rId3">
            <a:extLst>
              <a:ext uri="{28A0092B-C50C-407E-A947-70E740481C1C}">
                <a14:useLocalDpi xmlns:a14="http://schemas.microsoft.com/office/drawing/2010/main" val="0"/>
              </a:ext>
            </a:extLst>
          </a:blip>
          <a:srcRect r="2376" b="3"/>
          <a:stretch/>
        </p:blipFill>
        <p:spPr>
          <a:xfrm>
            <a:off x="2362200" y="914400"/>
            <a:ext cx="4214661" cy="2885974"/>
          </a:xfrm>
          <a:prstGeom prst="rect">
            <a:avLst/>
          </a:prstGeom>
        </p:spPr>
      </p:pic>
      <p:cxnSp>
        <p:nvCxnSpPr>
          <p:cNvPr id="29" name="Straight Connector 28">
            <a:extLst>
              <a:ext uri="{FF2B5EF4-FFF2-40B4-BE49-F238E27FC236}">
                <a16:creationId xmlns:a16="http://schemas.microsoft.com/office/drawing/2014/main" id="{99C675B6-195A-4C63-8136-73D36B28999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4572000" y="4712168"/>
            <a:ext cx="0" cy="914400"/>
          </a:xfrm>
          <a:prstGeom prst="line">
            <a:avLst/>
          </a:prstGeom>
          <a:ln w="19050">
            <a:solidFill>
              <a:schemeClr val="tx1">
                <a:lumMod val="65000"/>
                <a:lumOff val="35000"/>
                <a:alpha val="80000"/>
              </a:schemeClr>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9E31A267-934F-4068-8216-B1E915634459}"/>
              </a:ext>
            </a:extLst>
          </p:cNvPr>
          <p:cNvSpPr>
            <a:spLocks noGrp="1"/>
          </p:cNvSpPr>
          <p:nvPr>
            <p:ph type="subTitle" idx="1"/>
          </p:nvPr>
        </p:nvSpPr>
        <p:spPr>
          <a:xfrm>
            <a:off x="4724411" y="4257660"/>
            <a:ext cx="4267182" cy="2295539"/>
          </a:xfrm>
        </p:spPr>
        <p:txBody>
          <a:bodyPr vert="horz" lIns="91440" tIns="45720" rIns="91440" bIns="45720" rtlCol="0" anchor="ctr">
            <a:normAutofit/>
          </a:bodyPr>
          <a:lstStyle/>
          <a:p>
            <a:pPr algn="l" defTabSz="914400"/>
            <a:r>
              <a:rPr lang="en-US" sz="2100" b="1" dirty="0">
                <a:solidFill>
                  <a:schemeClr val="accent2"/>
                </a:solidFill>
              </a:rPr>
              <a:t>Orange County Regional Office</a:t>
            </a:r>
          </a:p>
          <a:p>
            <a:pPr algn="l" defTabSz="914400"/>
            <a:r>
              <a:rPr lang="en-US" dirty="0"/>
              <a:t>2000 East Fourth Street, Suite 115</a:t>
            </a:r>
          </a:p>
          <a:p>
            <a:pPr algn="l" defTabSz="914400"/>
            <a:r>
              <a:rPr lang="en-US" dirty="0"/>
              <a:t>Santa Ana, CA  92705</a:t>
            </a:r>
          </a:p>
          <a:p>
            <a:pPr algn="l" defTabSz="914400"/>
            <a:r>
              <a:rPr lang="en-US" dirty="0">
                <a:hlinkClick r:id="rId4">
                  <a:extLst>
                    <a:ext uri="{A12FA001-AC4F-418D-AE19-62706E023703}">
                      <ahyp:hlinkClr xmlns:ahyp="http://schemas.microsoft.com/office/drawing/2018/hyperlinkcolor" val="tx"/>
                    </a:ext>
                  </a:extLst>
                </a:hlinkClick>
              </a:rPr>
              <a:t>www.scdd.ca.gov</a:t>
            </a:r>
            <a:endParaRPr lang="en-US" dirty="0"/>
          </a:p>
          <a:p>
            <a:pPr algn="l" defTabSz="914400"/>
            <a:r>
              <a:rPr lang="en-US" dirty="0">
                <a:hlinkClick r:id="rId5">
                  <a:extLst>
                    <a:ext uri="{A12FA001-AC4F-418D-AE19-62706E023703}">
                      <ahyp:hlinkClr xmlns:ahyp="http://schemas.microsoft.com/office/drawing/2018/hyperlinkcolor" val="tx"/>
                    </a:ext>
                  </a:extLst>
                </a:hlinkClick>
              </a:rPr>
              <a:t>orangecounty@scdd.ca.gov</a:t>
            </a:r>
            <a:endParaRPr lang="en-US" dirty="0"/>
          </a:p>
          <a:p>
            <a:pPr algn="l" defTabSz="914400"/>
            <a:r>
              <a:rPr lang="en-US" dirty="0"/>
              <a:t>Phone: 714-558-4404</a:t>
            </a:r>
          </a:p>
        </p:txBody>
      </p:sp>
    </p:spTree>
    <p:extLst>
      <p:ext uri="{BB962C8B-B14F-4D97-AF65-F5344CB8AC3E}">
        <p14:creationId xmlns:p14="http://schemas.microsoft.com/office/powerpoint/2010/main" val="3501820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12" name="Freeform: Shape 11">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3384350"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2" name="Title 1"/>
          <p:cNvSpPr>
            <a:spLocks noGrp="1"/>
          </p:cNvSpPr>
          <p:nvPr>
            <p:ph type="title"/>
          </p:nvPr>
        </p:nvSpPr>
        <p:spPr>
          <a:xfrm>
            <a:off x="628650" y="643467"/>
            <a:ext cx="2213403" cy="5571066"/>
          </a:xfrm>
        </p:spPr>
        <p:txBody>
          <a:bodyPr>
            <a:normAutofit/>
          </a:bodyPr>
          <a:lstStyle/>
          <a:p>
            <a:r>
              <a:rPr lang="en-US" b="1" dirty="0">
                <a:solidFill>
                  <a:srgbClr val="FFFFFF"/>
                </a:solidFill>
                <a:latin typeface="Arial" panose="020B0604020202020204" pitchFamily="34" charset="0"/>
                <a:cs typeface="Arial" panose="020B0604020202020204" pitchFamily="34" charset="0"/>
              </a:rPr>
              <a:t>Topics</a:t>
            </a:r>
          </a:p>
        </p:txBody>
      </p:sp>
      <p:sp>
        <p:nvSpPr>
          <p:cNvPr id="9" name="Content Placeholder 8">
            <a:extLst>
              <a:ext uri="{FF2B5EF4-FFF2-40B4-BE49-F238E27FC236}">
                <a16:creationId xmlns:a16="http://schemas.microsoft.com/office/drawing/2014/main" id="{B4AE05F1-0965-4DFC-A65C-E6AB589BE39B}"/>
              </a:ext>
            </a:extLst>
          </p:cNvPr>
          <p:cNvSpPr>
            <a:spLocks noGrp="1"/>
          </p:cNvSpPr>
          <p:nvPr>
            <p:ph idx="1"/>
          </p:nvPr>
        </p:nvSpPr>
        <p:spPr>
          <a:xfrm>
            <a:off x="3733800" y="397933"/>
            <a:ext cx="4781550" cy="6062133"/>
          </a:xfrm>
        </p:spPr>
        <p:txBody>
          <a:bodyPr>
            <a:normAutofit fontScale="92500" lnSpcReduction="10000"/>
          </a:bodyPr>
          <a:lstStyle/>
          <a:p>
            <a:r>
              <a:rPr lang="en-US" sz="2400" dirty="0"/>
              <a:t>Rights of Persons with Disabilities</a:t>
            </a:r>
          </a:p>
          <a:p>
            <a:pPr marL="0" indent="0">
              <a:buNone/>
            </a:pPr>
            <a:endParaRPr lang="en-US" sz="2400" dirty="0"/>
          </a:p>
          <a:p>
            <a:r>
              <a:rPr lang="en-US" sz="2400" dirty="0"/>
              <a:t>Alternatives to Conservatorship</a:t>
            </a:r>
          </a:p>
          <a:p>
            <a:pPr lvl="1"/>
            <a:r>
              <a:rPr lang="en-US" sz="2400" dirty="0"/>
              <a:t>Supported Decision-Making</a:t>
            </a:r>
          </a:p>
          <a:p>
            <a:pPr lvl="1"/>
            <a:r>
              <a:rPr lang="en-US" sz="2400" dirty="0">
                <a:cs typeface="Arial" panose="020B0604020202020204" pitchFamily="34" charset="0"/>
              </a:rPr>
              <a:t>Durable Power of Attorney</a:t>
            </a:r>
          </a:p>
          <a:p>
            <a:pPr lvl="1"/>
            <a:r>
              <a:rPr lang="en-US" sz="2400" dirty="0">
                <a:cs typeface="Arial" panose="020B0604020202020204" pitchFamily="34" charset="0"/>
              </a:rPr>
              <a:t>IEP, IPP</a:t>
            </a:r>
          </a:p>
          <a:p>
            <a:pPr lvl="1"/>
            <a:r>
              <a:rPr lang="en-US" sz="2400" dirty="0">
                <a:cs typeface="Arial" panose="020B0604020202020204" pitchFamily="34" charset="0"/>
              </a:rPr>
              <a:t>Access to Records</a:t>
            </a:r>
          </a:p>
          <a:p>
            <a:pPr lvl="1"/>
            <a:r>
              <a:rPr lang="en-US" sz="2400" dirty="0">
                <a:cs typeface="Arial" panose="020B0604020202020204" pitchFamily="34" charset="0"/>
              </a:rPr>
              <a:t>Finances</a:t>
            </a:r>
          </a:p>
          <a:p>
            <a:pPr lvl="1"/>
            <a:r>
              <a:rPr lang="en-US" sz="2400" dirty="0">
                <a:cs typeface="Arial" panose="020B0604020202020204" pitchFamily="34" charset="0"/>
              </a:rPr>
              <a:t>Health Care</a:t>
            </a:r>
          </a:p>
          <a:p>
            <a:pPr lvl="1"/>
            <a:r>
              <a:rPr lang="en-US" sz="2400" dirty="0">
                <a:cs typeface="Arial" panose="020B0604020202020204" pitchFamily="34" charset="0"/>
              </a:rPr>
              <a:t>Living Arrangements</a:t>
            </a:r>
          </a:p>
          <a:p>
            <a:pPr lvl="1"/>
            <a:r>
              <a:rPr lang="en-US" sz="2400" dirty="0">
                <a:cs typeface="Arial" panose="020B0604020202020204" pitchFamily="34" charset="0"/>
              </a:rPr>
              <a:t>Relationships</a:t>
            </a:r>
          </a:p>
          <a:p>
            <a:pPr lvl="1"/>
            <a:r>
              <a:rPr lang="en-US" sz="2400" dirty="0">
                <a:cs typeface="Arial" panose="020B0604020202020204" pitchFamily="34" charset="0"/>
              </a:rPr>
              <a:t>Court Proceedings</a:t>
            </a:r>
          </a:p>
          <a:p>
            <a:pPr lvl="1"/>
            <a:endParaRPr lang="en-US" dirty="0">
              <a:latin typeface="Arial" panose="020B0604020202020204" pitchFamily="34" charset="0"/>
              <a:cs typeface="Arial" panose="020B0604020202020204" pitchFamily="34" charset="0"/>
            </a:endParaRPr>
          </a:p>
          <a:p>
            <a:r>
              <a:rPr lang="en-US" sz="2400" dirty="0"/>
              <a:t>Conservatorship Basics, Types &amp; Expectations</a:t>
            </a:r>
          </a:p>
          <a:p>
            <a:pPr marL="0" indent="0">
              <a:buNone/>
            </a:pPr>
            <a:endParaRPr lang="en-US" sz="2400" dirty="0"/>
          </a:p>
          <a:p>
            <a:r>
              <a:rPr lang="en-US" sz="2400" dirty="0">
                <a:cs typeface="Arial" panose="020B0604020202020204" pitchFamily="34" charset="0"/>
              </a:rPr>
              <a:t>Limited Conservatorship Powers, Conservatorship Process &amp; Rights</a:t>
            </a:r>
          </a:p>
          <a:p>
            <a:pPr marL="342900" lvl="1" indent="0">
              <a:buNone/>
            </a:pPr>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745219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AFC454B-A080-4D23-B177-6D5356C6E6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11" name="Rectangle 10">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9427"/>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13"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77107" y="220196"/>
            <a:ext cx="7066893"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endParaRPr>
          </a:p>
        </p:txBody>
      </p:sp>
      <p:sp>
        <p:nvSpPr>
          <p:cNvPr id="15" name="Oval 14">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18521" y="3334786"/>
            <a:ext cx="145668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endParaRPr>
          </a:p>
        </p:txBody>
      </p:sp>
      <p:sp>
        <p:nvSpPr>
          <p:cNvPr id="17" name="Arc 16">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732372" y="1469901"/>
            <a:ext cx="2987899" cy="2240924"/>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 name="Title 1">
            <a:extLst>
              <a:ext uri="{FF2B5EF4-FFF2-40B4-BE49-F238E27FC236}">
                <a16:creationId xmlns:a16="http://schemas.microsoft.com/office/drawing/2014/main" id="{08D7A02A-9912-4971-A46D-BB11AB82EAE3}"/>
              </a:ext>
            </a:extLst>
          </p:cNvPr>
          <p:cNvSpPr>
            <a:spLocks noGrp="1"/>
          </p:cNvSpPr>
          <p:nvPr>
            <p:ph type="title"/>
          </p:nvPr>
        </p:nvSpPr>
        <p:spPr>
          <a:xfrm>
            <a:off x="2526211" y="2242101"/>
            <a:ext cx="6610060" cy="2751086"/>
          </a:xfrm>
        </p:spPr>
        <p:txBody>
          <a:bodyPr vert="horz" lIns="91440" tIns="45720" rIns="91440" bIns="45720" rtlCol="0" anchor="b">
            <a:noAutofit/>
          </a:bodyPr>
          <a:lstStyle/>
          <a:p>
            <a:pPr algn="ctr" defTabSz="914400"/>
            <a:r>
              <a:rPr lang="en-US" sz="4400" kern="1200" dirty="0">
                <a:solidFill>
                  <a:schemeClr val="tx1"/>
                </a:solidFill>
                <a:latin typeface="Arial" panose="020B0604020202020204" pitchFamily="34" charset="0"/>
                <a:cs typeface="Arial" panose="020B0604020202020204" pitchFamily="34" charset="0"/>
              </a:rPr>
              <a:t> </a:t>
            </a:r>
            <a:br>
              <a:rPr lang="en-US" sz="4400" kern="1200" dirty="0">
                <a:solidFill>
                  <a:schemeClr val="tx1"/>
                </a:solidFill>
                <a:latin typeface="Arial" panose="020B0604020202020204" pitchFamily="34" charset="0"/>
                <a:cs typeface="Arial" panose="020B0604020202020204" pitchFamily="34" charset="0"/>
              </a:rPr>
            </a:br>
            <a:r>
              <a:rPr lang="en-US" sz="4400" kern="1200" dirty="0">
                <a:solidFill>
                  <a:schemeClr val="tx1"/>
                </a:solidFill>
                <a:latin typeface="Arial" panose="020B0604020202020204" pitchFamily="34" charset="0"/>
                <a:cs typeface="Arial" panose="020B0604020202020204" pitchFamily="34" charset="0"/>
              </a:rPr>
              <a:t>Rights &amp; </a:t>
            </a:r>
            <a:br>
              <a:rPr lang="en-US" sz="4400" kern="1200" dirty="0">
                <a:solidFill>
                  <a:schemeClr val="tx1"/>
                </a:solidFill>
                <a:latin typeface="Arial" panose="020B0604020202020204" pitchFamily="34" charset="0"/>
                <a:cs typeface="Arial" panose="020B0604020202020204" pitchFamily="34" charset="0"/>
              </a:rPr>
            </a:br>
            <a:r>
              <a:rPr lang="en-US" sz="4400" kern="1200" dirty="0">
                <a:solidFill>
                  <a:schemeClr val="tx1"/>
                </a:solidFill>
                <a:latin typeface="Arial" panose="020B0604020202020204" pitchFamily="34" charset="0"/>
                <a:cs typeface="Arial" panose="020B0604020202020204" pitchFamily="34" charset="0"/>
              </a:rPr>
              <a:t>Responsibilities</a:t>
            </a:r>
            <a:br>
              <a:rPr lang="en-US" sz="4400" kern="1200" dirty="0">
                <a:solidFill>
                  <a:schemeClr val="tx1"/>
                </a:solidFill>
                <a:latin typeface="Arial" panose="020B0604020202020204" pitchFamily="34" charset="0"/>
                <a:cs typeface="Arial" panose="020B0604020202020204" pitchFamily="34" charset="0"/>
              </a:rPr>
            </a:br>
            <a:r>
              <a:rPr lang="en-US" sz="4400" kern="1200" dirty="0">
                <a:solidFill>
                  <a:schemeClr val="tx1"/>
                </a:solidFill>
                <a:latin typeface="Arial" panose="020B0604020202020204" pitchFamily="34" charset="0"/>
                <a:cs typeface="Arial" panose="020B0604020202020204" pitchFamily="34" charset="0"/>
              </a:rPr>
              <a:t>of Persons with Disabilities</a:t>
            </a:r>
          </a:p>
        </p:txBody>
      </p:sp>
    </p:spTree>
    <p:extLst>
      <p:ext uri="{BB962C8B-B14F-4D97-AF65-F5344CB8AC3E}">
        <p14:creationId xmlns:p14="http://schemas.microsoft.com/office/powerpoint/2010/main" val="901828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9"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1865313"/>
            <a:ext cx="7818120" cy="18288"/>
          </a:xfrm>
          <a:custGeom>
            <a:avLst/>
            <a:gdLst>
              <a:gd name="csX0" fmla="*/ 0 w 7818120"/>
              <a:gd name="csY0" fmla="*/ 0 h 18288"/>
              <a:gd name="csX1" fmla="*/ 416966 w 7818120"/>
              <a:gd name="csY1" fmla="*/ 0 h 18288"/>
              <a:gd name="csX2" fmla="*/ 1146658 w 7818120"/>
              <a:gd name="csY2" fmla="*/ 0 h 18288"/>
              <a:gd name="csX3" fmla="*/ 1563624 w 7818120"/>
              <a:gd name="csY3" fmla="*/ 0 h 18288"/>
              <a:gd name="csX4" fmla="*/ 2136953 w 7818120"/>
              <a:gd name="csY4" fmla="*/ 0 h 18288"/>
              <a:gd name="csX5" fmla="*/ 2944825 w 7818120"/>
              <a:gd name="csY5" fmla="*/ 0 h 18288"/>
              <a:gd name="csX6" fmla="*/ 3596335 w 7818120"/>
              <a:gd name="csY6" fmla="*/ 0 h 18288"/>
              <a:gd name="csX7" fmla="*/ 4326026 w 7818120"/>
              <a:gd name="csY7" fmla="*/ 0 h 18288"/>
              <a:gd name="csX8" fmla="*/ 4899355 w 7818120"/>
              <a:gd name="csY8" fmla="*/ 0 h 18288"/>
              <a:gd name="csX9" fmla="*/ 5550865 w 7818120"/>
              <a:gd name="csY9" fmla="*/ 0 h 18288"/>
              <a:gd name="csX10" fmla="*/ 6358738 w 7818120"/>
              <a:gd name="csY10" fmla="*/ 0 h 18288"/>
              <a:gd name="csX11" fmla="*/ 6853885 w 7818120"/>
              <a:gd name="csY11" fmla="*/ 0 h 18288"/>
              <a:gd name="csX12" fmla="*/ 7818120 w 7818120"/>
              <a:gd name="csY12" fmla="*/ 0 h 18288"/>
              <a:gd name="csX13" fmla="*/ 7818120 w 7818120"/>
              <a:gd name="csY13" fmla="*/ 18288 h 18288"/>
              <a:gd name="csX14" fmla="*/ 7244791 w 7818120"/>
              <a:gd name="csY14" fmla="*/ 18288 h 18288"/>
              <a:gd name="csX15" fmla="*/ 6827825 w 7818120"/>
              <a:gd name="csY15" fmla="*/ 18288 h 18288"/>
              <a:gd name="csX16" fmla="*/ 6176315 w 7818120"/>
              <a:gd name="csY16" fmla="*/ 18288 h 18288"/>
              <a:gd name="csX17" fmla="*/ 5681167 w 7818120"/>
              <a:gd name="csY17" fmla="*/ 18288 h 18288"/>
              <a:gd name="csX18" fmla="*/ 5029657 w 7818120"/>
              <a:gd name="csY18" fmla="*/ 18288 h 18288"/>
              <a:gd name="csX19" fmla="*/ 4378147 w 7818120"/>
              <a:gd name="csY19" fmla="*/ 18288 h 18288"/>
              <a:gd name="csX20" fmla="*/ 3726637 w 7818120"/>
              <a:gd name="csY20" fmla="*/ 18288 h 18288"/>
              <a:gd name="csX21" fmla="*/ 3075127 w 7818120"/>
              <a:gd name="csY21" fmla="*/ 18288 h 18288"/>
              <a:gd name="csX22" fmla="*/ 2501798 w 7818120"/>
              <a:gd name="csY22" fmla="*/ 18288 h 18288"/>
              <a:gd name="csX23" fmla="*/ 1772107 w 7818120"/>
              <a:gd name="csY23" fmla="*/ 18288 h 18288"/>
              <a:gd name="csX24" fmla="*/ 1120597 w 7818120"/>
              <a:gd name="csY24" fmla="*/ 18288 h 18288"/>
              <a:gd name="csX25" fmla="*/ 0 w 7818120"/>
              <a:gd name="csY25" fmla="*/ 18288 h 18288"/>
              <a:gd name="csX26" fmla="*/ 0 w 7818120"/>
              <a:gd name="csY26" fmla="*/ 0 h 18288"/>
              <a:gd name="csX0" fmla="*/ 0 w 7818120"/>
              <a:gd name="csY0" fmla="*/ 0 h 18288"/>
              <a:gd name="csX1" fmla="*/ 573329 w 7818120"/>
              <a:gd name="csY1" fmla="*/ 0 h 18288"/>
              <a:gd name="csX2" fmla="*/ 990295 w 7818120"/>
              <a:gd name="csY2" fmla="*/ 0 h 18288"/>
              <a:gd name="csX3" fmla="*/ 1394232 w 7818120"/>
              <a:gd name="csY3" fmla="*/ 0 h 18288"/>
              <a:gd name="csX4" fmla="*/ 1798168 w 7818120"/>
              <a:gd name="csY4" fmla="*/ 0 h 18288"/>
              <a:gd name="csX5" fmla="*/ 2371496 w 7818120"/>
              <a:gd name="csY5" fmla="*/ 0 h 18288"/>
              <a:gd name="csX6" fmla="*/ 2944825 w 7818120"/>
              <a:gd name="csY6" fmla="*/ 0 h 18288"/>
              <a:gd name="csX7" fmla="*/ 3752698 w 7818120"/>
              <a:gd name="csY7" fmla="*/ 0 h 18288"/>
              <a:gd name="csX8" fmla="*/ 4247845 w 7818120"/>
              <a:gd name="csY8" fmla="*/ 0 h 18288"/>
              <a:gd name="csX9" fmla="*/ 5055718 w 7818120"/>
              <a:gd name="csY9" fmla="*/ 0 h 18288"/>
              <a:gd name="csX10" fmla="*/ 5863590 w 7818120"/>
              <a:gd name="csY10" fmla="*/ 0 h 18288"/>
              <a:gd name="csX11" fmla="*/ 6515100 w 7818120"/>
              <a:gd name="csY11" fmla="*/ 0 h 18288"/>
              <a:gd name="csX12" fmla="*/ 7818120 w 7818120"/>
              <a:gd name="csY12" fmla="*/ 0 h 18288"/>
              <a:gd name="csX13" fmla="*/ 7818120 w 7818120"/>
              <a:gd name="csY13" fmla="*/ 18288 h 18288"/>
              <a:gd name="csX14" fmla="*/ 7401154 w 7818120"/>
              <a:gd name="csY14" fmla="*/ 18288 h 18288"/>
              <a:gd name="csX15" fmla="*/ 6593281 w 7818120"/>
              <a:gd name="csY15" fmla="*/ 18288 h 18288"/>
              <a:gd name="csX16" fmla="*/ 6098134 w 7818120"/>
              <a:gd name="csY16" fmla="*/ 18288 h 18288"/>
              <a:gd name="csX17" fmla="*/ 5446624 w 7818120"/>
              <a:gd name="csY17" fmla="*/ 18288 h 18288"/>
              <a:gd name="csX18" fmla="*/ 4638751 w 7818120"/>
              <a:gd name="csY18" fmla="*/ 18288 h 18288"/>
              <a:gd name="csX19" fmla="*/ 3987241 w 7818120"/>
              <a:gd name="csY19" fmla="*/ 18288 h 18288"/>
              <a:gd name="csX20" fmla="*/ 3570275 w 7818120"/>
              <a:gd name="csY20" fmla="*/ 18288 h 18288"/>
              <a:gd name="csX21" fmla="*/ 3075127 w 7818120"/>
              <a:gd name="csY21" fmla="*/ 18288 h 18288"/>
              <a:gd name="csX22" fmla="*/ 2267255 w 7818120"/>
              <a:gd name="csY22" fmla="*/ 18288 h 18288"/>
              <a:gd name="csX23" fmla="*/ 1615745 w 7818120"/>
              <a:gd name="csY23" fmla="*/ 18288 h 18288"/>
              <a:gd name="csX24" fmla="*/ 1120597 w 7818120"/>
              <a:gd name="csY24" fmla="*/ 18288 h 18288"/>
              <a:gd name="csX25" fmla="*/ 0 w 7818120"/>
              <a:gd name="csY25" fmla="*/ 18288 h 18288"/>
              <a:gd name="csX26" fmla="*/ 0 w 7818120"/>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7818120" h="18288" fill="none" extrusionOk="0">
                <a:moveTo>
                  <a:pt x="0" y="0"/>
                </a:moveTo>
                <a:cubicBezTo>
                  <a:pt x="101002" y="-20048"/>
                  <a:pt x="215808" y="13837"/>
                  <a:pt x="416966" y="0"/>
                </a:cubicBezTo>
                <a:cubicBezTo>
                  <a:pt x="573264" y="9422"/>
                  <a:pt x="897859" y="4188"/>
                  <a:pt x="1146658" y="0"/>
                </a:cubicBezTo>
                <a:cubicBezTo>
                  <a:pt x="1409722" y="12227"/>
                  <a:pt x="1377475" y="-3286"/>
                  <a:pt x="1563624" y="0"/>
                </a:cubicBezTo>
                <a:cubicBezTo>
                  <a:pt x="1758084" y="11330"/>
                  <a:pt x="1967746" y="-7403"/>
                  <a:pt x="2136953" y="0"/>
                </a:cubicBezTo>
                <a:cubicBezTo>
                  <a:pt x="2354826" y="-5751"/>
                  <a:pt x="2687014" y="20029"/>
                  <a:pt x="2944825" y="0"/>
                </a:cubicBezTo>
                <a:cubicBezTo>
                  <a:pt x="3238848" y="15226"/>
                  <a:pt x="3415761" y="33925"/>
                  <a:pt x="3596335" y="0"/>
                </a:cubicBezTo>
                <a:cubicBezTo>
                  <a:pt x="3815108" y="13362"/>
                  <a:pt x="3972448" y="-68797"/>
                  <a:pt x="4326026" y="0"/>
                </a:cubicBezTo>
                <a:cubicBezTo>
                  <a:pt x="4638028" y="39995"/>
                  <a:pt x="4794473" y="211"/>
                  <a:pt x="4899355" y="0"/>
                </a:cubicBezTo>
                <a:cubicBezTo>
                  <a:pt x="5037170" y="-13296"/>
                  <a:pt x="5289722" y="-48609"/>
                  <a:pt x="5550865" y="0"/>
                </a:cubicBezTo>
                <a:cubicBezTo>
                  <a:pt x="5740088" y="19163"/>
                  <a:pt x="6143605" y="-29909"/>
                  <a:pt x="6358738" y="0"/>
                </a:cubicBezTo>
                <a:cubicBezTo>
                  <a:pt x="6556443" y="18955"/>
                  <a:pt x="6741581" y="-22634"/>
                  <a:pt x="6853885" y="0"/>
                </a:cubicBezTo>
                <a:cubicBezTo>
                  <a:pt x="6996029" y="20497"/>
                  <a:pt x="7453286" y="6658"/>
                  <a:pt x="7818120" y="0"/>
                </a:cubicBezTo>
                <a:cubicBezTo>
                  <a:pt x="7817552" y="7862"/>
                  <a:pt x="7817901" y="13269"/>
                  <a:pt x="7818120" y="18288"/>
                </a:cubicBezTo>
                <a:cubicBezTo>
                  <a:pt x="7701883" y="-33961"/>
                  <a:pt x="7395843" y="8437"/>
                  <a:pt x="7244791" y="18288"/>
                </a:cubicBezTo>
                <a:cubicBezTo>
                  <a:pt x="7088282" y="14407"/>
                  <a:pt x="6958165" y="20902"/>
                  <a:pt x="6827825" y="18288"/>
                </a:cubicBezTo>
                <a:cubicBezTo>
                  <a:pt x="6715653" y="-2805"/>
                  <a:pt x="6356779" y="33124"/>
                  <a:pt x="6176315" y="18288"/>
                </a:cubicBezTo>
                <a:cubicBezTo>
                  <a:pt x="6015867" y="-5301"/>
                  <a:pt x="5852369" y="-275"/>
                  <a:pt x="5681167" y="18288"/>
                </a:cubicBezTo>
                <a:cubicBezTo>
                  <a:pt x="5508002" y="48742"/>
                  <a:pt x="5304989" y="-7247"/>
                  <a:pt x="5029657" y="18288"/>
                </a:cubicBezTo>
                <a:cubicBezTo>
                  <a:pt x="4760375" y="46790"/>
                  <a:pt x="4637400" y="35678"/>
                  <a:pt x="4378147" y="18288"/>
                </a:cubicBezTo>
                <a:cubicBezTo>
                  <a:pt x="4094943" y="8043"/>
                  <a:pt x="4037303" y="27568"/>
                  <a:pt x="3726637" y="18288"/>
                </a:cubicBezTo>
                <a:cubicBezTo>
                  <a:pt x="3400340" y="-2459"/>
                  <a:pt x="3320728" y="61058"/>
                  <a:pt x="3075127" y="18288"/>
                </a:cubicBezTo>
                <a:cubicBezTo>
                  <a:pt x="2809301" y="-25757"/>
                  <a:pt x="2702630" y="16477"/>
                  <a:pt x="2501798" y="18288"/>
                </a:cubicBezTo>
                <a:cubicBezTo>
                  <a:pt x="2308686" y="20751"/>
                  <a:pt x="2079466" y="5550"/>
                  <a:pt x="1772107" y="18288"/>
                </a:cubicBezTo>
                <a:cubicBezTo>
                  <a:pt x="1420202" y="47064"/>
                  <a:pt x="1431765" y="28913"/>
                  <a:pt x="1120597" y="18288"/>
                </a:cubicBezTo>
                <a:cubicBezTo>
                  <a:pt x="791266" y="31607"/>
                  <a:pt x="235945" y="82322"/>
                  <a:pt x="0" y="18288"/>
                </a:cubicBezTo>
                <a:cubicBezTo>
                  <a:pt x="-589" y="13471"/>
                  <a:pt x="-474" y="7409"/>
                  <a:pt x="0" y="0"/>
                </a:cubicBezTo>
                <a:close/>
              </a:path>
              <a:path w="7818120" h="18288" stroke="0" extrusionOk="0">
                <a:moveTo>
                  <a:pt x="0" y="0"/>
                </a:moveTo>
                <a:cubicBezTo>
                  <a:pt x="161767" y="-7030"/>
                  <a:pt x="286873" y="-11228"/>
                  <a:pt x="573329" y="0"/>
                </a:cubicBezTo>
                <a:cubicBezTo>
                  <a:pt x="860952" y="-8429"/>
                  <a:pt x="823968" y="-2420"/>
                  <a:pt x="990295" y="0"/>
                </a:cubicBezTo>
                <a:cubicBezTo>
                  <a:pt x="1144921" y="-13846"/>
                  <a:pt x="1288801" y="10931"/>
                  <a:pt x="1394232" y="0"/>
                </a:cubicBezTo>
                <a:cubicBezTo>
                  <a:pt x="1499663" y="-10931"/>
                  <a:pt x="1677634" y="10318"/>
                  <a:pt x="1798168" y="0"/>
                </a:cubicBezTo>
                <a:cubicBezTo>
                  <a:pt x="2021167" y="5465"/>
                  <a:pt x="2087775" y="-15972"/>
                  <a:pt x="2371496" y="0"/>
                </a:cubicBezTo>
                <a:cubicBezTo>
                  <a:pt x="2646084" y="3640"/>
                  <a:pt x="2709294" y="-15431"/>
                  <a:pt x="2944825" y="0"/>
                </a:cubicBezTo>
                <a:cubicBezTo>
                  <a:pt x="3182104" y="39801"/>
                  <a:pt x="3563508" y="7189"/>
                  <a:pt x="3752698" y="0"/>
                </a:cubicBezTo>
                <a:cubicBezTo>
                  <a:pt x="4004713" y="-51688"/>
                  <a:pt x="4111759" y="8465"/>
                  <a:pt x="4247845" y="0"/>
                </a:cubicBezTo>
                <a:cubicBezTo>
                  <a:pt x="4409051" y="-38636"/>
                  <a:pt x="4840912" y="-6880"/>
                  <a:pt x="5055718" y="0"/>
                </a:cubicBezTo>
                <a:cubicBezTo>
                  <a:pt x="5318987" y="12828"/>
                  <a:pt x="5464207" y="16349"/>
                  <a:pt x="5863590" y="0"/>
                </a:cubicBezTo>
                <a:cubicBezTo>
                  <a:pt x="6258188" y="21536"/>
                  <a:pt x="6373895" y="-20866"/>
                  <a:pt x="6515100" y="0"/>
                </a:cubicBezTo>
                <a:cubicBezTo>
                  <a:pt x="6673199" y="-42487"/>
                  <a:pt x="7368245" y="-124798"/>
                  <a:pt x="7818120" y="0"/>
                </a:cubicBezTo>
                <a:cubicBezTo>
                  <a:pt x="7818163" y="8895"/>
                  <a:pt x="7818750" y="9828"/>
                  <a:pt x="7818120" y="18288"/>
                </a:cubicBezTo>
                <a:cubicBezTo>
                  <a:pt x="7615777" y="-1071"/>
                  <a:pt x="7527543" y="-5750"/>
                  <a:pt x="7401154" y="18288"/>
                </a:cubicBezTo>
                <a:cubicBezTo>
                  <a:pt x="7322611" y="47896"/>
                  <a:pt x="6964426" y="-24966"/>
                  <a:pt x="6593281" y="18288"/>
                </a:cubicBezTo>
                <a:cubicBezTo>
                  <a:pt x="6260055" y="33833"/>
                  <a:pt x="6287545" y="-3963"/>
                  <a:pt x="6098134" y="18288"/>
                </a:cubicBezTo>
                <a:cubicBezTo>
                  <a:pt x="5900337" y="14995"/>
                  <a:pt x="5605990" y="72621"/>
                  <a:pt x="5446624" y="18288"/>
                </a:cubicBezTo>
                <a:cubicBezTo>
                  <a:pt x="5244167" y="-23104"/>
                  <a:pt x="4914971" y="-34358"/>
                  <a:pt x="4638751" y="18288"/>
                </a:cubicBezTo>
                <a:cubicBezTo>
                  <a:pt x="4353273" y="8380"/>
                  <a:pt x="4297533" y="13876"/>
                  <a:pt x="3987241" y="18288"/>
                </a:cubicBezTo>
                <a:cubicBezTo>
                  <a:pt x="3687723" y="41876"/>
                  <a:pt x="3776181" y="30039"/>
                  <a:pt x="3570275" y="18288"/>
                </a:cubicBezTo>
                <a:cubicBezTo>
                  <a:pt x="3396160" y="10249"/>
                  <a:pt x="3285909" y="48310"/>
                  <a:pt x="3075127" y="18288"/>
                </a:cubicBezTo>
                <a:cubicBezTo>
                  <a:pt x="2869474" y="41512"/>
                  <a:pt x="2676329" y="4972"/>
                  <a:pt x="2267255" y="18288"/>
                </a:cubicBezTo>
                <a:cubicBezTo>
                  <a:pt x="1866401" y="24532"/>
                  <a:pt x="1882987" y="25696"/>
                  <a:pt x="1615745" y="18288"/>
                </a:cubicBezTo>
                <a:cubicBezTo>
                  <a:pt x="1346085" y="13379"/>
                  <a:pt x="1323312" y="12392"/>
                  <a:pt x="1120597" y="18288"/>
                </a:cubicBezTo>
                <a:cubicBezTo>
                  <a:pt x="940237" y="-60975"/>
                  <a:pt x="569386" y="27591"/>
                  <a:pt x="0" y="18288"/>
                </a:cubicBezTo>
                <a:cubicBezTo>
                  <a:pt x="1751" y="14440"/>
                  <a:pt x="-1272" y="7740"/>
                  <a:pt x="0" y="0"/>
                </a:cubicBezTo>
                <a:close/>
              </a:path>
              <a:path w="7818120" h="18288" fill="none" stroke="0" extrusionOk="0">
                <a:moveTo>
                  <a:pt x="0" y="0"/>
                </a:moveTo>
                <a:cubicBezTo>
                  <a:pt x="102311" y="-24031"/>
                  <a:pt x="206428" y="20084"/>
                  <a:pt x="416966" y="0"/>
                </a:cubicBezTo>
                <a:cubicBezTo>
                  <a:pt x="662339" y="-9883"/>
                  <a:pt x="833564" y="-11910"/>
                  <a:pt x="1146658" y="0"/>
                </a:cubicBezTo>
                <a:cubicBezTo>
                  <a:pt x="1398993" y="16754"/>
                  <a:pt x="1378239" y="-4997"/>
                  <a:pt x="1563624" y="0"/>
                </a:cubicBezTo>
                <a:cubicBezTo>
                  <a:pt x="1738265" y="3015"/>
                  <a:pt x="2006667" y="23864"/>
                  <a:pt x="2136953" y="0"/>
                </a:cubicBezTo>
                <a:cubicBezTo>
                  <a:pt x="2338524" y="-3063"/>
                  <a:pt x="2693378" y="-15904"/>
                  <a:pt x="2944825" y="0"/>
                </a:cubicBezTo>
                <a:cubicBezTo>
                  <a:pt x="3201439" y="-13695"/>
                  <a:pt x="3379198" y="46243"/>
                  <a:pt x="3596335" y="0"/>
                </a:cubicBezTo>
                <a:cubicBezTo>
                  <a:pt x="3778868" y="-61549"/>
                  <a:pt x="3979469" y="3461"/>
                  <a:pt x="4326026" y="0"/>
                </a:cubicBezTo>
                <a:cubicBezTo>
                  <a:pt x="4670641" y="40397"/>
                  <a:pt x="4801160" y="2093"/>
                  <a:pt x="4899355" y="0"/>
                </a:cubicBezTo>
                <a:cubicBezTo>
                  <a:pt x="4972821" y="-4221"/>
                  <a:pt x="5326959" y="8892"/>
                  <a:pt x="5550865" y="0"/>
                </a:cubicBezTo>
                <a:cubicBezTo>
                  <a:pt x="5793178" y="12267"/>
                  <a:pt x="6146346" y="-4531"/>
                  <a:pt x="6358738" y="0"/>
                </a:cubicBezTo>
                <a:cubicBezTo>
                  <a:pt x="6580825" y="49349"/>
                  <a:pt x="6739467" y="13524"/>
                  <a:pt x="6853885" y="0"/>
                </a:cubicBezTo>
                <a:cubicBezTo>
                  <a:pt x="7057243" y="-60557"/>
                  <a:pt x="7415107" y="-58698"/>
                  <a:pt x="7818120" y="0"/>
                </a:cubicBezTo>
                <a:cubicBezTo>
                  <a:pt x="7817705" y="7748"/>
                  <a:pt x="7817189" y="13015"/>
                  <a:pt x="7818120" y="18288"/>
                </a:cubicBezTo>
                <a:cubicBezTo>
                  <a:pt x="7693944" y="-3615"/>
                  <a:pt x="7376376" y="-6677"/>
                  <a:pt x="7244791" y="18288"/>
                </a:cubicBezTo>
                <a:cubicBezTo>
                  <a:pt x="7100086" y="-5717"/>
                  <a:pt x="6942350" y="35421"/>
                  <a:pt x="6827825" y="18288"/>
                </a:cubicBezTo>
                <a:cubicBezTo>
                  <a:pt x="6691364" y="27873"/>
                  <a:pt x="6342432" y="37332"/>
                  <a:pt x="6176315" y="18288"/>
                </a:cubicBezTo>
                <a:cubicBezTo>
                  <a:pt x="6012850" y="28657"/>
                  <a:pt x="5862979" y="-980"/>
                  <a:pt x="5681167" y="18288"/>
                </a:cubicBezTo>
                <a:cubicBezTo>
                  <a:pt x="5485624" y="71662"/>
                  <a:pt x="5295851" y="1288"/>
                  <a:pt x="5029657" y="18288"/>
                </a:cubicBezTo>
                <a:cubicBezTo>
                  <a:pt x="4753680" y="49046"/>
                  <a:pt x="4640335" y="38506"/>
                  <a:pt x="4378147" y="18288"/>
                </a:cubicBezTo>
                <a:cubicBezTo>
                  <a:pt x="4103046" y="-4537"/>
                  <a:pt x="4022480" y="43848"/>
                  <a:pt x="3726637" y="18288"/>
                </a:cubicBezTo>
                <a:cubicBezTo>
                  <a:pt x="3429109" y="3476"/>
                  <a:pt x="3316488" y="61415"/>
                  <a:pt x="3075127" y="18288"/>
                </a:cubicBezTo>
                <a:cubicBezTo>
                  <a:pt x="2821014" y="6093"/>
                  <a:pt x="2665050" y="-11263"/>
                  <a:pt x="2501798" y="18288"/>
                </a:cubicBezTo>
                <a:cubicBezTo>
                  <a:pt x="2343345" y="29394"/>
                  <a:pt x="2120041" y="-50427"/>
                  <a:pt x="1772107" y="18288"/>
                </a:cubicBezTo>
                <a:cubicBezTo>
                  <a:pt x="1424078" y="50665"/>
                  <a:pt x="1427418" y="32572"/>
                  <a:pt x="1120597" y="18288"/>
                </a:cubicBezTo>
                <a:cubicBezTo>
                  <a:pt x="796486" y="45938"/>
                  <a:pt x="243712" y="47798"/>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7818120"/>
                      <a:gd name="connsiteY0" fmla="*/ 0 h 18288"/>
                      <a:gd name="connsiteX1" fmla="*/ 416966 w 7818120"/>
                      <a:gd name="connsiteY1" fmla="*/ 0 h 18288"/>
                      <a:gd name="connsiteX2" fmla="*/ 1146658 w 7818120"/>
                      <a:gd name="connsiteY2" fmla="*/ 0 h 18288"/>
                      <a:gd name="connsiteX3" fmla="*/ 1563624 w 7818120"/>
                      <a:gd name="connsiteY3" fmla="*/ 0 h 18288"/>
                      <a:gd name="connsiteX4" fmla="*/ 2136953 w 7818120"/>
                      <a:gd name="connsiteY4" fmla="*/ 0 h 18288"/>
                      <a:gd name="connsiteX5" fmla="*/ 2944825 w 7818120"/>
                      <a:gd name="connsiteY5" fmla="*/ 0 h 18288"/>
                      <a:gd name="connsiteX6" fmla="*/ 3596335 w 7818120"/>
                      <a:gd name="connsiteY6" fmla="*/ 0 h 18288"/>
                      <a:gd name="connsiteX7" fmla="*/ 4326026 w 7818120"/>
                      <a:gd name="connsiteY7" fmla="*/ 0 h 18288"/>
                      <a:gd name="connsiteX8" fmla="*/ 4899355 w 7818120"/>
                      <a:gd name="connsiteY8" fmla="*/ 0 h 18288"/>
                      <a:gd name="connsiteX9" fmla="*/ 5550865 w 7818120"/>
                      <a:gd name="connsiteY9" fmla="*/ 0 h 18288"/>
                      <a:gd name="connsiteX10" fmla="*/ 6358738 w 7818120"/>
                      <a:gd name="connsiteY10" fmla="*/ 0 h 18288"/>
                      <a:gd name="connsiteX11" fmla="*/ 6853885 w 7818120"/>
                      <a:gd name="connsiteY11" fmla="*/ 0 h 18288"/>
                      <a:gd name="connsiteX12" fmla="*/ 7818120 w 7818120"/>
                      <a:gd name="connsiteY12" fmla="*/ 0 h 18288"/>
                      <a:gd name="connsiteX13" fmla="*/ 7818120 w 7818120"/>
                      <a:gd name="connsiteY13" fmla="*/ 18288 h 18288"/>
                      <a:gd name="connsiteX14" fmla="*/ 7244791 w 7818120"/>
                      <a:gd name="connsiteY14" fmla="*/ 18288 h 18288"/>
                      <a:gd name="connsiteX15" fmla="*/ 6827825 w 7818120"/>
                      <a:gd name="connsiteY15" fmla="*/ 18288 h 18288"/>
                      <a:gd name="connsiteX16" fmla="*/ 6176315 w 7818120"/>
                      <a:gd name="connsiteY16" fmla="*/ 18288 h 18288"/>
                      <a:gd name="connsiteX17" fmla="*/ 5681167 w 7818120"/>
                      <a:gd name="connsiteY17" fmla="*/ 18288 h 18288"/>
                      <a:gd name="connsiteX18" fmla="*/ 5029657 w 7818120"/>
                      <a:gd name="connsiteY18" fmla="*/ 18288 h 18288"/>
                      <a:gd name="connsiteX19" fmla="*/ 4378147 w 7818120"/>
                      <a:gd name="connsiteY19" fmla="*/ 18288 h 18288"/>
                      <a:gd name="connsiteX20" fmla="*/ 3726637 w 7818120"/>
                      <a:gd name="connsiteY20" fmla="*/ 18288 h 18288"/>
                      <a:gd name="connsiteX21" fmla="*/ 3075127 w 7818120"/>
                      <a:gd name="connsiteY21" fmla="*/ 18288 h 18288"/>
                      <a:gd name="connsiteX22" fmla="*/ 2501798 w 7818120"/>
                      <a:gd name="connsiteY22" fmla="*/ 18288 h 18288"/>
                      <a:gd name="connsiteX23" fmla="*/ 1772107 w 7818120"/>
                      <a:gd name="connsiteY23" fmla="*/ 18288 h 18288"/>
                      <a:gd name="connsiteX24" fmla="*/ 1120597 w 7818120"/>
                      <a:gd name="connsiteY24" fmla="*/ 18288 h 18288"/>
                      <a:gd name="connsiteX25" fmla="*/ 0 w 7818120"/>
                      <a:gd name="connsiteY25" fmla="*/ 18288 h 18288"/>
                      <a:gd name="connsiteX26" fmla="*/ 0 w 7818120"/>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818120" h="18288" fill="none" extrusionOk="0">
                        <a:moveTo>
                          <a:pt x="0" y="0"/>
                        </a:moveTo>
                        <a:cubicBezTo>
                          <a:pt x="121520" y="-12182"/>
                          <a:pt x="211324" y="18247"/>
                          <a:pt x="416966" y="0"/>
                        </a:cubicBezTo>
                        <a:cubicBezTo>
                          <a:pt x="622608" y="-18247"/>
                          <a:pt x="891241" y="-13744"/>
                          <a:pt x="1146658" y="0"/>
                        </a:cubicBezTo>
                        <a:cubicBezTo>
                          <a:pt x="1402075" y="13744"/>
                          <a:pt x="1378880" y="-8543"/>
                          <a:pt x="1563624" y="0"/>
                        </a:cubicBezTo>
                        <a:cubicBezTo>
                          <a:pt x="1748368" y="8543"/>
                          <a:pt x="1972300" y="7443"/>
                          <a:pt x="2136953" y="0"/>
                        </a:cubicBezTo>
                        <a:cubicBezTo>
                          <a:pt x="2301606" y="-7443"/>
                          <a:pt x="2679634" y="12382"/>
                          <a:pt x="2944825" y="0"/>
                        </a:cubicBezTo>
                        <a:cubicBezTo>
                          <a:pt x="3210016" y="-12382"/>
                          <a:pt x="3409232" y="17967"/>
                          <a:pt x="3596335" y="0"/>
                        </a:cubicBezTo>
                        <a:cubicBezTo>
                          <a:pt x="3783438" y="-17967"/>
                          <a:pt x="4002523" y="-28578"/>
                          <a:pt x="4326026" y="0"/>
                        </a:cubicBezTo>
                        <a:cubicBezTo>
                          <a:pt x="4649529" y="28578"/>
                          <a:pt x="4777384" y="-3624"/>
                          <a:pt x="4899355" y="0"/>
                        </a:cubicBezTo>
                        <a:cubicBezTo>
                          <a:pt x="5021326" y="3624"/>
                          <a:pt x="5317653" y="1281"/>
                          <a:pt x="5550865" y="0"/>
                        </a:cubicBezTo>
                        <a:cubicBezTo>
                          <a:pt x="5784077" y="-1281"/>
                          <a:pt x="6142956" y="-39637"/>
                          <a:pt x="6358738" y="0"/>
                        </a:cubicBezTo>
                        <a:cubicBezTo>
                          <a:pt x="6574520" y="39637"/>
                          <a:pt x="6724785" y="-4460"/>
                          <a:pt x="6853885" y="0"/>
                        </a:cubicBezTo>
                        <a:cubicBezTo>
                          <a:pt x="6982985" y="4460"/>
                          <a:pt x="7403044" y="-1955"/>
                          <a:pt x="7818120" y="0"/>
                        </a:cubicBezTo>
                        <a:cubicBezTo>
                          <a:pt x="7817988" y="7702"/>
                          <a:pt x="7817908" y="13511"/>
                          <a:pt x="7818120" y="18288"/>
                        </a:cubicBezTo>
                        <a:cubicBezTo>
                          <a:pt x="7698847" y="-3267"/>
                          <a:pt x="7390924" y="22979"/>
                          <a:pt x="7244791" y="18288"/>
                        </a:cubicBezTo>
                        <a:cubicBezTo>
                          <a:pt x="7098658" y="13597"/>
                          <a:pt x="6952735" y="29357"/>
                          <a:pt x="6827825" y="18288"/>
                        </a:cubicBezTo>
                        <a:cubicBezTo>
                          <a:pt x="6702915" y="7219"/>
                          <a:pt x="6338661" y="34530"/>
                          <a:pt x="6176315" y="18288"/>
                        </a:cubicBezTo>
                        <a:cubicBezTo>
                          <a:pt x="6013969" y="2047"/>
                          <a:pt x="5850602" y="6362"/>
                          <a:pt x="5681167" y="18288"/>
                        </a:cubicBezTo>
                        <a:cubicBezTo>
                          <a:pt x="5511732" y="30214"/>
                          <a:pt x="5312143" y="419"/>
                          <a:pt x="5029657" y="18288"/>
                        </a:cubicBezTo>
                        <a:cubicBezTo>
                          <a:pt x="4747171" y="36158"/>
                          <a:pt x="4655062" y="30740"/>
                          <a:pt x="4378147" y="18288"/>
                        </a:cubicBezTo>
                        <a:cubicBezTo>
                          <a:pt x="4101232" y="5837"/>
                          <a:pt x="4037646" y="44706"/>
                          <a:pt x="3726637" y="18288"/>
                        </a:cubicBezTo>
                        <a:cubicBezTo>
                          <a:pt x="3415628" y="-8130"/>
                          <a:pt x="3321756" y="45507"/>
                          <a:pt x="3075127" y="18288"/>
                        </a:cubicBezTo>
                        <a:cubicBezTo>
                          <a:pt x="2828498" y="-8931"/>
                          <a:pt x="2684733" y="14853"/>
                          <a:pt x="2501798" y="18288"/>
                        </a:cubicBezTo>
                        <a:cubicBezTo>
                          <a:pt x="2318863" y="21723"/>
                          <a:pt x="2121844" y="-13013"/>
                          <a:pt x="1772107" y="18288"/>
                        </a:cubicBezTo>
                        <a:cubicBezTo>
                          <a:pt x="1422370" y="49589"/>
                          <a:pt x="1431548" y="31666"/>
                          <a:pt x="1120597" y="18288"/>
                        </a:cubicBezTo>
                        <a:cubicBezTo>
                          <a:pt x="809646" y="4911"/>
                          <a:pt x="246393" y="56240"/>
                          <a:pt x="0" y="18288"/>
                        </a:cubicBezTo>
                        <a:cubicBezTo>
                          <a:pt x="129" y="13298"/>
                          <a:pt x="-675" y="6857"/>
                          <a:pt x="0" y="0"/>
                        </a:cubicBezTo>
                        <a:close/>
                      </a:path>
                      <a:path w="7818120" h="18288" stroke="0" extrusionOk="0">
                        <a:moveTo>
                          <a:pt x="0" y="0"/>
                        </a:moveTo>
                        <a:cubicBezTo>
                          <a:pt x="177487" y="-4302"/>
                          <a:pt x="287499" y="4997"/>
                          <a:pt x="573329" y="0"/>
                        </a:cubicBezTo>
                        <a:cubicBezTo>
                          <a:pt x="859159" y="-4997"/>
                          <a:pt x="821965" y="-336"/>
                          <a:pt x="990295" y="0"/>
                        </a:cubicBezTo>
                        <a:cubicBezTo>
                          <a:pt x="1158625" y="336"/>
                          <a:pt x="1587918" y="-4681"/>
                          <a:pt x="1798168" y="0"/>
                        </a:cubicBezTo>
                        <a:cubicBezTo>
                          <a:pt x="2008418" y="4681"/>
                          <a:pt x="2088841" y="-2754"/>
                          <a:pt x="2371496" y="0"/>
                        </a:cubicBezTo>
                        <a:cubicBezTo>
                          <a:pt x="2654151" y="2754"/>
                          <a:pt x="2701462" y="-24976"/>
                          <a:pt x="2944825" y="0"/>
                        </a:cubicBezTo>
                        <a:cubicBezTo>
                          <a:pt x="3188188" y="24976"/>
                          <a:pt x="3511636" y="25407"/>
                          <a:pt x="3752698" y="0"/>
                        </a:cubicBezTo>
                        <a:cubicBezTo>
                          <a:pt x="3993760" y="-25407"/>
                          <a:pt x="4107153" y="6432"/>
                          <a:pt x="4247845" y="0"/>
                        </a:cubicBezTo>
                        <a:cubicBezTo>
                          <a:pt x="4388537" y="-6432"/>
                          <a:pt x="4835598" y="-5108"/>
                          <a:pt x="5055718" y="0"/>
                        </a:cubicBezTo>
                        <a:cubicBezTo>
                          <a:pt x="5275838" y="5108"/>
                          <a:pt x="5461006" y="-24536"/>
                          <a:pt x="5863590" y="0"/>
                        </a:cubicBezTo>
                        <a:cubicBezTo>
                          <a:pt x="6266174" y="24536"/>
                          <a:pt x="6355549" y="-19657"/>
                          <a:pt x="6515100" y="0"/>
                        </a:cubicBezTo>
                        <a:cubicBezTo>
                          <a:pt x="6674651" y="19657"/>
                          <a:pt x="7275423" y="-57462"/>
                          <a:pt x="7818120" y="0"/>
                        </a:cubicBezTo>
                        <a:cubicBezTo>
                          <a:pt x="7818132" y="8833"/>
                          <a:pt x="7818660" y="9830"/>
                          <a:pt x="7818120" y="18288"/>
                        </a:cubicBezTo>
                        <a:cubicBezTo>
                          <a:pt x="7610240" y="4606"/>
                          <a:pt x="7521789" y="7721"/>
                          <a:pt x="7401154" y="18288"/>
                        </a:cubicBezTo>
                        <a:cubicBezTo>
                          <a:pt x="7280519" y="28855"/>
                          <a:pt x="6930719" y="4225"/>
                          <a:pt x="6593281" y="18288"/>
                        </a:cubicBezTo>
                        <a:cubicBezTo>
                          <a:pt x="6255843" y="32351"/>
                          <a:pt x="6286682" y="1162"/>
                          <a:pt x="6098134" y="18288"/>
                        </a:cubicBezTo>
                        <a:cubicBezTo>
                          <a:pt x="5909586" y="35414"/>
                          <a:pt x="5602789" y="48596"/>
                          <a:pt x="5446624" y="18288"/>
                        </a:cubicBezTo>
                        <a:cubicBezTo>
                          <a:pt x="5290459" y="-12020"/>
                          <a:pt x="4917039" y="21960"/>
                          <a:pt x="4638751" y="18288"/>
                        </a:cubicBezTo>
                        <a:cubicBezTo>
                          <a:pt x="4360463" y="14616"/>
                          <a:pt x="4304690" y="5450"/>
                          <a:pt x="3987241" y="18288"/>
                        </a:cubicBezTo>
                        <a:cubicBezTo>
                          <a:pt x="3669792" y="31127"/>
                          <a:pt x="3758742" y="32551"/>
                          <a:pt x="3570275" y="18288"/>
                        </a:cubicBezTo>
                        <a:cubicBezTo>
                          <a:pt x="3381808" y="4025"/>
                          <a:pt x="3267153" y="36200"/>
                          <a:pt x="3075127" y="18288"/>
                        </a:cubicBezTo>
                        <a:cubicBezTo>
                          <a:pt x="2883101" y="376"/>
                          <a:pt x="2665825" y="10973"/>
                          <a:pt x="2267255" y="18288"/>
                        </a:cubicBezTo>
                        <a:cubicBezTo>
                          <a:pt x="1868685" y="25603"/>
                          <a:pt x="1884698" y="28410"/>
                          <a:pt x="1615745" y="18288"/>
                        </a:cubicBezTo>
                        <a:cubicBezTo>
                          <a:pt x="1346792" y="8167"/>
                          <a:pt x="1320952" y="10430"/>
                          <a:pt x="1120597" y="18288"/>
                        </a:cubicBezTo>
                        <a:cubicBezTo>
                          <a:pt x="920242" y="26146"/>
                          <a:pt x="556507" y="50790"/>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 name="Title 1">
            <a:extLst>
              <a:ext uri="{FF2B5EF4-FFF2-40B4-BE49-F238E27FC236}">
                <a16:creationId xmlns:a16="http://schemas.microsoft.com/office/drawing/2014/main" id="{03231B22-C456-4FE0-AB63-F23D796FF3A1}"/>
              </a:ext>
            </a:extLst>
          </p:cNvPr>
          <p:cNvSpPr>
            <a:spLocks noGrp="1"/>
          </p:cNvSpPr>
          <p:nvPr>
            <p:ph type="title"/>
          </p:nvPr>
        </p:nvSpPr>
        <p:spPr>
          <a:xfrm>
            <a:off x="837057" y="496688"/>
            <a:ext cx="7467600" cy="1143000"/>
          </a:xfrm>
        </p:spPr>
        <p:txBody>
          <a:bodyPr>
            <a:normAutofit/>
          </a:bodyPr>
          <a:lstStyle/>
          <a:p>
            <a:pPr algn="ctr"/>
            <a:r>
              <a:rPr lang="en-US" dirty="0"/>
              <a:t>California Welfare &amp; Institutions Code </a:t>
            </a:r>
            <a:br>
              <a:rPr lang="en-US" dirty="0"/>
            </a:br>
            <a:r>
              <a:rPr lang="en-US" dirty="0"/>
              <a:t>Section 4502</a:t>
            </a:r>
          </a:p>
        </p:txBody>
      </p:sp>
      <p:pic>
        <p:nvPicPr>
          <p:cNvPr id="7" name="Picture 2" descr="C:\Users\ctolbert\AppData\Local\Microsoft\Windows\Temporary Internet Files\Content.IE5\NJYKZN7E\constitution[1]">
            <a:extLst>
              <a:ext uri="{FF2B5EF4-FFF2-40B4-BE49-F238E27FC236}">
                <a16:creationId xmlns:a16="http://schemas.microsoft.com/office/drawing/2014/main" id="{CD0689E3-D954-4872-A337-B14BB2B21C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9952" y="4001424"/>
            <a:ext cx="2590800" cy="248897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B81904A7-4A37-4C3E-AB60-C91B07DB397D}"/>
              </a:ext>
            </a:extLst>
          </p:cNvPr>
          <p:cNvSpPr txBox="1"/>
          <p:nvPr/>
        </p:nvSpPr>
        <p:spPr>
          <a:xfrm>
            <a:off x="628650" y="2090930"/>
            <a:ext cx="6229350" cy="403187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“Persons with developmental disabilities have the same legal rights and responsibilities guaranteed all other individuals by the United States Constitution and laws and the Constitution and laws of the State of California.”</a:t>
            </a:r>
          </a:p>
        </p:txBody>
      </p:sp>
    </p:spTree>
    <p:extLst>
      <p:ext uri="{BB962C8B-B14F-4D97-AF65-F5344CB8AC3E}">
        <p14:creationId xmlns:p14="http://schemas.microsoft.com/office/powerpoint/2010/main" val="32696432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9"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1865313"/>
            <a:ext cx="7818120" cy="18288"/>
          </a:xfrm>
          <a:custGeom>
            <a:avLst/>
            <a:gdLst>
              <a:gd name="csX0" fmla="*/ 0 w 7818120"/>
              <a:gd name="csY0" fmla="*/ 0 h 18288"/>
              <a:gd name="csX1" fmla="*/ 416966 w 7818120"/>
              <a:gd name="csY1" fmla="*/ 0 h 18288"/>
              <a:gd name="csX2" fmla="*/ 1146658 w 7818120"/>
              <a:gd name="csY2" fmla="*/ 0 h 18288"/>
              <a:gd name="csX3" fmla="*/ 1563624 w 7818120"/>
              <a:gd name="csY3" fmla="*/ 0 h 18288"/>
              <a:gd name="csX4" fmla="*/ 2136953 w 7818120"/>
              <a:gd name="csY4" fmla="*/ 0 h 18288"/>
              <a:gd name="csX5" fmla="*/ 2944825 w 7818120"/>
              <a:gd name="csY5" fmla="*/ 0 h 18288"/>
              <a:gd name="csX6" fmla="*/ 3596335 w 7818120"/>
              <a:gd name="csY6" fmla="*/ 0 h 18288"/>
              <a:gd name="csX7" fmla="*/ 4326026 w 7818120"/>
              <a:gd name="csY7" fmla="*/ 0 h 18288"/>
              <a:gd name="csX8" fmla="*/ 4899355 w 7818120"/>
              <a:gd name="csY8" fmla="*/ 0 h 18288"/>
              <a:gd name="csX9" fmla="*/ 5550865 w 7818120"/>
              <a:gd name="csY9" fmla="*/ 0 h 18288"/>
              <a:gd name="csX10" fmla="*/ 6358738 w 7818120"/>
              <a:gd name="csY10" fmla="*/ 0 h 18288"/>
              <a:gd name="csX11" fmla="*/ 6853885 w 7818120"/>
              <a:gd name="csY11" fmla="*/ 0 h 18288"/>
              <a:gd name="csX12" fmla="*/ 7818120 w 7818120"/>
              <a:gd name="csY12" fmla="*/ 0 h 18288"/>
              <a:gd name="csX13" fmla="*/ 7818120 w 7818120"/>
              <a:gd name="csY13" fmla="*/ 18288 h 18288"/>
              <a:gd name="csX14" fmla="*/ 7244791 w 7818120"/>
              <a:gd name="csY14" fmla="*/ 18288 h 18288"/>
              <a:gd name="csX15" fmla="*/ 6827825 w 7818120"/>
              <a:gd name="csY15" fmla="*/ 18288 h 18288"/>
              <a:gd name="csX16" fmla="*/ 6176315 w 7818120"/>
              <a:gd name="csY16" fmla="*/ 18288 h 18288"/>
              <a:gd name="csX17" fmla="*/ 5681167 w 7818120"/>
              <a:gd name="csY17" fmla="*/ 18288 h 18288"/>
              <a:gd name="csX18" fmla="*/ 5029657 w 7818120"/>
              <a:gd name="csY18" fmla="*/ 18288 h 18288"/>
              <a:gd name="csX19" fmla="*/ 4378147 w 7818120"/>
              <a:gd name="csY19" fmla="*/ 18288 h 18288"/>
              <a:gd name="csX20" fmla="*/ 3726637 w 7818120"/>
              <a:gd name="csY20" fmla="*/ 18288 h 18288"/>
              <a:gd name="csX21" fmla="*/ 3075127 w 7818120"/>
              <a:gd name="csY21" fmla="*/ 18288 h 18288"/>
              <a:gd name="csX22" fmla="*/ 2501798 w 7818120"/>
              <a:gd name="csY22" fmla="*/ 18288 h 18288"/>
              <a:gd name="csX23" fmla="*/ 1772107 w 7818120"/>
              <a:gd name="csY23" fmla="*/ 18288 h 18288"/>
              <a:gd name="csX24" fmla="*/ 1120597 w 7818120"/>
              <a:gd name="csY24" fmla="*/ 18288 h 18288"/>
              <a:gd name="csX25" fmla="*/ 0 w 7818120"/>
              <a:gd name="csY25" fmla="*/ 18288 h 18288"/>
              <a:gd name="csX26" fmla="*/ 0 w 7818120"/>
              <a:gd name="csY26" fmla="*/ 0 h 18288"/>
              <a:gd name="csX0" fmla="*/ 0 w 7818120"/>
              <a:gd name="csY0" fmla="*/ 0 h 18288"/>
              <a:gd name="csX1" fmla="*/ 573329 w 7818120"/>
              <a:gd name="csY1" fmla="*/ 0 h 18288"/>
              <a:gd name="csX2" fmla="*/ 990295 w 7818120"/>
              <a:gd name="csY2" fmla="*/ 0 h 18288"/>
              <a:gd name="csX3" fmla="*/ 1394232 w 7818120"/>
              <a:gd name="csY3" fmla="*/ 0 h 18288"/>
              <a:gd name="csX4" fmla="*/ 1798168 w 7818120"/>
              <a:gd name="csY4" fmla="*/ 0 h 18288"/>
              <a:gd name="csX5" fmla="*/ 2371496 w 7818120"/>
              <a:gd name="csY5" fmla="*/ 0 h 18288"/>
              <a:gd name="csX6" fmla="*/ 2944825 w 7818120"/>
              <a:gd name="csY6" fmla="*/ 0 h 18288"/>
              <a:gd name="csX7" fmla="*/ 3752698 w 7818120"/>
              <a:gd name="csY7" fmla="*/ 0 h 18288"/>
              <a:gd name="csX8" fmla="*/ 4247845 w 7818120"/>
              <a:gd name="csY8" fmla="*/ 0 h 18288"/>
              <a:gd name="csX9" fmla="*/ 5055718 w 7818120"/>
              <a:gd name="csY9" fmla="*/ 0 h 18288"/>
              <a:gd name="csX10" fmla="*/ 5863590 w 7818120"/>
              <a:gd name="csY10" fmla="*/ 0 h 18288"/>
              <a:gd name="csX11" fmla="*/ 6515100 w 7818120"/>
              <a:gd name="csY11" fmla="*/ 0 h 18288"/>
              <a:gd name="csX12" fmla="*/ 7818120 w 7818120"/>
              <a:gd name="csY12" fmla="*/ 0 h 18288"/>
              <a:gd name="csX13" fmla="*/ 7818120 w 7818120"/>
              <a:gd name="csY13" fmla="*/ 18288 h 18288"/>
              <a:gd name="csX14" fmla="*/ 7401154 w 7818120"/>
              <a:gd name="csY14" fmla="*/ 18288 h 18288"/>
              <a:gd name="csX15" fmla="*/ 6593281 w 7818120"/>
              <a:gd name="csY15" fmla="*/ 18288 h 18288"/>
              <a:gd name="csX16" fmla="*/ 6098134 w 7818120"/>
              <a:gd name="csY16" fmla="*/ 18288 h 18288"/>
              <a:gd name="csX17" fmla="*/ 5446624 w 7818120"/>
              <a:gd name="csY17" fmla="*/ 18288 h 18288"/>
              <a:gd name="csX18" fmla="*/ 4638751 w 7818120"/>
              <a:gd name="csY18" fmla="*/ 18288 h 18288"/>
              <a:gd name="csX19" fmla="*/ 3987241 w 7818120"/>
              <a:gd name="csY19" fmla="*/ 18288 h 18288"/>
              <a:gd name="csX20" fmla="*/ 3570275 w 7818120"/>
              <a:gd name="csY20" fmla="*/ 18288 h 18288"/>
              <a:gd name="csX21" fmla="*/ 3075127 w 7818120"/>
              <a:gd name="csY21" fmla="*/ 18288 h 18288"/>
              <a:gd name="csX22" fmla="*/ 2267255 w 7818120"/>
              <a:gd name="csY22" fmla="*/ 18288 h 18288"/>
              <a:gd name="csX23" fmla="*/ 1615745 w 7818120"/>
              <a:gd name="csY23" fmla="*/ 18288 h 18288"/>
              <a:gd name="csX24" fmla="*/ 1120597 w 7818120"/>
              <a:gd name="csY24" fmla="*/ 18288 h 18288"/>
              <a:gd name="csX25" fmla="*/ 0 w 7818120"/>
              <a:gd name="csY25" fmla="*/ 18288 h 18288"/>
              <a:gd name="csX26" fmla="*/ 0 w 7818120"/>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7818120" h="18288" fill="none" extrusionOk="0">
                <a:moveTo>
                  <a:pt x="0" y="0"/>
                </a:moveTo>
                <a:cubicBezTo>
                  <a:pt x="101002" y="-20048"/>
                  <a:pt x="215808" y="13837"/>
                  <a:pt x="416966" y="0"/>
                </a:cubicBezTo>
                <a:cubicBezTo>
                  <a:pt x="573264" y="9422"/>
                  <a:pt x="897859" y="4188"/>
                  <a:pt x="1146658" y="0"/>
                </a:cubicBezTo>
                <a:cubicBezTo>
                  <a:pt x="1409722" y="12227"/>
                  <a:pt x="1377475" y="-3286"/>
                  <a:pt x="1563624" y="0"/>
                </a:cubicBezTo>
                <a:cubicBezTo>
                  <a:pt x="1758084" y="11330"/>
                  <a:pt x="1967746" y="-7403"/>
                  <a:pt x="2136953" y="0"/>
                </a:cubicBezTo>
                <a:cubicBezTo>
                  <a:pt x="2354826" y="-5751"/>
                  <a:pt x="2687014" y="20029"/>
                  <a:pt x="2944825" y="0"/>
                </a:cubicBezTo>
                <a:cubicBezTo>
                  <a:pt x="3238848" y="15226"/>
                  <a:pt x="3415761" y="33925"/>
                  <a:pt x="3596335" y="0"/>
                </a:cubicBezTo>
                <a:cubicBezTo>
                  <a:pt x="3815108" y="13362"/>
                  <a:pt x="3972448" y="-68797"/>
                  <a:pt x="4326026" y="0"/>
                </a:cubicBezTo>
                <a:cubicBezTo>
                  <a:pt x="4638028" y="39995"/>
                  <a:pt x="4794473" y="211"/>
                  <a:pt x="4899355" y="0"/>
                </a:cubicBezTo>
                <a:cubicBezTo>
                  <a:pt x="5037170" y="-13296"/>
                  <a:pt x="5289722" y="-48609"/>
                  <a:pt x="5550865" y="0"/>
                </a:cubicBezTo>
                <a:cubicBezTo>
                  <a:pt x="5740088" y="19163"/>
                  <a:pt x="6143605" y="-29909"/>
                  <a:pt x="6358738" y="0"/>
                </a:cubicBezTo>
                <a:cubicBezTo>
                  <a:pt x="6556443" y="18955"/>
                  <a:pt x="6741581" y="-22634"/>
                  <a:pt x="6853885" y="0"/>
                </a:cubicBezTo>
                <a:cubicBezTo>
                  <a:pt x="6996029" y="20497"/>
                  <a:pt x="7453286" y="6658"/>
                  <a:pt x="7818120" y="0"/>
                </a:cubicBezTo>
                <a:cubicBezTo>
                  <a:pt x="7817552" y="7862"/>
                  <a:pt x="7817901" y="13269"/>
                  <a:pt x="7818120" y="18288"/>
                </a:cubicBezTo>
                <a:cubicBezTo>
                  <a:pt x="7701883" y="-33961"/>
                  <a:pt x="7395843" y="8437"/>
                  <a:pt x="7244791" y="18288"/>
                </a:cubicBezTo>
                <a:cubicBezTo>
                  <a:pt x="7088282" y="14407"/>
                  <a:pt x="6958165" y="20902"/>
                  <a:pt x="6827825" y="18288"/>
                </a:cubicBezTo>
                <a:cubicBezTo>
                  <a:pt x="6715653" y="-2805"/>
                  <a:pt x="6356779" y="33124"/>
                  <a:pt x="6176315" y="18288"/>
                </a:cubicBezTo>
                <a:cubicBezTo>
                  <a:pt x="6015867" y="-5301"/>
                  <a:pt x="5852369" y="-275"/>
                  <a:pt x="5681167" y="18288"/>
                </a:cubicBezTo>
                <a:cubicBezTo>
                  <a:pt x="5508002" y="48742"/>
                  <a:pt x="5304989" y="-7247"/>
                  <a:pt x="5029657" y="18288"/>
                </a:cubicBezTo>
                <a:cubicBezTo>
                  <a:pt x="4760375" y="46790"/>
                  <a:pt x="4637400" y="35678"/>
                  <a:pt x="4378147" y="18288"/>
                </a:cubicBezTo>
                <a:cubicBezTo>
                  <a:pt x="4094943" y="8043"/>
                  <a:pt x="4037303" y="27568"/>
                  <a:pt x="3726637" y="18288"/>
                </a:cubicBezTo>
                <a:cubicBezTo>
                  <a:pt x="3400340" y="-2459"/>
                  <a:pt x="3320728" y="61058"/>
                  <a:pt x="3075127" y="18288"/>
                </a:cubicBezTo>
                <a:cubicBezTo>
                  <a:pt x="2809301" y="-25757"/>
                  <a:pt x="2702630" y="16477"/>
                  <a:pt x="2501798" y="18288"/>
                </a:cubicBezTo>
                <a:cubicBezTo>
                  <a:pt x="2308686" y="20751"/>
                  <a:pt x="2079466" y="5550"/>
                  <a:pt x="1772107" y="18288"/>
                </a:cubicBezTo>
                <a:cubicBezTo>
                  <a:pt x="1420202" y="47064"/>
                  <a:pt x="1431765" y="28913"/>
                  <a:pt x="1120597" y="18288"/>
                </a:cubicBezTo>
                <a:cubicBezTo>
                  <a:pt x="791266" y="31607"/>
                  <a:pt x="235945" y="82322"/>
                  <a:pt x="0" y="18288"/>
                </a:cubicBezTo>
                <a:cubicBezTo>
                  <a:pt x="-589" y="13471"/>
                  <a:pt x="-474" y="7409"/>
                  <a:pt x="0" y="0"/>
                </a:cubicBezTo>
                <a:close/>
              </a:path>
              <a:path w="7818120" h="18288" stroke="0" extrusionOk="0">
                <a:moveTo>
                  <a:pt x="0" y="0"/>
                </a:moveTo>
                <a:cubicBezTo>
                  <a:pt x="161767" y="-7030"/>
                  <a:pt x="286873" y="-11228"/>
                  <a:pt x="573329" y="0"/>
                </a:cubicBezTo>
                <a:cubicBezTo>
                  <a:pt x="860952" y="-8429"/>
                  <a:pt x="823968" y="-2420"/>
                  <a:pt x="990295" y="0"/>
                </a:cubicBezTo>
                <a:cubicBezTo>
                  <a:pt x="1144921" y="-13846"/>
                  <a:pt x="1288801" y="10931"/>
                  <a:pt x="1394232" y="0"/>
                </a:cubicBezTo>
                <a:cubicBezTo>
                  <a:pt x="1499663" y="-10931"/>
                  <a:pt x="1677634" y="10318"/>
                  <a:pt x="1798168" y="0"/>
                </a:cubicBezTo>
                <a:cubicBezTo>
                  <a:pt x="2021167" y="5465"/>
                  <a:pt x="2087775" y="-15972"/>
                  <a:pt x="2371496" y="0"/>
                </a:cubicBezTo>
                <a:cubicBezTo>
                  <a:pt x="2646084" y="3640"/>
                  <a:pt x="2709294" y="-15431"/>
                  <a:pt x="2944825" y="0"/>
                </a:cubicBezTo>
                <a:cubicBezTo>
                  <a:pt x="3182104" y="39801"/>
                  <a:pt x="3563508" y="7189"/>
                  <a:pt x="3752698" y="0"/>
                </a:cubicBezTo>
                <a:cubicBezTo>
                  <a:pt x="4004713" y="-51688"/>
                  <a:pt x="4111759" y="8465"/>
                  <a:pt x="4247845" y="0"/>
                </a:cubicBezTo>
                <a:cubicBezTo>
                  <a:pt x="4409051" y="-38636"/>
                  <a:pt x="4840912" y="-6880"/>
                  <a:pt x="5055718" y="0"/>
                </a:cubicBezTo>
                <a:cubicBezTo>
                  <a:pt x="5318987" y="12828"/>
                  <a:pt x="5464207" y="16349"/>
                  <a:pt x="5863590" y="0"/>
                </a:cubicBezTo>
                <a:cubicBezTo>
                  <a:pt x="6258188" y="21536"/>
                  <a:pt x="6373895" y="-20866"/>
                  <a:pt x="6515100" y="0"/>
                </a:cubicBezTo>
                <a:cubicBezTo>
                  <a:pt x="6673199" y="-42487"/>
                  <a:pt x="7368245" y="-124798"/>
                  <a:pt x="7818120" y="0"/>
                </a:cubicBezTo>
                <a:cubicBezTo>
                  <a:pt x="7818163" y="8895"/>
                  <a:pt x="7818750" y="9828"/>
                  <a:pt x="7818120" y="18288"/>
                </a:cubicBezTo>
                <a:cubicBezTo>
                  <a:pt x="7615777" y="-1071"/>
                  <a:pt x="7527543" y="-5750"/>
                  <a:pt x="7401154" y="18288"/>
                </a:cubicBezTo>
                <a:cubicBezTo>
                  <a:pt x="7322611" y="47896"/>
                  <a:pt x="6964426" y="-24966"/>
                  <a:pt x="6593281" y="18288"/>
                </a:cubicBezTo>
                <a:cubicBezTo>
                  <a:pt x="6260055" y="33833"/>
                  <a:pt x="6287545" y="-3963"/>
                  <a:pt x="6098134" y="18288"/>
                </a:cubicBezTo>
                <a:cubicBezTo>
                  <a:pt x="5900337" y="14995"/>
                  <a:pt x="5605990" y="72621"/>
                  <a:pt x="5446624" y="18288"/>
                </a:cubicBezTo>
                <a:cubicBezTo>
                  <a:pt x="5244167" y="-23104"/>
                  <a:pt x="4914971" y="-34358"/>
                  <a:pt x="4638751" y="18288"/>
                </a:cubicBezTo>
                <a:cubicBezTo>
                  <a:pt x="4353273" y="8380"/>
                  <a:pt x="4297533" y="13876"/>
                  <a:pt x="3987241" y="18288"/>
                </a:cubicBezTo>
                <a:cubicBezTo>
                  <a:pt x="3687723" y="41876"/>
                  <a:pt x="3776181" y="30039"/>
                  <a:pt x="3570275" y="18288"/>
                </a:cubicBezTo>
                <a:cubicBezTo>
                  <a:pt x="3396160" y="10249"/>
                  <a:pt x="3285909" y="48310"/>
                  <a:pt x="3075127" y="18288"/>
                </a:cubicBezTo>
                <a:cubicBezTo>
                  <a:pt x="2869474" y="41512"/>
                  <a:pt x="2676329" y="4972"/>
                  <a:pt x="2267255" y="18288"/>
                </a:cubicBezTo>
                <a:cubicBezTo>
                  <a:pt x="1866401" y="24532"/>
                  <a:pt x="1882987" y="25696"/>
                  <a:pt x="1615745" y="18288"/>
                </a:cubicBezTo>
                <a:cubicBezTo>
                  <a:pt x="1346085" y="13379"/>
                  <a:pt x="1323312" y="12392"/>
                  <a:pt x="1120597" y="18288"/>
                </a:cubicBezTo>
                <a:cubicBezTo>
                  <a:pt x="940237" y="-60975"/>
                  <a:pt x="569386" y="27591"/>
                  <a:pt x="0" y="18288"/>
                </a:cubicBezTo>
                <a:cubicBezTo>
                  <a:pt x="1751" y="14440"/>
                  <a:pt x="-1272" y="7740"/>
                  <a:pt x="0" y="0"/>
                </a:cubicBezTo>
                <a:close/>
              </a:path>
              <a:path w="7818120" h="18288" fill="none" stroke="0" extrusionOk="0">
                <a:moveTo>
                  <a:pt x="0" y="0"/>
                </a:moveTo>
                <a:cubicBezTo>
                  <a:pt x="102311" y="-24031"/>
                  <a:pt x="206428" y="20084"/>
                  <a:pt x="416966" y="0"/>
                </a:cubicBezTo>
                <a:cubicBezTo>
                  <a:pt x="662339" y="-9883"/>
                  <a:pt x="833564" y="-11910"/>
                  <a:pt x="1146658" y="0"/>
                </a:cubicBezTo>
                <a:cubicBezTo>
                  <a:pt x="1398993" y="16754"/>
                  <a:pt x="1378239" y="-4997"/>
                  <a:pt x="1563624" y="0"/>
                </a:cubicBezTo>
                <a:cubicBezTo>
                  <a:pt x="1738265" y="3015"/>
                  <a:pt x="2006667" y="23864"/>
                  <a:pt x="2136953" y="0"/>
                </a:cubicBezTo>
                <a:cubicBezTo>
                  <a:pt x="2338524" y="-3063"/>
                  <a:pt x="2693378" y="-15904"/>
                  <a:pt x="2944825" y="0"/>
                </a:cubicBezTo>
                <a:cubicBezTo>
                  <a:pt x="3201439" y="-13695"/>
                  <a:pt x="3379198" y="46243"/>
                  <a:pt x="3596335" y="0"/>
                </a:cubicBezTo>
                <a:cubicBezTo>
                  <a:pt x="3778868" y="-61549"/>
                  <a:pt x="3979469" y="3461"/>
                  <a:pt x="4326026" y="0"/>
                </a:cubicBezTo>
                <a:cubicBezTo>
                  <a:pt x="4670641" y="40397"/>
                  <a:pt x="4801160" y="2093"/>
                  <a:pt x="4899355" y="0"/>
                </a:cubicBezTo>
                <a:cubicBezTo>
                  <a:pt x="4972821" y="-4221"/>
                  <a:pt x="5326959" y="8892"/>
                  <a:pt x="5550865" y="0"/>
                </a:cubicBezTo>
                <a:cubicBezTo>
                  <a:pt x="5793178" y="12267"/>
                  <a:pt x="6146346" y="-4531"/>
                  <a:pt x="6358738" y="0"/>
                </a:cubicBezTo>
                <a:cubicBezTo>
                  <a:pt x="6580825" y="49349"/>
                  <a:pt x="6739467" y="13524"/>
                  <a:pt x="6853885" y="0"/>
                </a:cubicBezTo>
                <a:cubicBezTo>
                  <a:pt x="7057243" y="-60557"/>
                  <a:pt x="7415107" y="-58698"/>
                  <a:pt x="7818120" y="0"/>
                </a:cubicBezTo>
                <a:cubicBezTo>
                  <a:pt x="7817705" y="7748"/>
                  <a:pt x="7817189" y="13015"/>
                  <a:pt x="7818120" y="18288"/>
                </a:cubicBezTo>
                <a:cubicBezTo>
                  <a:pt x="7693944" y="-3615"/>
                  <a:pt x="7376376" y="-6677"/>
                  <a:pt x="7244791" y="18288"/>
                </a:cubicBezTo>
                <a:cubicBezTo>
                  <a:pt x="7100086" y="-5717"/>
                  <a:pt x="6942350" y="35421"/>
                  <a:pt x="6827825" y="18288"/>
                </a:cubicBezTo>
                <a:cubicBezTo>
                  <a:pt x="6691364" y="27873"/>
                  <a:pt x="6342432" y="37332"/>
                  <a:pt x="6176315" y="18288"/>
                </a:cubicBezTo>
                <a:cubicBezTo>
                  <a:pt x="6012850" y="28657"/>
                  <a:pt x="5862979" y="-980"/>
                  <a:pt x="5681167" y="18288"/>
                </a:cubicBezTo>
                <a:cubicBezTo>
                  <a:pt x="5485624" y="71662"/>
                  <a:pt x="5295851" y="1288"/>
                  <a:pt x="5029657" y="18288"/>
                </a:cubicBezTo>
                <a:cubicBezTo>
                  <a:pt x="4753680" y="49046"/>
                  <a:pt x="4640335" y="38506"/>
                  <a:pt x="4378147" y="18288"/>
                </a:cubicBezTo>
                <a:cubicBezTo>
                  <a:pt x="4103046" y="-4537"/>
                  <a:pt x="4022480" y="43848"/>
                  <a:pt x="3726637" y="18288"/>
                </a:cubicBezTo>
                <a:cubicBezTo>
                  <a:pt x="3429109" y="3476"/>
                  <a:pt x="3316488" y="61415"/>
                  <a:pt x="3075127" y="18288"/>
                </a:cubicBezTo>
                <a:cubicBezTo>
                  <a:pt x="2821014" y="6093"/>
                  <a:pt x="2665050" y="-11263"/>
                  <a:pt x="2501798" y="18288"/>
                </a:cubicBezTo>
                <a:cubicBezTo>
                  <a:pt x="2343345" y="29394"/>
                  <a:pt x="2120041" y="-50427"/>
                  <a:pt x="1772107" y="18288"/>
                </a:cubicBezTo>
                <a:cubicBezTo>
                  <a:pt x="1424078" y="50665"/>
                  <a:pt x="1427418" y="32572"/>
                  <a:pt x="1120597" y="18288"/>
                </a:cubicBezTo>
                <a:cubicBezTo>
                  <a:pt x="796486" y="45938"/>
                  <a:pt x="243712" y="47798"/>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7818120"/>
                      <a:gd name="connsiteY0" fmla="*/ 0 h 18288"/>
                      <a:gd name="connsiteX1" fmla="*/ 416966 w 7818120"/>
                      <a:gd name="connsiteY1" fmla="*/ 0 h 18288"/>
                      <a:gd name="connsiteX2" fmla="*/ 1146658 w 7818120"/>
                      <a:gd name="connsiteY2" fmla="*/ 0 h 18288"/>
                      <a:gd name="connsiteX3" fmla="*/ 1563624 w 7818120"/>
                      <a:gd name="connsiteY3" fmla="*/ 0 h 18288"/>
                      <a:gd name="connsiteX4" fmla="*/ 2136953 w 7818120"/>
                      <a:gd name="connsiteY4" fmla="*/ 0 h 18288"/>
                      <a:gd name="connsiteX5" fmla="*/ 2944825 w 7818120"/>
                      <a:gd name="connsiteY5" fmla="*/ 0 h 18288"/>
                      <a:gd name="connsiteX6" fmla="*/ 3596335 w 7818120"/>
                      <a:gd name="connsiteY6" fmla="*/ 0 h 18288"/>
                      <a:gd name="connsiteX7" fmla="*/ 4326026 w 7818120"/>
                      <a:gd name="connsiteY7" fmla="*/ 0 h 18288"/>
                      <a:gd name="connsiteX8" fmla="*/ 4899355 w 7818120"/>
                      <a:gd name="connsiteY8" fmla="*/ 0 h 18288"/>
                      <a:gd name="connsiteX9" fmla="*/ 5550865 w 7818120"/>
                      <a:gd name="connsiteY9" fmla="*/ 0 h 18288"/>
                      <a:gd name="connsiteX10" fmla="*/ 6358738 w 7818120"/>
                      <a:gd name="connsiteY10" fmla="*/ 0 h 18288"/>
                      <a:gd name="connsiteX11" fmla="*/ 6853885 w 7818120"/>
                      <a:gd name="connsiteY11" fmla="*/ 0 h 18288"/>
                      <a:gd name="connsiteX12" fmla="*/ 7818120 w 7818120"/>
                      <a:gd name="connsiteY12" fmla="*/ 0 h 18288"/>
                      <a:gd name="connsiteX13" fmla="*/ 7818120 w 7818120"/>
                      <a:gd name="connsiteY13" fmla="*/ 18288 h 18288"/>
                      <a:gd name="connsiteX14" fmla="*/ 7244791 w 7818120"/>
                      <a:gd name="connsiteY14" fmla="*/ 18288 h 18288"/>
                      <a:gd name="connsiteX15" fmla="*/ 6827825 w 7818120"/>
                      <a:gd name="connsiteY15" fmla="*/ 18288 h 18288"/>
                      <a:gd name="connsiteX16" fmla="*/ 6176315 w 7818120"/>
                      <a:gd name="connsiteY16" fmla="*/ 18288 h 18288"/>
                      <a:gd name="connsiteX17" fmla="*/ 5681167 w 7818120"/>
                      <a:gd name="connsiteY17" fmla="*/ 18288 h 18288"/>
                      <a:gd name="connsiteX18" fmla="*/ 5029657 w 7818120"/>
                      <a:gd name="connsiteY18" fmla="*/ 18288 h 18288"/>
                      <a:gd name="connsiteX19" fmla="*/ 4378147 w 7818120"/>
                      <a:gd name="connsiteY19" fmla="*/ 18288 h 18288"/>
                      <a:gd name="connsiteX20" fmla="*/ 3726637 w 7818120"/>
                      <a:gd name="connsiteY20" fmla="*/ 18288 h 18288"/>
                      <a:gd name="connsiteX21" fmla="*/ 3075127 w 7818120"/>
                      <a:gd name="connsiteY21" fmla="*/ 18288 h 18288"/>
                      <a:gd name="connsiteX22" fmla="*/ 2501798 w 7818120"/>
                      <a:gd name="connsiteY22" fmla="*/ 18288 h 18288"/>
                      <a:gd name="connsiteX23" fmla="*/ 1772107 w 7818120"/>
                      <a:gd name="connsiteY23" fmla="*/ 18288 h 18288"/>
                      <a:gd name="connsiteX24" fmla="*/ 1120597 w 7818120"/>
                      <a:gd name="connsiteY24" fmla="*/ 18288 h 18288"/>
                      <a:gd name="connsiteX25" fmla="*/ 0 w 7818120"/>
                      <a:gd name="connsiteY25" fmla="*/ 18288 h 18288"/>
                      <a:gd name="connsiteX26" fmla="*/ 0 w 7818120"/>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818120" h="18288" fill="none" extrusionOk="0">
                        <a:moveTo>
                          <a:pt x="0" y="0"/>
                        </a:moveTo>
                        <a:cubicBezTo>
                          <a:pt x="121520" y="-12182"/>
                          <a:pt x="211324" y="18247"/>
                          <a:pt x="416966" y="0"/>
                        </a:cubicBezTo>
                        <a:cubicBezTo>
                          <a:pt x="622608" y="-18247"/>
                          <a:pt x="891241" y="-13744"/>
                          <a:pt x="1146658" y="0"/>
                        </a:cubicBezTo>
                        <a:cubicBezTo>
                          <a:pt x="1402075" y="13744"/>
                          <a:pt x="1378880" y="-8543"/>
                          <a:pt x="1563624" y="0"/>
                        </a:cubicBezTo>
                        <a:cubicBezTo>
                          <a:pt x="1748368" y="8543"/>
                          <a:pt x="1972300" y="7443"/>
                          <a:pt x="2136953" y="0"/>
                        </a:cubicBezTo>
                        <a:cubicBezTo>
                          <a:pt x="2301606" y="-7443"/>
                          <a:pt x="2679634" y="12382"/>
                          <a:pt x="2944825" y="0"/>
                        </a:cubicBezTo>
                        <a:cubicBezTo>
                          <a:pt x="3210016" y="-12382"/>
                          <a:pt x="3409232" y="17967"/>
                          <a:pt x="3596335" y="0"/>
                        </a:cubicBezTo>
                        <a:cubicBezTo>
                          <a:pt x="3783438" y="-17967"/>
                          <a:pt x="4002523" y="-28578"/>
                          <a:pt x="4326026" y="0"/>
                        </a:cubicBezTo>
                        <a:cubicBezTo>
                          <a:pt x="4649529" y="28578"/>
                          <a:pt x="4777384" y="-3624"/>
                          <a:pt x="4899355" y="0"/>
                        </a:cubicBezTo>
                        <a:cubicBezTo>
                          <a:pt x="5021326" y="3624"/>
                          <a:pt x="5317653" y="1281"/>
                          <a:pt x="5550865" y="0"/>
                        </a:cubicBezTo>
                        <a:cubicBezTo>
                          <a:pt x="5784077" y="-1281"/>
                          <a:pt x="6142956" y="-39637"/>
                          <a:pt x="6358738" y="0"/>
                        </a:cubicBezTo>
                        <a:cubicBezTo>
                          <a:pt x="6574520" y="39637"/>
                          <a:pt x="6724785" y="-4460"/>
                          <a:pt x="6853885" y="0"/>
                        </a:cubicBezTo>
                        <a:cubicBezTo>
                          <a:pt x="6982985" y="4460"/>
                          <a:pt x="7403044" y="-1955"/>
                          <a:pt x="7818120" y="0"/>
                        </a:cubicBezTo>
                        <a:cubicBezTo>
                          <a:pt x="7817988" y="7702"/>
                          <a:pt x="7817908" y="13511"/>
                          <a:pt x="7818120" y="18288"/>
                        </a:cubicBezTo>
                        <a:cubicBezTo>
                          <a:pt x="7698847" y="-3267"/>
                          <a:pt x="7390924" y="22979"/>
                          <a:pt x="7244791" y="18288"/>
                        </a:cubicBezTo>
                        <a:cubicBezTo>
                          <a:pt x="7098658" y="13597"/>
                          <a:pt x="6952735" y="29357"/>
                          <a:pt x="6827825" y="18288"/>
                        </a:cubicBezTo>
                        <a:cubicBezTo>
                          <a:pt x="6702915" y="7219"/>
                          <a:pt x="6338661" y="34530"/>
                          <a:pt x="6176315" y="18288"/>
                        </a:cubicBezTo>
                        <a:cubicBezTo>
                          <a:pt x="6013969" y="2047"/>
                          <a:pt x="5850602" y="6362"/>
                          <a:pt x="5681167" y="18288"/>
                        </a:cubicBezTo>
                        <a:cubicBezTo>
                          <a:pt x="5511732" y="30214"/>
                          <a:pt x="5312143" y="419"/>
                          <a:pt x="5029657" y="18288"/>
                        </a:cubicBezTo>
                        <a:cubicBezTo>
                          <a:pt x="4747171" y="36158"/>
                          <a:pt x="4655062" y="30740"/>
                          <a:pt x="4378147" y="18288"/>
                        </a:cubicBezTo>
                        <a:cubicBezTo>
                          <a:pt x="4101232" y="5837"/>
                          <a:pt x="4037646" y="44706"/>
                          <a:pt x="3726637" y="18288"/>
                        </a:cubicBezTo>
                        <a:cubicBezTo>
                          <a:pt x="3415628" y="-8130"/>
                          <a:pt x="3321756" y="45507"/>
                          <a:pt x="3075127" y="18288"/>
                        </a:cubicBezTo>
                        <a:cubicBezTo>
                          <a:pt x="2828498" y="-8931"/>
                          <a:pt x="2684733" y="14853"/>
                          <a:pt x="2501798" y="18288"/>
                        </a:cubicBezTo>
                        <a:cubicBezTo>
                          <a:pt x="2318863" y="21723"/>
                          <a:pt x="2121844" y="-13013"/>
                          <a:pt x="1772107" y="18288"/>
                        </a:cubicBezTo>
                        <a:cubicBezTo>
                          <a:pt x="1422370" y="49589"/>
                          <a:pt x="1431548" y="31666"/>
                          <a:pt x="1120597" y="18288"/>
                        </a:cubicBezTo>
                        <a:cubicBezTo>
                          <a:pt x="809646" y="4911"/>
                          <a:pt x="246393" y="56240"/>
                          <a:pt x="0" y="18288"/>
                        </a:cubicBezTo>
                        <a:cubicBezTo>
                          <a:pt x="129" y="13298"/>
                          <a:pt x="-675" y="6857"/>
                          <a:pt x="0" y="0"/>
                        </a:cubicBezTo>
                        <a:close/>
                      </a:path>
                      <a:path w="7818120" h="18288" stroke="0" extrusionOk="0">
                        <a:moveTo>
                          <a:pt x="0" y="0"/>
                        </a:moveTo>
                        <a:cubicBezTo>
                          <a:pt x="177487" y="-4302"/>
                          <a:pt x="287499" y="4997"/>
                          <a:pt x="573329" y="0"/>
                        </a:cubicBezTo>
                        <a:cubicBezTo>
                          <a:pt x="859159" y="-4997"/>
                          <a:pt x="821965" y="-336"/>
                          <a:pt x="990295" y="0"/>
                        </a:cubicBezTo>
                        <a:cubicBezTo>
                          <a:pt x="1158625" y="336"/>
                          <a:pt x="1587918" y="-4681"/>
                          <a:pt x="1798168" y="0"/>
                        </a:cubicBezTo>
                        <a:cubicBezTo>
                          <a:pt x="2008418" y="4681"/>
                          <a:pt x="2088841" y="-2754"/>
                          <a:pt x="2371496" y="0"/>
                        </a:cubicBezTo>
                        <a:cubicBezTo>
                          <a:pt x="2654151" y="2754"/>
                          <a:pt x="2701462" y="-24976"/>
                          <a:pt x="2944825" y="0"/>
                        </a:cubicBezTo>
                        <a:cubicBezTo>
                          <a:pt x="3188188" y="24976"/>
                          <a:pt x="3511636" y="25407"/>
                          <a:pt x="3752698" y="0"/>
                        </a:cubicBezTo>
                        <a:cubicBezTo>
                          <a:pt x="3993760" y="-25407"/>
                          <a:pt x="4107153" y="6432"/>
                          <a:pt x="4247845" y="0"/>
                        </a:cubicBezTo>
                        <a:cubicBezTo>
                          <a:pt x="4388537" y="-6432"/>
                          <a:pt x="4835598" y="-5108"/>
                          <a:pt x="5055718" y="0"/>
                        </a:cubicBezTo>
                        <a:cubicBezTo>
                          <a:pt x="5275838" y="5108"/>
                          <a:pt x="5461006" y="-24536"/>
                          <a:pt x="5863590" y="0"/>
                        </a:cubicBezTo>
                        <a:cubicBezTo>
                          <a:pt x="6266174" y="24536"/>
                          <a:pt x="6355549" y="-19657"/>
                          <a:pt x="6515100" y="0"/>
                        </a:cubicBezTo>
                        <a:cubicBezTo>
                          <a:pt x="6674651" y="19657"/>
                          <a:pt x="7275423" y="-57462"/>
                          <a:pt x="7818120" y="0"/>
                        </a:cubicBezTo>
                        <a:cubicBezTo>
                          <a:pt x="7818132" y="8833"/>
                          <a:pt x="7818660" y="9830"/>
                          <a:pt x="7818120" y="18288"/>
                        </a:cubicBezTo>
                        <a:cubicBezTo>
                          <a:pt x="7610240" y="4606"/>
                          <a:pt x="7521789" y="7721"/>
                          <a:pt x="7401154" y="18288"/>
                        </a:cubicBezTo>
                        <a:cubicBezTo>
                          <a:pt x="7280519" y="28855"/>
                          <a:pt x="6930719" y="4225"/>
                          <a:pt x="6593281" y="18288"/>
                        </a:cubicBezTo>
                        <a:cubicBezTo>
                          <a:pt x="6255843" y="32351"/>
                          <a:pt x="6286682" y="1162"/>
                          <a:pt x="6098134" y="18288"/>
                        </a:cubicBezTo>
                        <a:cubicBezTo>
                          <a:pt x="5909586" y="35414"/>
                          <a:pt x="5602789" y="48596"/>
                          <a:pt x="5446624" y="18288"/>
                        </a:cubicBezTo>
                        <a:cubicBezTo>
                          <a:pt x="5290459" y="-12020"/>
                          <a:pt x="4917039" y="21960"/>
                          <a:pt x="4638751" y="18288"/>
                        </a:cubicBezTo>
                        <a:cubicBezTo>
                          <a:pt x="4360463" y="14616"/>
                          <a:pt x="4304690" y="5450"/>
                          <a:pt x="3987241" y="18288"/>
                        </a:cubicBezTo>
                        <a:cubicBezTo>
                          <a:pt x="3669792" y="31127"/>
                          <a:pt x="3758742" y="32551"/>
                          <a:pt x="3570275" y="18288"/>
                        </a:cubicBezTo>
                        <a:cubicBezTo>
                          <a:pt x="3381808" y="4025"/>
                          <a:pt x="3267153" y="36200"/>
                          <a:pt x="3075127" y="18288"/>
                        </a:cubicBezTo>
                        <a:cubicBezTo>
                          <a:pt x="2883101" y="376"/>
                          <a:pt x="2665825" y="10973"/>
                          <a:pt x="2267255" y="18288"/>
                        </a:cubicBezTo>
                        <a:cubicBezTo>
                          <a:pt x="1868685" y="25603"/>
                          <a:pt x="1884698" y="28410"/>
                          <a:pt x="1615745" y="18288"/>
                        </a:cubicBezTo>
                        <a:cubicBezTo>
                          <a:pt x="1346792" y="8167"/>
                          <a:pt x="1320952" y="10430"/>
                          <a:pt x="1120597" y="18288"/>
                        </a:cubicBezTo>
                        <a:cubicBezTo>
                          <a:pt x="920242" y="26146"/>
                          <a:pt x="556507" y="50790"/>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 name="Title 1">
            <a:extLst>
              <a:ext uri="{FF2B5EF4-FFF2-40B4-BE49-F238E27FC236}">
                <a16:creationId xmlns:a16="http://schemas.microsoft.com/office/drawing/2014/main" id="{03231B22-C456-4FE0-AB63-F23D796FF3A1}"/>
              </a:ext>
            </a:extLst>
          </p:cNvPr>
          <p:cNvSpPr>
            <a:spLocks noGrp="1"/>
          </p:cNvSpPr>
          <p:nvPr>
            <p:ph type="title"/>
          </p:nvPr>
        </p:nvSpPr>
        <p:spPr>
          <a:xfrm>
            <a:off x="837057" y="496688"/>
            <a:ext cx="7467600" cy="1143000"/>
          </a:xfrm>
        </p:spPr>
        <p:txBody>
          <a:bodyPr>
            <a:normAutofit/>
          </a:bodyPr>
          <a:lstStyle/>
          <a:p>
            <a:pPr algn="ctr"/>
            <a:r>
              <a:rPr lang="en-US" dirty="0"/>
              <a:t>California Welfare &amp; Institutions Code </a:t>
            </a:r>
            <a:br>
              <a:rPr lang="en-US" dirty="0"/>
            </a:br>
            <a:r>
              <a:rPr lang="en-US" dirty="0"/>
              <a:t>Section 4502 - Rights</a:t>
            </a:r>
          </a:p>
        </p:txBody>
      </p:sp>
      <p:sp>
        <p:nvSpPr>
          <p:cNvPr id="2" name="Rectangle 1">
            <a:extLst>
              <a:ext uri="{FF2B5EF4-FFF2-40B4-BE49-F238E27FC236}">
                <a16:creationId xmlns:a16="http://schemas.microsoft.com/office/drawing/2014/main" id="{CC298815-9D7A-4C68-B4A7-D2A0BA0880F7}"/>
              </a:ext>
            </a:extLst>
          </p:cNvPr>
          <p:cNvSpPr/>
          <p:nvPr/>
        </p:nvSpPr>
        <p:spPr>
          <a:xfrm>
            <a:off x="533400" y="2109226"/>
            <a:ext cx="8077200" cy="449353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0" i="0" u="none" strike="noStrike" kern="1200" cap="none" spc="0" normalizeH="0" baseline="0" noProof="0" dirty="0">
                <a:ln>
                  <a:noFill/>
                </a:ln>
                <a:solidFill>
                  <a:prstClr val="black"/>
                </a:solidFill>
                <a:effectLst/>
                <a:uLnTx/>
                <a:uFillTx/>
                <a:latin typeface="Arial" panose="020B0604020202020204"/>
                <a:ea typeface="+mn-ea"/>
                <a:cs typeface="+mn-cs"/>
              </a:rPr>
              <a:t>(a) A right to treatment and habilitation services and supports in the </a:t>
            </a:r>
            <a:r>
              <a:rPr kumimoji="0" lang="en-US" sz="2600" b="1" i="0" u="none" strike="noStrike" kern="1200" cap="none" spc="0" normalizeH="0" baseline="0" noProof="0" dirty="0">
                <a:ln>
                  <a:noFill/>
                </a:ln>
                <a:solidFill>
                  <a:prstClr val="black"/>
                </a:solidFill>
                <a:effectLst/>
                <a:uLnTx/>
                <a:uFillTx/>
                <a:latin typeface="Arial" panose="020B0604020202020204"/>
                <a:ea typeface="+mn-ea"/>
                <a:cs typeface="+mn-cs"/>
              </a:rPr>
              <a:t>least restrictive environment</a:t>
            </a:r>
            <a:r>
              <a:rPr kumimoji="0" lang="en-US" sz="2600" b="0" i="0" u="none" strike="noStrike" kern="1200" cap="none" spc="0" normalizeH="0" baseline="0" noProof="0" dirty="0">
                <a:ln>
                  <a:noFill/>
                </a:ln>
                <a:solidFill>
                  <a:prstClr val="black"/>
                </a:solidFill>
                <a:effectLst/>
                <a:uLnTx/>
                <a:uFillTx/>
                <a:latin typeface="Arial" panose="020B0604020202020204"/>
                <a:ea typeface="+mn-ea"/>
                <a:cs typeface="+mn-cs"/>
              </a:rPr>
              <a:t>.  Treatment and habilitation services and supports should foster the developmental potential of the person and be directed toward the achievement of the </a:t>
            </a:r>
            <a:r>
              <a:rPr kumimoji="0" lang="en-US" sz="2600" b="1" i="0" u="none" strike="noStrike" kern="1200" cap="none" spc="0" normalizeH="0" baseline="0" noProof="0" dirty="0">
                <a:ln>
                  <a:noFill/>
                </a:ln>
                <a:solidFill>
                  <a:prstClr val="black"/>
                </a:solidFill>
                <a:effectLst/>
                <a:uLnTx/>
                <a:uFillTx/>
                <a:latin typeface="Arial" panose="020B0604020202020204"/>
                <a:ea typeface="+mn-ea"/>
                <a:cs typeface="+mn-cs"/>
              </a:rPr>
              <a:t>most independent, productive, and normal lives possible</a:t>
            </a:r>
            <a:r>
              <a:rPr kumimoji="0" lang="en-US" sz="2600" b="0" i="0" u="none" strike="noStrike" kern="1200" cap="none" spc="0" normalizeH="0" baseline="0" noProof="0" dirty="0">
                <a:ln>
                  <a:noFill/>
                </a:ln>
                <a:solidFill>
                  <a:prstClr val="black"/>
                </a:solidFill>
                <a:effectLst/>
                <a:uLnTx/>
                <a:uFillTx/>
                <a:latin typeface="Arial" panose="020B0604020202020204"/>
                <a:ea typeface="+mn-ea"/>
                <a:cs typeface="+mn-cs"/>
              </a:rPr>
              <a:t>. Such services shall protect the personal liberty of the individual and shall be provided with the least restrictive conditions necessary to achieve the purposes of the treatment, services, or supports.</a:t>
            </a:r>
          </a:p>
        </p:txBody>
      </p:sp>
    </p:spTree>
    <p:extLst>
      <p:ext uri="{BB962C8B-B14F-4D97-AF65-F5344CB8AC3E}">
        <p14:creationId xmlns:p14="http://schemas.microsoft.com/office/powerpoint/2010/main" val="3014398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9"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1865313"/>
            <a:ext cx="7818120" cy="18288"/>
          </a:xfrm>
          <a:custGeom>
            <a:avLst/>
            <a:gdLst>
              <a:gd name="csX0" fmla="*/ 0 w 7818120"/>
              <a:gd name="csY0" fmla="*/ 0 h 18288"/>
              <a:gd name="csX1" fmla="*/ 416966 w 7818120"/>
              <a:gd name="csY1" fmla="*/ 0 h 18288"/>
              <a:gd name="csX2" fmla="*/ 1146658 w 7818120"/>
              <a:gd name="csY2" fmla="*/ 0 h 18288"/>
              <a:gd name="csX3" fmla="*/ 1563624 w 7818120"/>
              <a:gd name="csY3" fmla="*/ 0 h 18288"/>
              <a:gd name="csX4" fmla="*/ 2136953 w 7818120"/>
              <a:gd name="csY4" fmla="*/ 0 h 18288"/>
              <a:gd name="csX5" fmla="*/ 2944825 w 7818120"/>
              <a:gd name="csY5" fmla="*/ 0 h 18288"/>
              <a:gd name="csX6" fmla="*/ 3596335 w 7818120"/>
              <a:gd name="csY6" fmla="*/ 0 h 18288"/>
              <a:gd name="csX7" fmla="*/ 4326026 w 7818120"/>
              <a:gd name="csY7" fmla="*/ 0 h 18288"/>
              <a:gd name="csX8" fmla="*/ 4899355 w 7818120"/>
              <a:gd name="csY8" fmla="*/ 0 h 18288"/>
              <a:gd name="csX9" fmla="*/ 5550865 w 7818120"/>
              <a:gd name="csY9" fmla="*/ 0 h 18288"/>
              <a:gd name="csX10" fmla="*/ 6358738 w 7818120"/>
              <a:gd name="csY10" fmla="*/ 0 h 18288"/>
              <a:gd name="csX11" fmla="*/ 6853885 w 7818120"/>
              <a:gd name="csY11" fmla="*/ 0 h 18288"/>
              <a:gd name="csX12" fmla="*/ 7818120 w 7818120"/>
              <a:gd name="csY12" fmla="*/ 0 h 18288"/>
              <a:gd name="csX13" fmla="*/ 7818120 w 7818120"/>
              <a:gd name="csY13" fmla="*/ 18288 h 18288"/>
              <a:gd name="csX14" fmla="*/ 7244791 w 7818120"/>
              <a:gd name="csY14" fmla="*/ 18288 h 18288"/>
              <a:gd name="csX15" fmla="*/ 6827825 w 7818120"/>
              <a:gd name="csY15" fmla="*/ 18288 h 18288"/>
              <a:gd name="csX16" fmla="*/ 6176315 w 7818120"/>
              <a:gd name="csY16" fmla="*/ 18288 h 18288"/>
              <a:gd name="csX17" fmla="*/ 5681167 w 7818120"/>
              <a:gd name="csY17" fmla="*/ 18288 h 18288"/>
              <a:gd name="csX18" fmla="*/ 5029657 w 7818120"/>
              <a:gd name="csY18" fmla="*/ 18288 h 18288"/>
              <a:gd name="csX19" fmla="*/ 4378147 w 7818120"/>
              <a:gd name="csY19" fmla="*/ 18288 h 18288"/>
              <a:gd name="csX20" fmla="*/ 3726637 w 7818120"/>
              <a:gd name="csY20" fmla="*/ 18288 h 18288"/>
              <a:gd name="csX21" fmla="*/ 3075127 w 7818120"/>
              <a:gd name="csY21" fmla="*/ 18288 h 18288"/>
              <a:gd name="csX22" fmla="*/ 2501798 w 7818120"/>
              <a:gd name="csY22" fmla="*/ 18288 h 18288"/>
              <a:gd name="csX23" fmla="*/ 1772107 w 7818120"/>
              <a:gd name="csY23" fmla="*/ 18288 h 18288"/>
              <a:gd name="csX24" fmla="*/ 1120597 w 7818120"/>
              <a:gd name="csY24" fmla="*/ 18288 h 18288"/>
              <a:gd name="csX25" fmla="*/ 0 w 7818120"/>
              <a:gd name="csY25" fmla="*/ 18288 h 18288"/>
              <a:gd name="csX26" fmla="*/ 0 w 7818120"/>
              <a:gd name="csY26" fmla="*/ 0 h 18288"/>
              <a:gd name="csX0" fmla="*/ 0 w 7818120"/>
              <a:gd name="csY0" fmla="*/ 0 h 18288"/>
              <a:gd name="csX1" fmla="*/ 573329 w 7818120"/>
              <a:gd name="csY1" fmla="*/ 0 h 18288"/>
              <a:gd name="csX2" fmla="*/ 990295 w 7818120"/>
              <a:gd name="csY2" fmla="*/ 0 h 18288"/>
              <a:gd name="csX3" fmla="*/ 1394232 w 7818120"/>
              <a:gd name="csY3" fmla="*/ 0 h 18288"/>
              <a:gd name="csX4" fmla="*/ 1798168 w 7818120"/>
              <a:gd name="csY4" fmla="*/ 0 h 18288"/>
              <a:gd name="csX5" fmla="*/ 2371496 w 7818120"/>
              <a:gd name="csY5" fmla="*/ 0 h 18288"/>
              <a:gd name="csX6" fmla="*/ 2944825 w 7818120"/>
              <a:gd name="csY6" fmla="*/ 0 h 18288"/>
              <a:gd name="csX7" fmla="*/ 3752698 w 7818120"/>
              <a:gd name="csY7" fmla="*/ 0 h 18288"/>
              <a:gd name="csX8" fmla="*/ 4247845 w 7818120"/>
              <a:gd name="csY8" fmla="*/ 0 h 18288"/>
              <a:gd name="csX9" fmla="*/ 5055718 w 7818120"/>
              <a:gd name="csY9" fmla="*/ 0 h 18288"/>
              <a:gd name="csX10" fmla="*/ 5863590 w 7818120"/>
              <a:gd name="csY10" fmla="*/ 0 h 18288"/>
              <a:gd name="csX11" fmla="*/ 6515100 w 7818120"/>
              <a:gd name="csY11" fmla="*/ 0 h 18288"/>
              <a:gd name="csX12" fmla="*/ 7818120 w 7818120"/>
              <a:gd name="csY12" fmla="*/ 0 h 18288"/>
              <a:gd name="csX13" fmla="*/ 7818120 w 7818120"/>
              <a:gd name="csY13" fmla="*/ 18288 h 18288"/>
              <a:gd name="csX14" fmla="*/ 7401154 w 7818120"/>
              <a:gd name="csY14" fmla="*/ 18288 h 18288"/>
              <a:gd name="csX15" fmla="*/ 6593281 w 7818120"/>
              <a:gd name="csY15" fmla="*/ 18288 h 18288"/>
              <a:gd name="csX16" fmla="*/ 6098134 w 7818120"/>
              <a:gd name="csY16" fmla="*/ 18288 h 18288"/>
              <a:gd name="csX17" fmla="*/ 5446624 w 7818120"/>
              <a:gd name="csY17" fmla="*/ 18288 h 18288"/>
              <a:gd name="csX18" fmla="*/ 4638751 w 7818120"/>
              <a:gd name="csY18" fmla="*/ 18288 h 18288"/>
              <a:gd name="csX19" fmla="*/ 3987241 w 7818120"/>
              <a:gd name="csY19" fmla="*/ 18288 h 18288"/>
              <a:gd name="csX20" fmla="*/ 3570275 w 7818120"/>
              <a:gd name="csY20" fmla="*/ 18288 h 18288"/>
              <a:gd name="csX21" fmla="*/ 3075127 w 7818120"/>
              <a:gd name="csY21" fmla="*/ 18288 h 18288"/>
              <a:gd name="csX22" fmla="*/ 2267255 w 7818120"/>
              <a:gd name="csY22" fmla="*/ 18288 h 18288"/>
              <a:gd name="csX23" fmla="*/ 1615745 w 7818120"/>
              <a:gd name="csY23" fmla="*/ 18288 h 18288"/>
              <a:gd name="csX24" fmla="*/ 1120597 w 7818120"/>
              <a:gd name="csY24" fmla="*/ 18288 h 18288"/>
              <a:gd name="csX25" fmla="*/ 0 w 7818120"/>
              <a:gd name="csY25" fmla="*/ 18288 h 18288"/>
              <a:gd name="csX26" fmla="*/ 0 w 7818120"/>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7818120" h="18288" fill="none" extrusionOk="0">
                <a:moveTo>
                  <a:pt x="0" y="0"/>
                </a:moveTo>
                <a:cubicBezTo>
                  <a:pt x="101002" y="-20048"/>
                  <a:pt x="215808" y="13837"/>
                  <a:pt x="416966" y="0"/>
                </a:cubicBezTo>
                <a:cubicBezTo>
                  <a:pt x="573264" y="9422"/>
                  <a:pt x="897859" y="4188"/>
                  <a:pt x="1146658" y="0"/>
                </a:cubicBezTo>
                <a:cubicBezTo>
                  <a:pt x="1409722" y="12227"/>
                  <a:pt x="1377475" y="-3286"/>
                  <a:pt x="1563624" y="0"/>
                </a:cubicBezTo>
                <a:cubicBezTo>
                  <a:pt x="1758084" y="11330"/>
                  <a:pt x="1967746" y="-7403"/>
                  <a:pt x="2136953" y="0"/>
                </a:cubicBezTo>
                <a:cubicBezTo>
                  <a:pt x="2354826" y="-5751"/>
                  <a:pt x="2687014" y="20029"/>
                  <a:pt x="2944825" y="0"/>
                </a:cubicBezTo>
                <a:cubicBezTo>
                  <a:pt x="3238848" y="15226"/>
                  <a:pt x="3415761" y="33925"/>
                  <a:pt x="3596335" y="0"/>
                </a:cubicBezTo>
                <a:cubicBezTo>
                  <a:pt x="3815108" y="13362"/>
                  <a:pt x="3972448" y="-68797"/>
                  <a:pt x="4326026" y="0"/>
                </a:cubicBezTo>
                <a:cubicBezTo>
                  <a:pt x="4638028" y="39995"/>
                  <a:pt x="4794473" y="211"/>
                  <a:pt x="4899355" y="0"/>
                </a:cubicBezTo>
                <a:cubicBezTo>
                  <a:pt x="5037170" y="-13296"/>
                  <a:pt x="5289722" y="-48609"/>
                  <a:pt x="5550865" y="0"/>
                </a:cubicBezTo>
                <a:cubicBezTo>
                  <a:pt x="5740088" y="19163"/>
                  <a:pt x="6143605" y="-29909"/>
                  <a:pt x="6358738" y="0"/>
                </a:cubicBezTo>
                <a:cubicBezTo>
                  <a:pt x="6556443" y="18955"/>
                  <a:pt x="6741581" y="-22634"/>
                  <a:pt x="6853885" y="0"/>
                </a:cubicBezTo>
                <a:cubicBezTo>
                  <a:pt x="6996029" y="20497"/>
                  <a:pt x="7453286" y="6658"/>
                  <a:pt x="7818120" y="0"/>
                </a:cubicBezTo>
                <a:cubicBezTo>
                  <a:pt x="7817552" y="7862"/>
                  <a:pt x="7817901" y="13269"/>
                  <a:pt x="7818120" y="18288"/>
                </a:cubicBezTo>
                <a:cubicBezTo>
                  <a:pt x="7701883" y="-33961"/>
                  <a:pt x="7395843" y="8437"/>
                  <a:pt x="7244791" y="18288"/>
                </a:cubicBezTo>
                <a:cubicBezTo>
                  <a:pt x="7088282" y="14407"/>
                  <a:pt x="6958165" y="20902"/>
                  <a:pt x="6827825" y="18288"/>
                </a:cubicBezTo>
                <a:cubicBezTo>
                  <a:pt x="6715653" y="-2805"/>
                  <a:pt x="6356779" y="33124"/>
                  <a:pt x="6176315" y="18288"/>
                </a:cubicBezTo>
                <a:cubicBezTo>
                  <a:pt x="6015867" y="-5301"/>
                  <a:pt x="5852369" y="-275"/>
                  <a:pt x="5681167" y="18288"/>
                </a:cubicBezTo>
                <a:cubicBezTo>
                  <a:pt x="5508002" y="48742"/>
                  <a:pt x="5304989" y="-7247"/>
                  <a:pt x="5029657" y="18288"/>
                </a:cubicBezTo>
                <a:cubicBezTo>
                  <a:pt x="4760375" y="46790"/>
                  <a:pt x="4637400" y="35678"/>
                  <a:pt x="4378147" y="18288"/>
                </a:cubicBezTo>
                <a:cubicBezTo>
                  <a:pt x="4094943" y="8043"/>
                  <a:pt x="4037303" y="27568"/>
                  <a:pt x="3726637" y="18288"/>
                </a:cubicBezTo>
                <a:cubicBezTo>
                  <a:pt x="3400340" y="-2459"/>
                  <a:pt x="3320728" y="61058"/>
                  <a:pt x="3075127" y="18288"/>
                </a:cubicBezTo>
                <a:cubicBezTo>
                  <a:pt x="2809301" y="-25757"/>
                  <a:pt x="2702630" y="16477"/>
                  <a:pt x="2501798" y="18288"/>
                </a:cubicBezTo>
                <a:cubicBezTo>
                  <a:pt x="2308686" y="20751"/>
                  <a:pt x="2079466" y="5550"/>
                  <a:pt x="1772107" y="18288"/>
                </a:cubicBezTo>
                <a:cubicBezTo>
                  <a:pt x="1420202" y="47064"/>
                  <a:pt x="1431765" y="28913"/>
                  <a:pt x="1120597" y="18288"/>
                </a:cubicBezTo>
                <a:cubicBezTo>
                  <a:pt x="791266" y="31607"/>
                  <a:pt x="235945" y="82322"/>
                  <a:pt x="0" y="18288"/>
                </a:cubicBezTo>
                <a:cubicBezTo>
                  <a:pt x="-589" y="13471"/>
                  <a:pt x="-474" y="7409"/>
                  <a:pt x="0" y="0"/>
                </a:cubicBezTo>
                <a:close/>
              </a:path>
              <a:path w="7818120" h="18288" stroke="0" extrusionOk="0">
                <a:moveTo>
                  <a:pt x="0" y="0"/>
                </a:moveTo>
                <a:cubicBezTo>
                  <a:pt x="161767" y="-7030"/>
                  <a:pt x="286873" y="-11228"/>
                  <a:pt x="573329" y="0"/>
                </a:cubicBezTo>
                <a:cubicBezTo>
                  <a:pt x="860952" y="-8429"/>
                  <a:pt x="823968" y="-2420"/>
                  <a:pt x="990295" y="0"/>
                </a:cubicBezTo>
                <a:cubicBezTo>
                  <a:pt x="1144921" y="-13846"/>
                  <a:pt x="1288801" y="10931"/>
                  <a:pt x="1394232" y="0"/>
                </a:cubicBezTo>
                <a:cubicBezTo>
                  <a:pt x="1499663" y="-10931"/>
                  <a:pt x="1677634" y="10318"/>
                  <a:pt x="1798168" y="0"/>
                </a:cubicBezTo>
                <a:cubicBezTo>
                  <a:pt x="2021167" y="5465"/>
                  <a:pt x="2087775" y="-15972"/>
                  <a:pt x="2371496" y="0"/>
                </a:cubicBezTo>
                <a:cubicBezTo>
                  <a:pt x="2646084" y="3640"/>
                  <a:pt x="2709294" y="-15431"/>
                  <a:pt x="2944825" y="0"/>
                </a:cubicBezTo>
                <a:cubicBezTo>
                  <a:pt x="3182104" y="39801"/>
                  <a:pt x="3563508" y="7189"/>
                  <a:pt x="3752698" y="0"/>
                </a:cubicBezTo>
                <a:cubicBezTo>
                  <a:pt x="4004713" y="-51688"/>
                  <a:pt x="4111759" y="8465"/>
                  <a:pt x="4247845" y="0"/>
                </a:cubicBezTo>
                <a:cubicBezTo>
                  <a:pt x="4409051" y="-38636"/>
                  <a:pt x="4840912" y="-6880"/>
                  <a:pt x="5055718" y="0"/>
                </a:cubicBezTo>
                <a:cubicBezTo>
                  <a:pt x="5318987" y="12828"/>
                  <a:pt x="5464207" y="16349"/>
                  <a:pt x="5863590" y="0"/>
                </a:cubicBezTo>
                <a:cubicBezTo>
                  <a:pt x="6258188" y="21536"/>
                  <a:pt x="6373895" y="-20866"/>
                  <a:pt x="6515100" y="0"/>
                </a:cubicBezTo>
                <a:cubicBezTo>
                  <a:pt x="6673199" y="-42487"/>
                  <a:pt x="7368245" y="-124798"/>
                  <a:pt x="7818120" y="0"/>
                </a:cubicBezTo>
                <a:cubicBezTo>
                  <a:pt x="7818163" y="8895"/>
                  <a:pt x="7818750" y="9828"/>
                  <a:pt x="7818120" y="18288"/>
                </a:cubicBezTo>
                <a:cubicBezTo>
                  <a:pt x="7615777" y="-1071"/>
                  <a:pt x="7527543" y="-5750"/>
                  <a:pt x="7401154" y="18288"/>
                </a:cubicBezTo>
                <a:cubicBezTo>
                  <a:pt x="7322611" y="47896"/>
                  <a:pt x="6964426" y="-24966"/>
                  <a:pt x="6593281" y="18288"/>
                </a:cubicBezTo>
                <a:cubicBezTo>
                  <a:pt x="6260055" y="33833"/>
                  <a:pt x="6287545" y="-3963"/>
                  <a:pt x="6098134" y="18288"/>
                </a:cubicBezTo>
                <a:cubicBezTo>
                  <a:pt x="5900337" y="14995"/>
                  <a:pt x="5605990" y="72621"/>
                  <a:pt x="5446624" y="18288"/>
                </a:cubicBezTo>
                <a:cubicBezTo>
                  <a:pt x="5244167" y="-23104"/>
                  <a:pt x="4914971" y="-34358"/>
                  <a:pt x="4638751" y="18288"/>
                </a:cubicBezTo>
                <a:cubicBezTo>
                  <a:pt x="4353273" y="8380"/>
                  <a:pt x="4297533" y="13876"/>
                  <a:pt x="3987241" y="18288"/>
                </a:cubicBezTo>
                <a:cubicBezTo>
                  <a:pt x="3687723" y="41876"/>
                  <a:pt x="3776181" y="30039"/>
                  <a:pt x="3570275" y="18288"/>
                </a:cubicBezTo>
                <a:cubicBezTo>
                  <a:pt x="3396160" y="10249"/>
                  <a:pt x="3285909" y="48310"/>
                  <a:pt x="3075127" y="18288"/>
                </a:cubicBezTo>
                <a:cubicBezTo>
                  <a:pt x="2869474" y="41512"/>
                  <a:pt x="2676329" y="4972"/>
                  <a:pt x="2267255" y="18288"/>
                </a:cubicBezTo>
                <a:cubicBezTo>
                  <a:pt x="1866401" y="24532"/>
                  <a:pt x="1882987" y="25696"/>
                  <a:pt x="1615745" y="18288"/>
                </a:cubicBezTo>
                <a:cubicBezTo>
                  <a:pt x="1346085" y="13379"/>
                  <a:pt x="1323312" y="12392"/>
                  <a:pt x="1120597" y="18288"/>
                </a:cubicBezTo>
                <a:cubicBezTo>
                  <a:pt x="940237" y="-60975"/>
                  <a:pt x="569386" y="27591"/>
                  <a:pt x="0" y="18288"/>
                </a:cubicBezTo>
                <a:cubicBezTo>
                  <a:pt x="1751" y="14440"/>
                  <a:pt x="-1272" y="7740"/>
                  <a:pt x="0" y="0"/>
                </a:cubicBezTo>
                <a:close/>
              </a:path>
              <a:path w="7818120" h="18288" fill="none" stroke="0" extrusionOk="0">
                <a:moveTo>
                  <a:pt x="0" y="0"/>
                </a:moveTo>
                <a:cubicBezTo>
                  <a:pt x="102311" y="-24031"/>
                  <a:pt x="206428" y="20084"/>
                  <a:pt x="416966" y="0"/>
                </a:cubicBezTo>
                <a:cubicBezTo>
                  <a:pt x="662339" y="-9883"/>
                  <a:pt x="833564" y="-11910"/>
                  <a:pt x="1146658" y="0"/>
                </a:cubicBezTo>
                <a:cubicBezTo>
                  <a:pt x="1398993" y="16754"/>
                  <a:pt x="1378239" y="-4997"/>
                  <a:pt x="1563624" y="0"/>
                </a:cubicBezTo>
                <a:cubicBezTo>
                  <a:pt x="1738265" y="3015"/>
                  <a:pt x="2006667" y="23864"/>
                  <a:pt x="2136953" y="0"/>
                </a:cubicBezTo>
                <a:cubicBezTo>
                  <a:pt x="2338524" y="-3063"/>
                  <a:pt x="2693378" y="-15904"/>
                  <a:pt x="2944825" y="0"/>
                </a:cubicBezTo>
                <a:cubicBezTo>
                  <a:pt x="3201439" y="-13695"/>
                  <a:pt x="3379198" y="46243"/>
                  <a:pt x="3596335" y="0"/>
                </a:cubicBezTo>
                <a:cubicBezTo>
                  <a:pt x="3778868" y="-61549"/>
                  <a:pt x="3979469" y="3461"/>
                  <a:pt x="4326026" y="0"/>
                </a:cubicBezTo>
                <a:cubicBezTo>
                  <a:pt x="4670641" y="40397"/>
                  <a:pt x="4801160" y="2093"/>
                  <a:pt x="4899355" y="0"/>
                </a:cubicBezTo>
                <a:cubicBezTo>
                  <a:pt x="4972821" y="-4221"/>
                  <a:pt x="5326959" y="8892"/>
                  <a:pt x="5550865" y="0"/>
                </a:cubicBezTo>
                <a:cubicBezTo>
                  <a:pt x="5793178" y="12267"/>
                  <a:pt x="6146346" y="-4531"/>
                  <a:pt x="6358738" y="0"/>
                </a:cubicBezTo>
                <a:cubicBezTo>
                  <a:pt x="6580825" y="49349"/>
                  <a:pt x="6739467" y="13524"/>
                  <a:pt x="6853885" y="0"/>
                </a:cubicBezTo>
                <a:cubicBezTo>
                  <a:pt x="7057243" y="-60557"/>
                  <a:pt x="7415107" y="-58698"/>
                  <a:pt x="7818120" y="0"/>
                </a:cubicBezTo>
                <a:cubicBezTo>
                  <a:pt x="7817705" y="7748"/>
                  <a:pt x="7817189" y="13015"/>
                  <a:pt x="7818120" y="18288"/>
                </a:cubicBezTo>
                <a:cubicBezTo>
                  <a:pt x="7693944" y="-3615"/>
                  <a:pt x="7376376" y="-6677"/>
                  <a:pt x="7244791" y="18288"/>
                </a:cubicBezTo>
                <a:cubicBezTo>
                  <a:pt x="7100086" y="-5717"/>
                  <a:pt x="6942350" y="35421"/>
                  <a:pt x="6827825" y="18288"/>
                </a:cubicBezTo>
                <a:cubicBezTo>
                  <a:pt x="6691364" y="27873"/>
                  <a:pt x="6342432" y="37332"/>
                  <a:pt x="6176315" y="18288"/>
                </a:cubicBezTo>
                <a:cubicBezTo>
                  <a:pt x="6012850" y="28657"/>
                  <a:pt x="5862979" y="-980"/>
                  <a:pt x="5681167" y="18288"/>
                </a:cubicBezTo>
                <a:cubicBezTo>
                  <a:pt x="5485624" y="71662"/>
                  <a:pt x="5295851" y="1288"/>
                  <a:pt x="5029657" y="18288"/>
                </a:cubicBezTo>
                <a:cubicBezTo>
                  <a:pt x="4753680" y="49046"/>
                  <a:pt x="4640335" y="38506"/>
                  <a:pt x="4378147" y="18288"/>
                </a:cubicBezTo>
                <a:cubicBezTo>
                  <a:pt x="4103046" y="-4537"/>
                  <a:pt x="4022480" y="43848"/>
                  <a:pt x="3726637" y="18288"/>
                </a:cubicBezTo>
                <a:cubicBezTo>
                  <a:pt x="3429109" y="3476"/>
                  <a:pt x="3316488" y="61415"/>
                  <a:pt x="3075127" y="18288"/>
                </a:cubicBezTo>
                <a:cubicBezTo>
                  <a:pt x="2821014" y="6093"/>
                  <a:pt x="2665050" y="-11263"/>
                  <a:pt x="2501798" y="18288"/>
                </a:cubicBezTo>
                <a:cubicBezTo>
                  <a:pt x="2343345" y="29394"/>
                  <a:pt x="2120041" y="-50427"/>
                  <a:pt x="1772107" y="18288"/>
                </a:cubicBezTo>
                <a:cubicBezTo>
                  <a:pt x="1424078" y="50665"/>
                  <a:pt x="1427418" y="32572"/>
                  <a:pt x="1120597" y="18288"/>
                </a:cubicBezTo>
                <a:cubicBezTo>
                  <a:pt x="796486" y="45938"/>
                  <a:pt x="243712" y="47798"/>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7818120"/>
                      <a:gd name="connsiteY0" fmla="*/ 0 h 18288"/>
                      <a:gd name="connsiteX1" fmla="*/ 416966 w 7818120"/>
                      <a:gd name="connsiteY1" fmla="*/ 0 h 18288"/>
                      <a:gd name="connsiteX2" fmla="*/ 1146658 w 7818120"/>
                      <a:gd name="connsiteY2" fmla="*/ 0 h 18288"/>
                      <a:gd name="connsiteX3" fmla="*/ 1563624 w 7818120"/>
                      <a:gd name="connsiteY3" fmla="*/ 0 h 18288"/>
                      <a:gd name="connsiteX4" fmla="*/ 2136953 w 7818120"/>
                      <a:gd name="connsiteY4" fmla="*/ 0 h 18288"/>
                      <a:gd name="connsiteX5" fmla="*/ 2944825 w 7818120"/>
                      <a:gd name="connsiteY5" fmla="*/ 0 h 18288"/>
                      <a:gd name="connsiteX6" fmla="*/ 3596335 w 7818120"/>
                      <a:gd name="connsiteY6" fmla="*/ 0 h 18288"/>
                      <a:gd name="connsiteX7" fmla="*/ 4326026 w 7818120"/>
                      <a:gd name="connsiteY7" fmla="*/ 0 h 18288"/>
                      <a:gd name="connsiteX8" fmla="*/ 4899355 w 7818120"/>
                      <a:gd name="connsiteY8" fmla="*/ 0 h 18288"/>
                      <a:gd name="connsiteX9" fmla="*/ 5550865 w 7818120"/>
                      <a:gd name="connsiteY9" fmla="*/ 0 h 18288"/>
                      <a:gd name="connsiteX10" fmla="*/ 6358738 w 7818120"/>
                      <a:gd name="connsiteY10" fmla="*/ 0 h 18288"/>
                      <a:gd name="connsiteX11" fmla="*/ 6853885 w 7818120"/>
                      <a:gd name="connsiteY11" fmla="*/ 0 h 18288"/>
                      <a:gd name="connsiteX12" fmla="*/ 7818120 w 7818120"/>
                      <a:gd name="connsiteY12" fmla="*/ 0 h 18288"/>
                      <a:gd name="connsiteX13" fmla="*/ 7818120 w 7818120"/>
                      <a:gd name="connsiteY13" fmla="*/ 18288 h 18288"/>
                      <a:gd name="connsiteX14" fmla="*/ 7244791 w 7818120"/>
                      <a:gd name="connsiteY14" fmla="*/ 18288 h 18288"/>
                      <a:gd name="connsiteX15" fmla="*/ 6827825 w 7818120"/>
                      <a:gd name="connsiteY15" fmla="*/ 18288 h 18288"/>
                      <a:gd name="connsiteX16" fmla="*/ 6176315 w 7818120"/>
                      <a:gd name="connsiteY16" fmla="*/ 18288 h 18288"/>
                      <a:gd name="connsiteX17" fmla="*/ 5681167 w 7818120"/>
                      <a:gd name="connsiteY17" fmla="*/ 18288 h 18288"/>
                      <a:gd name="connsiteX18" fmla="*/ 5029657 w 7818120"/>
                      <a:gd name="connsiteY18" fmla="*/ 18288 h 18288"/>
                      <a:gd name="connsiteX19" fmla="*/ 4378147 w 7818120"/>
                      <a:gd name="connsiteY19" fmla="*/ 18288 h 18288"/>
                      <a:gd name="connsiteX20" fmla="*/ 3726637 w 7818120"/>
                      <a:gd name="connsiteY20" fmla="*/ 18288 h 18288"/>
                      <a:gd name="connsiteX21" fmla="*/ 3075127 w 7818120"/>
                      <a:gd name="connsiteY21" fmla="*/ 18288 h 18288"/>
                      <a:gd name="connsiteX22" fmla="*/ 2501798 w 7818120"/>
                      <a:gd name="connsiteY22" fmla="*/ 18288 h 18288"/>
                      <a:gd name="connsiteX23" fmla="*/ 1772107 w 7818120"/>
                      <a:gd name="connsiteY23" fmla="*/ 18288 h 18288"/>
                      <a:gd name="connsiteX24" fmla="*/ 1120597 w 7818120"/>
                      <a:gd name="connsiteY24" fmla="*/ 18288 h 18288"/>
                      <a:gd name="connsiteX25" fmla="*/ 0 w 7818120"/>
                      <a:gd name="connsiteY25" fmla="*/ 18288 h 18288"/>
                      <a:gd name="connsiteX26" fmla="*/ 0 w 7818120"/>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818120" h="18288" fill="none" extrusionOk="0">
                        <a:moveTo>
                          <a:pt x="0" y="0"/>
                        </a:moveTo>
                        <a:cubicBezTo>
                          <a:pt x="121520" y="-12182"/>
                          <a:pt x="211324" y="18247"/>
                          <a:pt x="416966" y="0"/>
                        </a:cubicBezTo>
                        <a:cubicBezTo>
                          <a:pt x="622608" y="-18247"/>
                          <a:pt x="891241" y="-13744"/>
                          <a:pt x="1146658" y="0"/>
                        </a:cubicBezTo>
                        <a:cubicBezTo>
                          <a:pt x="1402075" y="13744"/>
                          <a:pt x="1378880" y="-8543"/>
                          <a:pt x="1563624" y="0"/>
                        </a:cubicBezTo>
                        <a:cubicBezTo>
                          <a:pt x="1748368" y="8543"/>
                          <a:pt x="1972300" y="7443"/>
                          <a:pt x="2136953" y="0"/>
                        </a:cubicBezTo>
                        <a:cubicBezTo>
                          <a:pt x="2301606" y="-7443"/>
                          <a:pt x="2679634" y="12382"/>
                          <a:pt x="2944825" y="0"/>
                        </a:cubicBezTo>
                        <a:cubicBezTo>
                          <a:pt x="3210016" y="-12382"/>
                          <a:pt x="3409232" y="17967"/>
                          <a:pt x="3596335" y="0"/>
                        </a:cubicBezTo>
                        <a:cubicBezTo>
                          <a:pt x="3783438" y="-17967"/>
                          <a:pt x="4002523" y="-28578"/>
                          <a:pt x="4326026" y="0"/>
                        </a:cubicBezTo>
                        <a:cubicBezTo>
                          <a:pt x="4649529" y="28578"/>
                          <a:pt x="4777384" y="-3624"/>
                          <a:pt x="4899355" y="0"/>
                        </a:cubicBezTo>
                        <a:cubicBezTo>
                          <a:pt x="5021326" y="3624"/>
                          <a:pt x="5317653" y="1281"/>
                          <a:pt x="5550865" y="0"/>
                        </a:cubicBezTo>
                        <a:cubicBezTo>
                          <a:pt x="5784077" y="-1281"/>
                          <a:pt x="6142956" y="-39637"/>
                          <a:pt x="6358738" y="0"/>
                        </a:cubicBezTo>
                        <a:cubicBezTo>
                          <a:pt x="6574520" y="39637"/>
                          <a:pt x="6724785" y="-4460"/>
                          <a:pt x="6853885" y="0"/>
                        </a:cubicBezTo>
                        <a:cubicBezTo>
                          <a:pt x="6982985" y="4460"/>
                          <a:pt x="7403044" y="-1955"/>
                          <a:pt x="7818120" y="0"/>
                        </a:cubicBezTo>
                        <a:cubicBezTo>
                          <a:pt x="7817988" y="7702"/>
                          <a:pt x="7817908" y="13511"/>
                          <a:pt x="7818120" y="18288"/>
                        </a:cubicBezTo>
                        <a:cubicBezTo>
                          <a:pt x="7698847" y="-3267"/>
                          <a:pt x="7390924" y="22979"/>
                          <a:pt x="7244791" y="18288"/>
                        </a:cubicBezTo>
                        <a:cubicBezTo>
                          <a:pt x="7098658" y="13597"/>
                          <a:pt x="6952735" y="29357"/>
                          <a:pt x="6827825" y="18288"/>
                        </a:cubicBezTo>
                        <a:cubicBezTo>
                          <a:pt x="6702915" y="7219"/>
                          <a:pt x="6338661" y="34530"/>
                          <a:pt x="6176315" y="18288"/>
                        </a:cubicBezTo>
                        <a:cubicBezTo>
                          <a:pt x="6013969" y="2047"/>
                          <a:pt x="5850602" y="6362"/>
                          <a:pt x="5681167" y="18288"/>
                        </a:cubicBezTo>
                        <a:cubicBezTo>
                          <a:pt x="5511732" y="30214"/>
                          <a:pt x="5312143" y="419"/>
                          <a:pt x="5029657" y="18288"/>
                        </a:cubicBezTo>
                        <a:cubicBezTo>
                          <a:pt x="4747171" y="36158"/>
                          <a:pt x="4655062" y="30740"/>
                          <a:pt x="4378147" y="18288"/>
                        </a:cubicBezTo>
                        <a:cubicBezTo>
                          <a:pt x="4101232" y="5837"/>
                          <a:pt x="4037646" y="44706"/>
                          <a:pt x="3726637" y="18288"/>
                        </a:cubicBezTo>
                        <a:cubicBezTo>
                          <a:pt x="3415628" y="-8130"/>
                          <a:pt x="3321756" y="45507"/>
                          <a:pt x="3075127" y="18288"/>
                        </a:cubicBezTo>
                        <a:cubicBezTo>
                          <a:pt x="2828498" y="-8931"/>
                          <a:pt x="2684733" y="14853"/>
                          <a:pt x="2501798" y="18288"/>
                        </a:cubicBezTo>
                        <a:cubicBezTo>
                          <a:pt x="2318863" y="21723"/>
                          <a:pt x="2121844" y="-13013"/>
                          <a:pt x="1772107" y="18288"/>
                        </a:cubicBezTo>
                        <a:cubicBezTo>
                          <a:pt x="1422370" y="49589"/>
                          <a:pt x="1431548" y="31666"/>
                          <a:pt x="1120597" y="18288"/>
                        </a:cubicBezTo>
                        <a:cubicBezTo>
                          <a:pt x="809646" y="4911"/>
                          <a:pt x="246393" y="56240"/>
                          <a:pt x="0" y="18288"/>
                        </a:cubicBezTo>
                        <a:cubicBezTo>
                          <a:pt x="129" y="13298"/>
                          <a:pt x="-675" y="6857"/>
                          <a:pt x="0" y="0"/>
                        </a:cubicBezTo>
                        <a:close/>
                      </a:path>
                      <a:path w="7818120" h="18288" stroke="0" extrusionOk="0">
                        <a:moveTo>
                          <a:pt x="0" y="0"/>
                        </a:moveTo>
                        <a:cubicBezTo>
                          <a:pt x="177487" y="-4302"/>
                          <a:pt x="287499" y="4997"/>
                          <a:pt x="573329" y="0"/>
                        </a:cubicBezTo>
                        <a:cubicBezTo>
                          <a:pt x="859159" y="-4997"/>
                          <a:pt x="821965" y="-336"/>
                          <a:pt x="990295" y="0"/>
                        </a:cubicBezTo>
                        <a:cubicBezTo>
                          <a:pt x="1158625" y="336"/>
                          <a:pt x="1587918" y="-4681"/>
                          <a:pt x="1798168" y="0"/>
                        </a:cubicBezTo>
                        <a:cubicBezTo>
                          <a:pt x="2008418" y="4681"/>
                          <a:pt x="2088841" y="-2754"/>
                          <a:pt x="2371496" y="0"/>
                        </a:cubicBezTo>
                        <a:cubicBezTo>
                          <a:pt x="2654151" y="2754"/>
                          <a:pt x="2701462" y="-24976"/>
                          <a:pt x="2944825" y="0"/>
                        </a:cubicBezTo>
                        <a:cubicBezTo>
                          <a:pt x="3188188" y="24976"/>
                          <a:pt x="3511636" y="25407"/>
                          <a:pt x="3752698" y="0"/>
                        </a:cubicBezTo>
                        <a:cubicBezTo>
                          <a:pt x="3993760" y="-25407"/>
                          <a:pt x="4107153" y="6432"/>
                          <a:pt x="4247845" y="0"/>
                        </a:cubicBezTo>
                        <a:cubicBezTo>
                          <a:pt x="4388537" y="-6432"/>
                          <a:pt x="4835598" y="-5108"/>
                          <a:pt x="5055718" y="0"/>
                        </a:cubicBezTo>
                        <a:cubicBezTo>
                          <a:pt x="5275838" y="5108"/>
                          <a:pt x="5461006" y="-24536"/>
                          <a:pt x="5863590" y="0"/>
                        </a:cubicBezTo>
                        <a:cubicBezTo>
                          <a:pt x="6266174" y="24536"/>
                          <a:pt x="6355549" y="-19657"/>
                          <a:pt x="6515100" y="0"/>
                        </a:cubicBezTo>
                        <a:cubicBezTo>
                          <a:pt x="6674651" y="19657"/>
                          <a:pt x="7275423" y="-57462"/>
                          <a:pt x="7818120" y="0"/>
                        </a:cubicBezTo>
                        <a:cubicBezTo>
                          <a:pt x="7818132" y="8833"/>
                          <a:pt x="7818660" y="9830"/>
                          <a:pt x="7818120" y="18288"/>
                        </a:cubicBezTo>
                        <a:cubicBezTo>
                          <a:pt x="7610240" y="4606"/>
                          <a:pt x="7521789" y="7721"/>
                          <a:pt x="7401154" y="18288"/>
                        </a:cubicBezTo>
                        <a:cubicBezTo>
                          <a:pt x="7280519" y="28855"/>
                          <a:pt x="6930719" y="4225"/>
                          <a:pt x="6593281" y="18288"/>
                        </a:cubicBezTo>
                        <a:cubicBezTo>
                          <a:pt x="6255843" y="32351"/>
                          <a:pt x="6286682" y="1162"/>
                          <a:pt x="6098134" y="18288"/>
                        </a:cubicBezTo>
                        <a:cubicBezTo>
                          <a:pt x="5909586" y="35414"/>
                          <a:pt x="5602789" y="48596"/>
                          <a:pt x="5446624" y="18288"/>
                        </a:cubicBezTo>
                        <a:cubicBezTo>
                          <a:pt x="5290459" y="-12020"/>
                          <a:pt x="4917039" y="21960"/>
                          <a:pt x="4638751" y="18288"/>
                        </a:cubicBezTo>
                        <a:cubicBezTo>
                          <a:pt x="4360463" y="14616"/>
                          <a:pt x="4304690" y="5450"/>
                          <a:pt x="3987241" y="18288"/>
                        </a:cubicBezTo>
                        <a:cubicBezTo>
                          <a:pt x="3669792" y="31127"/>
                          <a:pt x="3758742" y="32551"/>
                          <a:pt x="3570275" y="18288"/>
                        </a:cubicBezTo>
                        <a:cubicBezTo>
                          <a:pt x="3381808" y="4025"/>
                          <a:pt x="3267153" y="36200"/>
                          <a:pt x="3075127" y="18288"/>
                        </a:cubicBezTo>
                        <a:cubicBezTo>
                          <a:pt x="2883101" y="376"/>
                          <a:pt x="2665825" y="10973"/>
                          <a:pt x="2267255" y="18288"/>
                        </a:cubicBezTo>
                        <a:cubicBezTo>
                          <a:pt x="1868685" y="25603"/>
                          <a:pt x="1884698" y="28410"/>
                          <a:pt x="1615745" y="18288"/>
                        </a:cubicBezTo>
                        <a:cubicBezTo>
                          <a:pt x="1346792" y="8167"/>
                          <a:pt x="1320952" y="10430"/>
                          <a:pt x="1120597" y="18288"/>
                        </a:cubicBezTo>
                        <a:cubicBezTo>
                          <a:pt x="920242" y="26146"/>
                          <a:pt x="556507" y="50790"/>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 name="Title 1">
            <a:extLst>
              <a:ext uri="{FF2B5EF4-FFF2-40B4-BE49-F238E27FC236}">
                <a16:creationId xmlns:a16="http://schemas.microsoft.com/office/drawing/2014/main" id="{03231B22-C456-4FE0-AB63-F23D796FF3A1}"/>
              </a:ext>
            </a:extLst>
          </p:cNvPr>
          <p:cNvSpPr>
            <a:spLocks noGrp="1"/>
          </p:cNvSpPr>
          <p:nvPr>
            <p:ph type="title"/>
          </p:nvPr>
        </p:nvSpPr>
        <p:spPr>
          <a:xfrm>
            <a:off x="837057" y="496688"/>
            <a:ext cx="7467600" cy="1143000"/>
          </a:xfrm>
        </p:spPr>
        <p:txBody>
          <a:bodyPr>
            <a:normAutofit/>
          </a:bodyPr>
          <a:lstStyle/>
          <a:p>
            <a:pPr algn="ctr"/>
            <a:r>
              <a:rPr lang="en-US" dirty="0"/>
              <a:t>California Welfare &amp; Institutions Code </a:t>
            </a:r>
            <a:br>
              <a:rPr lang="en-US" dirty="0"/>
            </a:br>
            <a:r>
              <a:rPr lang="en-US" dirty="0"/>
              <a:t>Section 4502 - Rights</a:t>
            </a:r>
          </a:p>
        </p:txBody>
      </p:sp>
      <p:sp>
        <p:nvSpPr>
          <p:cNvPr id="3" name="TextBox 2">
            <a:extLst>
              <a:ext uri="{FF2B5EF4-FFF2-40B4-BE49-F238E27FC236}">
                <a16:creationId xmlns:a16="http://schemas.microsoft.com/office/drawing/2014/main" id="{7D30AB2E-96B9-465E-9842-4AAE52243B98}"/>
              </a:ext>
            </a:extLst>
          </p:cNvPr>
          <p:cNvSpPr txBox="1"/>
          <p:nvPr/>
        </p:nvSpPr>
        <p:spPr>
          <a:xfrm>
            <a:off x="628649" y="2106541"/>
            <a:ext cx="7818120" cy="4370427"/>
          </a:xfrm>
          <a:prstGeom prst="rect">
            <a:avLst/>
          </a:prstGeom>
          <a:noFill/>
        </p:spPr>
        <p:txBody>
          <a:bodyPr wrap="square" rtlCol="0">
            <a:spAutoFit/>
          </a:bodyPr>
          <a:lstStyle/>
          <a:p>
            <a:pPr marL="0" marR="0" lvl="0" indent="0" algn="l" defTabSz="914400" rtl="0" eaLnBrk="1" fontAlgn="base" latinLnBrk="0" hangingPunct="1">
              <a:lnSpc>
                <a:spcPct val="100000"/>
              </a:lnSpc>
              <a:spcBef>
                <a:spcPts val="0"/>
              </a:spcBef>
              <a:spcAft>
                <a:spcPts val="600"/>
              </a:spcAft>
              <a:buClrTx/>
              <a:buSzTx/>
              <a:buFontTx/>
              <a:buNone/>
              <a:tabLst/>
              <a:defRPr/>
            </a:pPr>
            <a:r>
              <a:rPr kumimoji="0" lang="en-US" sz="2600" b="0" i="0" u="none" strike="noStrike" kern="1200" cap="none" spc="0" normalizeH="0" baseline="0" noProof="0" dirty="0">
                <a:ln>
                  <a:noFill/>
                </a:ln>
                <a:solidFill>
                  <a:prstClr val="black"/>
                </a:solidFill>
                <a:effectLst/>
                <a:uLnTx/>
                <a:uFillTx/>
                <a:latin typeface="Arial" panose="020B0604020202020204"/>
                <a:ea typeface="+mn-ea"/>
                <a:cs typeface="+mn-cs"/>
              </a:rPr>
              <a:t>(b) A right to </a:t>
            </a:r>
            <a:r>
              <a:rPr kumimoji="0" lang="en-US" sz="2600" b="1" i="0" u="none" strike="noStrike" kern="1200" cap="none" spc="0" normalizeH="0" baseline="0" noProof="0" dirty="0">
                <a:ln>
                  <a:noFill/>
                </a:ln>
                <a:solidFill>
                  <a:prstClr val="black"/>
                </a:solidFill>
                <a:effectLst/>
                <a:uLnTx/>
                <a:uFillTx/>
                <a:latin typeface="Arial" panose="020B0604020202020204"/>
                <a:ea typeface="+mn-ea"/>
                <a:cs typeface="+mn-cs"/>
              </a:rPr>
              <a:t>dignity, privacy, and humane care</a:t>
            </a:r>
            <a:r>
              <a:rPr kumimoji="0" lang="en-US" sz="2600" b="0" i="0" u="none" strike="noStrike" kern="1200" cap="none" spc="0" normalizeH="0" baseline="0" noProof="0" dirty="0">
                <a:ln>
                  <a:noFill/>
                </a:ln>
                <a:solidFill>
                  <a:prstClr val="black"/>
                </a:solidFill>
                <a:effectLst/>
                <a:uLnTx/>
                <a:uFillTx/>
                <a:latin typeface="Arial" panose="020B0604020202020204"/>
                <a:ea typeface="+mn-ea"/>
                <a:cs typeface="+mn-cs"/>
              </a:rPr>
              <a:t>.  To the maximum extent possible, treatment, services, and supports shall be provided in natural community settings.</a:t>
            </a:r>
          </a:p>
          <a:p>
            <a:pPr marL="0" marR="0" lvl="0" indent="0" algn="l" defTabSz="914400" rtl="0" eaLnBrk="1" fontAlgn="base" latinLnBrk="0" hangingPunct="1">
              <a:lnSpc>
                <a:spcPct val="100000"/>
              </a:lnSpc>
              <a:spcBef>
                <a:spcPts val="0"/>
              </a:spcBef>
              <a:spcAft>
                <a:spcPts val="600"/>
              </a:spcAft>
              <a:buClrTx/>
              <a:buSzTx/>
              <a:buFontTx/>
              <a:buNone/>
              <a:tabLst/>
              <a:defRPr/>
            </a:pPr>
            <a:r>
              <a:rPr kumimoji="0" lang="en-US" sz="2600" b="0" i="0" u="none" strike="noStrike" kern="1200" cap="none" spc="0" normalizeH="0" baseline="0" noProof="0" dirty="0">
                <a:ln>
                  <a:noFill/>
                </a:ln>
                <a:solidFill>
                  <a:prstClr val="black"/>
                </a:solidFill>
                <a:effectLst/>
                <a:uLnTx/>
                <a:uFillTx/>
                <a:latin typeface="Arial" panose="020B0604020202020204"/>
                <a:ea typeface="+mn-ea"/>
                <a:cs typeface="+mn-cs"/>
              </a:rPr>
              <a:t>(c) A right to participate in an appropriate program of publicly supported </a:t>
            </a:r>
            <a:r>
              <a:rPr kumimoji="0" lang="en-US" sz="2600" b="1" i="0" u="none" strike="noStrike" kern="1200" cap="none" spc="0" normalizeH="0" baseline="0" noProof="0" dirty="0">
                <a:ln>
                  <a:noFill/>
                </a:ln>
                <a:solidFill>
                  <a:prstClr val="black"/>
                </a:solidFill>
                <a:effectLst/>
                <a:uLnTx/>
                <a:uFillTx/>
                <a:latin typeface="Arial" panose="020B0604020202020204"/>
                <a:ea typeface="+mn-ea"/>
                <a:cs typeface="+mn-cs"/>
              </a:rPr>
              <a:t>education</a:t>
            </a:r>
            <a:r>
              <a:rPr kumimoji="0" lang="en-US" sz="2600" b="0" i="0" u="none" strike="noStrike" kern="1200" cap="none" spc="0" normalizeH="0" baseline="0" noProof="0" dirty="0">
                <a:ln>
                  <a:noFill/>
                </a:ln>
                <a:solidFill>
                  <a:prstClr val="black"/>
                </a:solidFill>
                <a:effectLst/>
                <a:uLnTx/>
                <a:uFillTx/>
                <a:latin typeface="Arial" panose="020B0604020202020204"/>
                <a:ea typeface="+mn-ea"/>
                <a:cs typeface="+mn-cs"/>
              </a:rPr>
              <a:t>, regardless of degree of disability.</a:t>
            </a:r>
          </a:p>
          <a:p>
            <a:pPr marL="0" marR="0" lvl="0" indent="0" algn="l" defTabSz="914400" rtl="0" eaLnBrk="1" fontAlgn="base" latinLnBrk="0" hangingPunct="1">
              <a:lnSpc>
                <a:spcPct val="100000"/>
              </a:lnSpc>
              <a:spcBef>
                <a:spcPts val="0"/>
              </a:spcBef>
              <a:spcAft>
                <a:spcPts val="600"/>
              </a:spcAft>
              <a:buClrTx/>
              <a:buSzTx/>
              <a:buFontTx/>
              <a:buNone/>
              <a:tabLst/>
              <a:defRPr/>
            </a:pPr>
            <a:r>
              <a:rPr kumimoji="0" lang="en-US" sz="2600" b="0" i="0" u="none" strike="noStrike" kern="1200" cap="none" spc="0" normalizeH="0" baseline="0" noProof="0" dirty="0">
                <a:ln>
                  <a:noFill/>
                </a:ln>
                <a:solidFill>
                  <a:prstClr val="black"/>
                </a:solidFill>
                <a:effectLst/>
                <a:uLnTx/>
                <a:uFillTx/>
                <a:latin typeface="Arial" panose="020B0604020202020204"/>
                <a:ea typeface="+mn-ea"/>
                <a:cs typeface="+mn-cs"/>
              </a:rPr>
              <a:t>(d) A right to </a:t>
            </a:r>
            <a:r>
              <a:rPr kumimoji="0" lang="en-US" sz="2600" b="1" i="0" u="none" strike="noStrike" kern="1200" cap="none" spc="0" normalizeH="0" baseline="0" noProof="0" dirty="0">
                <a:ln>
                  <a:noFill/>
                </a:ln>
                <a:solidFill>
                  <a:prstClr val="black"/>
                </a:solidFill>
                <a:effectLst/>
                <a:uLnTx/>
                <a:uFillTx/>
                <a:latin typeface="Arial" panose="020B0604020202020204"/>
                <a:ea typeface="+mn-ea"/>
                <a:cs typeface="+mn-cs"/>
              </a:rPr>
              <a:t>prompt medical care </a:t>
            </a:r>
            <a:r>
              <a:rPr kumimoji="0" lang="en-US" sz="2600" b="0" i="0" u="none" strike="noStrike" kern="1200" cap="none" spc="0" normalizeH="0" baseline="0" noProof="0" dirty="0">
                <a:ln>
                  <a:noFill/>
                </a:ln>
                <a:solidFill>
                  <a:prstClr val="black"/>
                </a:solidFill>
                <a:effectLst/>
                <a:uLnTx/>
                <a:uFillTx/>
                <a:latin typeface="Arial" panose="020B0604020202020204"/>
                <a:ea typeface="+mn-ea"/>
                <a:cs typeface="+mn-cs"/>
              </a:rPr>
              <a:t>and treatment.</a:t>
            </a:r>
          </a:p>
          <a:p>
            <a:pPr marL="0" marR="0" lvl="0" indent="0" algn="l" defTabSz="914400" rtl="0" eaLnBrk="1" fontAlgn="base" latinLnBrk="0" hangingPunct="1">
              <a:lnSpc>
                <a:spcPct val="100000"/>
              </a:lnSpc>
              <a:spcBef>
                <a:spcPts val="0"/>
              </a:spcBef>
              <a:spcAft>
                <a:spcPts val="60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(e) A right to </a:t>
            </a:r>
            <a:r>
              <a:rPr kumimoji="0" lang="en-US" sz="2400" b="1" i="0" u="none" strike="noStrike" kern="1200" cap="none" spc="0" normalizeH="0" baseline="0" noProof="0" dirty="0">
                <a:ln>
                  <a:noFill/>
                </a:ln>
                <a:solidFill>
                  <a:prstClr val="black"/>
                </a:solidFill>
                <a:effectLst/>
                <a:uLnTx/>
                <a:uFillTx/>
                <a:latin typeface="Arial" panose="020B0604020202020204"/>
                <a:ea typeface="+mn-ea"/>
                <a:cs typeface="+mn-cs"/>
              </a:rPr>
              <a:t>religious freedom and practice</a:t>
            </a: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109839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9"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1865313"/>
            <a:ext cx="7818120" cy="18288"/>
          </a:xfrm>
          <a:custGeom>
            <a:avLst/>
            <a:gdLst>
              <a:gd name="csX0" fmla="*/ 0 w 7818120"/>
              <a:gd name="csY0" fmla="*/ 0 h 18288"/>
              <a:gd name="csX1" fmla="*/ 416966 w 7818120"/>
              <a:gd name="csY1" fmla="*/ 0 h 18288"/>
              <a:gd name="csX2" fmla="*/ 1146658 w 7818120"/>
              <a:gd name="csY2" fmla="*/ 0 h 18288"/>
              <a:gd name="csX3" fmla="*/ 1563624 w 7818120"/>
              <a:gd name="csY3" fmla="*/ 0 h 18288"/>
              <a:gd name="csX4" fmla="*/ 2136953 w 7818120"/>
              <a:gd name="csY4" fmla="*/ 0 h 18288"/>
              <a:gd name="csX5" fmla="*/ 2944825 w 7818120"/>
              <a:gd name="csY5" fmla="*/ 0 h 18288"/>
              <a:gd name="csX6" fmla="*/ 3596335 w 7818120"/>
              <a:gd name="csY6" fmla="*/ 0 h 18288"/>
              <a:gd name="csX7" fmla="*/ 4326026 w 7818120"/>
              <a:gd name="csY7" fmla="*/ 0 h 18288"/>
              <a:gd name="csX8" fmla="*/ 4899355 w 7818120"/>
              <a:gd name="csY8" fmla="*/ 0 h 18288"/>
              <a:gd name="csX9" fmla="*/ 5550865 w 7818120"/>
              <a:gd name="csY9" fmla="*/ 0 h 18288"/>
              <a:gd name="csX10" fmla="*/ 6358738 w 7818120"/>
              <a:gd name="csY10" fmla="*/ 0 h 18288"/>
              <a:gd name="csX11" fmla="*/ 6853885 w 7818120"/>
              <a:gd name="csY11" fmla="*/ 0 h 18288"/>
              <a:gd name="csX12" fmla="*/ 7818120 w 7818120"/>
              <a:gd name="csY12" fmla="*/ 0 h 18288"/>
              <a:gd name="csX13" fmla="*/ 7818120 w 7818120"/>
              <a:gd name="csY13" fmla="*/ 18288 h 18288"/>
              <a:gd name="csX14" fmla="*/ 7244791 w 7818120"/>
              <a:gd name="csY14" fmla="*/ 18288 h 18288"/>
              <a:gd name="csX15" fmla="*/ 6827825 w 7818120"/>
              <a:gd name="csY15" fmla="*/ 18288 h 18288"/>
              <a:gd name="csX16" fmla="*/ 6176315 w 7818120"/>
              <a:gd name="csY16" fmla="*/ 18288 h 18288"/>
              <a:gd name="csX17" fmla="*/ 5681167 w 7818120"/>
              <a:gd name="csY17" fmla="*/ 18288 h 18288"/>
              <a:gd name="csX18" fmla="*/ 5029657 w 7818120"/>
              <a:gd name="csY18" fmla="*/ 18288 h 18288"/>
              <a:gd name="csX19" fmla="*/ 4378147 w 7818120"/>
              <a:gd name="csY19" fmla="*/ 18288 h 18288"/>
              <a:gd name="csX20" fmla="*/ 3726637 w 7818120"/>
              <a:gd name="csY20" fmla="*/ 18288 h 18288"/>
              <a:gd name="csX21" fmla="*/ 3075127 w 7818120"/>
              <a:gd name="csY21" fmla="*/ 18288 h 18288"/>
              <a:gd name="csX22" fmla="*/ 2501798 w 7818120"/>
              <a:gd name="csY22" fmla="*/ 18288 h 18288"/>
              <a:gd name="csX23" fmla="*/ 1772107 w 7818120"/>
              <a:gd name="csY23" fmla="*/ 18288 h 18288"/>
              <a:gd name="csX24" fmla="*/ 1120597 w 7818120"/>
              <a:gd name="csY24" fmla="*/ 18288 h 18288"/>
              <a:gd name="csX25" fmla="*/ 0 w 7818120"/>
              <a:gd name="csY25" fmla="*/ 18288 h 18288"/>
              <a:gd name="csX26" fmla="*/ 0 w 7818120"/>
              <a:gd name="csY26" fmla="*/ 0 h 18288"/>
              <a:gd name="csX0" fmla="*/ 0 w 7818120"/>
              <a:gd name="csY0" fmla="*/ 0 h 18288"/>
              <a:gd name="csX1" fmla="*/ 573329 w 7818120"/>
              <a:gd name="csY1" fmla="*/ 0 h 18288"/>
              <a:gd name="csX2" fmla="*/ 990295 w 7818120"/>
              <a:gd name="csY2" fmla="*/ 0 h 18288"/>
              <a:gd name="csX3" fmla="*/ 1394232 w 7818120"/>
              <a:gd name="csY3" fmla="*/ 0 h 18288"/>
              <a:gd name="csX4" fmla="*/ 1798168 w 7818120"/>
              <a:gd name="csY4" fmla="*/ 0 h 18288"/>
              <a:gd name="csX5" fmla="*/ 2371496 w 7818120"/>
              <a:gd name="csY5" fmla="*/ 0 h 18288"/>
              <a:gd name="csX6" fmla="*/ 2944825 w 7818120"/>
              <a:gd name="csY6" fmla="*/ 0 h 18288"/>
              <a:gd name="csX7" fmla="*/ 3752698 w 7818120"/>
              <a:gd name="csY7" fmla="*/ 0 h 18288"/>
              <a:gd name="csX8" fmla="*/ 4247845 w 7818120"/>
              <a:gd name="csY8" fmla="*/ 0 h 18288"/>
              <a:gd name="csX9" fmla="*/ 5055718 w 7818120"/>
              <a:gd name="csY9" fmla="*/ 0 h 18288"/>
              <a:gd name="csX10" fmla="*/ 5863590 w 7818120"/>
              <a:gd name="csY10" fmla="*/ 0 h 18288"/>
              <a:gd name="csX11" fmla="*/ 6515100 w 7818120"/>
              <a:gd name="csY11" fmla="*/ 0 h 18288"/>
              <a:gd name="csX12" fmla="*/ 7818120 w 7818120"/>
              <a:gd name="csY12" fmla="*/ 0 h 18288"/>
              <a:gd name="csX13" fmla="*/ 7818120 w 7818120"/>
              <a:gd name="csY13" fmla="*/ 18288 h 18288"/>
              <a:gd name="csX14" fmla="*/ 7401154 w 7818120"/>
              <a:gd name="csY14" fmla="*/ 18288 h 18288"/>
              <a:gd name="csX15" fmla="*/ 6593281 w 7818120"/>
              <a:gd name="csY15" fmla="*/ 18288 h 18288"/>
              <a:gd name="csX16" fmla="*/ 6098134 w 7818120"/>
              <a:gd name="csY16" fmla="*/ 18288 h 18288"/>
              <a:gd name="csX17" fmla="*/ 5446624 w 7818120"/>
              <a:gd name="csY17" fmla="*/ 18288 h 18288"/>
              <a:gd name="csX18" fmla="*/ 4638751 w 7818120"/>
              <a:gd name="csY18" fmla="*/ 18288 h 18288"/>
              <a:gd name="csX19" fmla="*/ 3987241 w 7818120"/>
              <a:gd name="csY19" fmla="*/ 18288 h 18288"/>
              <a:gd name="csX20" fmla="*/ 3570275 w 7818120"/>
              <a:gd name="csY20" fmla="*/ 18288 h 18288"/>
              <a:gd name="csX21" fmla="*/ 3075127 w 7818120"/>
              <a:gd name="csY21" fmla="*/ 18288 h 18288"/>
              <a:gd name="csX22" fmla="*/ 2267255 w 7818120"/>
              <a:gd name="csY22" fmla="*/ 18288 h 18288"/>
              <a:gd name="csX23" fmla="*/ 1615745 w 7818120"/>
              <a:gd name="csY23" fmla="*/ 18288 h 18288"/>
              <a:gd name="csX24" fmla="*/ 1120597 w 7818120"/>
              <a:gd name="csY24" fmla="*/ 18288 h 18288"/>
              <a:gd name="csX25" fmla="*/ 0 w 7818120"/>
              <a:gd name="csY25" fmla="*/ 18288 h 18288"/>
              <a:gd name="csX26" fmla="*/ 0 w 7818120"/>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7818120" h="18288" fill="none" extrusionOk="0">
                <a:moveTo>
                  <a:pt x="0" y="0"/>
                </a:moveTo>
                <a:cubicBezTo>
                  <a:pt x="101002" y="-20048"/>
                  <a:pt x="215808" y="13837"/>
                  <a:pt x="416966" y="0"/>
                </a:cubicBezTo>
                <a:cubicBezTo>
                  <a:pt x="573264" y="9422"/>
                  <a:pt x="897859" y="4188"/>
                  <a:pt x="1146658" y="0"/>
                </a:cubicBezTo>
                <a:cubicBezTo>
                  <a:pt x="1409722" y="12227"/>
                  <a:pt x="1377475" y="-3286"/>
                  <a:pt x="1563624" y="0"/>
                </a:cubicBezTo>
                <a:cubicBezTo>
                  <a:pt x="1758084" y="11330"/>
                  <a:pt x="1967746" y="-7403"/>
                  <a:pt x="2136953" y="0"/>
                </a:cubicBezTo>
                <a:cubicBezTo>
                  <a:pt x="2354826" y="-5751"/>
                  <a:pt x="2687014" y="20029"/>
                  <a:pt x="2944825" y="0"/>
                </a:cubicBezTo>
                <a:cubicBezTo>
                  <a:pt x="3238848" y="15226"/>
                  <a:pt x="3415761" y="33925"/>
                  <a:pt x="3596335" y="0"/>
                </a:cubicBezTo>
                <a:cubicBezTo>
                  <a:pt x="3815108" y="13362"/>
                  <a:pt x="3972448" y="-68797"/>
                  <a:pt x="4326026" y="0"/>
                </a:cubicBezTo>
                <a:cubicBezTo>
                  <a:pt x="4638028" y="39995"/>
                  <a:pt x="4794473" y="211"/>
                  <a:pt x="4899355" y="0"/>
                </a:cubicBezTo>
                <a:cubicBezTo>
                  <a:pt x="5037170" y="-13296"/>
                  <a:pt x="5289722" y="-48609"/>
                  <a:pt x="5550865" y="0"/>
                </a:cubicBezTo>
                <a:cubicBezTo>
                  <a:pt x="5740088" y="19163"/>
                  <a:pt x="6143605" y="-29909"/>
                  <a:pt x="6358738" y="0"/>
                </a:cubicBezTo>
                <a:cubicBezTo>
                  <a:pt x="6556443" y="18955"/>
                  <a:pt x="6741581" y="-22634"/>
                  <a:pt x="6853885" y="0"/>
                </a:cubicBezTo>
                <a:cubicBezTo>
                  <a:pt x="6996029" y="20497"/>
                  <a:pt x="7453286" y="6658"/>
                  <a:pt x="7818120" y="0"/>
                </a:cubicBezTo>
                <a:cubicBezTo>
                  <a:pt x="7817552" y="7862"/>
                  <a:pt x="7817901" y="13269"/>
                  <a:pt x="7818120" y="18288"/>
                </a:cubicBezTo>
                <a:cubicBezTo>
                  <a:pt x="7701883" y="-33961"/>
                  <a:pt x="7395843" y="8437"/>
                  <a:pt x="7244791" y="18288"/>
                </a:cubicBezTo>
                <a:cubicBezTo>
                  <a:pt x="7088282" y="14407"/>
                  <a:pt x="6958165" y="20902"/>
                  <a:pt x="6827825" y="18288"/>
                </a:cubicBezTo>
                <a:cubicBezTo>
                  <a:pt x="6715653" y="-2805"/>
                  <a:pt x="6356779" y="33124"/>
                  <a:pt x="6176315" y="18288"/>
                </a:cubicBezTo>
                <a:cubicBezTo>
                  <a:pt x="6015867" y="-5301"/>
                  <a:pt x="5852369" y="-275"/>
                  <a:pt x="5681167" y="18288"/>
                </a:cubicBezTo>
                <a:cubicBezTo>
                  <a:pt x="5508002" y="48742"/>
                  <a:pt x="5304989" y="-7247"/>
                  <a:pt x="5029657" y="18288"/>
                </a:cubicBezTo>
                <a:cubicBezTo>
                  <a:pt x="4760375" y="46790"/>
                  <a:pt x="4637400" y="35678"/>
                  <a:pt x="4378147" y="18288"/>
                </a:cubicBezTo>
                <a:cubicBezTo>
                  <a:pt x="4094943" y="8043"/>
                  <a:pt x="4037303" y="27568"/>
                  <a:pt x="3726637" y="18288"/>
                </a:cubicBezTo>
                <a:cubicBezTo>
                  <a:pt x="3400340" y="-2459"/>
                  <a:pt x="3320728" y="61058"/>
                  <a:pt x="3075127" y="18288"/>
                </a:cubicBezTo>
                <a:cubicBezTo>
                  <a:pt x="2809301" y="-25757"/>
                  <a:pt x="2702630" y="16477"/>
                  <a:pt x="2501798" y="18288"/>
                </a:cubicBezTo>
                <a:cubicBezTo>
                  <a:pt x="2308686" y="20751"/>
                  <a:pt x="2079466" y="5550"/>
                  <a:pt x="1772107" y="18288"/>
                </a:cubicBezTo>
                <a:cubicBezTo>
                  <a:pt x="1420202" y="47064"/>
                  <a:pt x="1431765" y="28913"/>
                  <a:pt x="1120597" y="18288"/>
                </a:cubicBezTo>
                <a:cubicBezTo>
                  <a:pt x="791266" y="31607"/>
                  <a:pt x="235945" y="82322"/>
                  <a:pt x="0" y="18288"/>
                </a:cubicBezTo>
                <a:cubicBezTo>
                  <a:pt x="-589" y="13471"/>
                  <a:pt x="-474" y="7409"/>
                  <a:pt x="0" y="0"/>
                </a:cubicBezTo>
                <a:close/>
              </a:path>
              <a:path w="7818120" h="18288" stroke="0" extrusionOk="0">
                <a:moveTo>
                  <a:pt x="0" y="0"/>
                </a:moveTo>
                <a:cubicBezTo>
                  <a:pt x="161767" y="-7030"/>
                  <a:pt x="286873" y="-11228"/>
                  <a:pt x="573329" y="0"/>
                </a:cubicBezTo>
                <a:cubicBezTo>
                  <a:pt x="860952" y="-8429"/>
                  <a:pt x="823968" y="-2420"/>
                  <a:pt x="990295" y="0"/>
                </a:cubicBezTo>
                <a:cubicBezTo>
                  <a:pt x="1144921" y="-13846"/>
                  <a:pt x="1288801" y="10931"/>
                  <a:pt x="1394232" y="0"/>
                </a:cubicBezTo>
                <a:cubicBezTo>
                  <a:pt x="1499663" y="-10931"/>
                  <a:pt x="1677634" y="10318"/>
                  <a:pt x="1798168" y="0"/>
                </a:cubicBezTo>
                <a:cubicBezTo>
                  <a:pt x="2021167" y="5465"/>
                  <a:pt x="2087775" y="-15972"/>
                  <a:pt x="2371496" y="0"/>
                </a:cubicBezTo>
                <a:cubicBezTo>
                  <a:pt x="2646084" y="3640"/>
                  <a:pt x="2709294" y="-15431"/>
                  <a:pt x="2944825" y="0"/>
                </a:cubicBezTo>
                <a:cubicBezTo>
                  <a:pt x="3182104" y="39801"/>
                  <a:pt x="3563508" y="7189"/>
                  <a:pt x="3752698" y="0"/>
                </a:cubicBezTo>
                <a:cubicBezTo>
                  <a:pt x="4004713" y="-51688"/>
                  <a:pt x="4111759" y="8465"/>
                  <a:pt x="4247845" y="0"/>
                </a:cubicBezTo>
                <a:cubicBezTo>
                  <a:pt x="4409051" y="-38636"/>
                  <a:pt x="4840912" y="-6880"/>
                  <a:pt x="5055718" y="0"/>
                </a:cubicBezTo>
                <a:cubicBezTo>
                  <a:pt x="5318987" y="12828"/>
                  <a:pt x="5464207" y="16349"/>
                  <a:pt x="5863590" y="0"/>
                </a:cubicBezTo>
                <a:cubicBezTo>
                  <a:pt x="6258188" y="21536"/>
                  <a:pt x="6373895" y="-20866"/>
                  <a:pt x="6515100" y="0"/>
                </a:cubicBezTo>
                <a:cubicBezTo>
                  <a:pt x="6673199" y="-42487"/>
                  <a:pt x="7368245" y="-124798"/>
                  <a:pt x="7818120" y="0"/>
                </a:cubicBezTo>
                <a:cubicBezTo>
                  <a:pt x="7818163" y="8895"/>
                  <a:pt x="7818750" y="9828"/>
                  <a:pt x="7818120" y="18288"/>
                </a:cubicBezTo>
                <a:cubicBezTo>
                  <a:pt x="7615777" y="-1071"/>
                  <a:pt x="7527543" y="-5750"/>
                  <a:pt x="7401154" y="18288"/>
                </a:cubicBezTo>
                <a:cubicBezTo>
                  <a:pt x="7322611" y="47896"/>
                  <a:pt x="6964426" y="-24966"/>
                  <a:pt x="6593281" y="18288"/>
                </a:cubicBezTo>
                <a:cubicBezTo>
                  <a:pt x="6260055" y="33833"/>
                  <a:pt x="6287545" y="-3963"/>
                  <a:pt x="6098134" y="18288"/>
                </a:cubicBezTo>
                <a:cubicBezTo>
                  <a:pt x="5900337" y="14995"/>
                  <a:pt x="5605990" y="72621"/>
                  <a:pt x="5446624" y="18288"/>
                </a:cubicBezTo>
                <a:cubicBezTo>
                  <a:pt x="5244167" y="-23104"/>
                  <a:pt x="4914971" y="-34358"/>
                  <a:pt x="4638751" y="18288"/>
                </a:cubicBezTo>
                <a:cubicBezTo>
                  <a:pt x="4353273" y="8380"/>
                  <a:pt x="4297533" y="13876"/>
                  <a:pt x="3987241" y="18288"/>
                </a:cubicBezTo>
                <a:cubicBezTo>
                  <a:pt x="3687723" y="41876"/>
                  <a:pt x="3776181" y="30039"/>
                  <a:pt x="3570275" y="18288"/>
                </a:cubicBezTo>
                <a:cubicBezTo>
                  <a:pt x="3396160" y="10249"/>
                  <a:pt x="3285909" y="48310"/>
                  <a:pt x="3075127" y="18288"/>
                </a:cubicBezTo>
                <a:cubicBezTo>
                  <a:pt x="2869474" y="41512"/>
                  <a:pt x="2676329" y="4972"/>
                  <a:pt x="2267255" y="18288"/>
                </a:cubicBezTo>
                <a:cubicBezTo>
                  <a:pt x="1866401" y="24532"/>
                  <a:pt x="1882987" y="25696"/>
                  <a:pt x="1615745" y="18288"/>
                </a:cubicBezTo>
                <a:cubicBezTo>
                  <a:pt x="1346085" y="13379"/>
                  <a:pt x="1323312" y="12392"/>
                  <a:pt x="1120597" y="18288"/>
                </a:cubicBezTo>
                <a:cubicBezTo>
                  <a:pt x="940237" y="-60975"/>
                  <a:pt x="569386" y="27591"/>
                  <a:pt x="0" y="18288"/>
                </a:cubicBezTo>
                <a:cubicBezTo>
                  <a:pt x="1751" y="14440"/>
                  <a:pt x="-1272" y="7740"/>
                  <a:pt x="0" y="0"/>
                </a:cubicBezTo>
                <a:close/>
              </a:path>
              <a:path w="7818120" h="18288" fill="none" stroke="0" extrusionOk="0">
                <a:moveTo>
                  <a:pt x="0" y="0"/>
                </a:moveTo>
                <a:cubicBezTo>
                  <a:pt x="102311" y="-24031"/>
                  <a:pt x="206428" y="20084"/>
                  <a:pt x="416966" y="0"/>
                </a:cubicBezTo>
                <a:cubicBezTo>
                  <a:pt x="662339" y="-9883"/>
                  <a:pt x="833564" y="-11910"/>
                  <a:pt x="1146658" y="0"/>
                </a:cubicBezTo>
                <a:cubicBezTo>
                  <a:pt x="1398993" y="16754"/>
                  <a:pt x="1378239" y="-4997"/>
                  <a:pt x="1563624" y="0"/>
                </a:cubicBezTo>
                <a:cubicBezTo>
                  <a:pt x="1738265" y="3015"/>
                  <a:pt x="2006667" y="23864"/>
                  <a:pt x="2136953" y="0"/>
                </a:cubicBezTo>
                <a:cubicBezTo>
                  <a:pt x="2338524" y="-3063"/>
                  <a:pt x="2693378" y="-15904"/>
                  <a:pt x="2944825" y="0"/>
                </a:cubicBezTo>
                <a:cubicBezTo>
                  <a:pt x="3201439" y="-13695"/>
                  <a:pt x="3379198" y="46243"/>
                  <a:pt x="3596335" y="0"/>
                </a:cubicBezTo>
                <a:cubicBezTo>
                  <a:pt x="3778868" y="-61549"/>
                  <a:pt x="3979469" y="3461"/>
                  <a:pt x="4326026" y="0"/>
                </a:cubicBezTo>
                <a:cubicBezTo>
                  <a:pt x="4670641" y="40397"/>
                  <a:pt x="4801160" y="2093"/>
                  <a:pt x="4899355" y="0"/>
                </a:cubicBezTo>
                <a:cubicBezTo>
                  <a:pt x="4972821" y="-4221"/>
                  <a:pt x="5326959" y="8892"/>
                  <a:pt x="5550865" y="0"/>
                </a:cubicBezTo>
                <a:cubicBezTo>
                  <a:pt x="5793178" y="12267"/>
                  <a:pt x="6146346" y="-4531"/>
                  <a:pt x="6358738" y="0"/>
                </a:cubicBezTo>
                <a:cubicBezTo>
                  <a:pt x="6580825" y="49349"/>
                  <a:pt x="6739467" y="13524"/>
                  <a:pt x="6853885" y="0"/>
                </a:cubicBezTo>
                <a:cubicBezTo>
                  <a:pt x="7057243" y="-60557"/>
                  <a:pt x="7415107" y="-58698"/>
                  <a:pt x="7818120" y="0"/>
                </a:cubicBezTo>
                <a:cubicBezTo>
                  <a:pt x="7817705" y="7748"/>
                  <a:pt x="7817189" y="13015"/>
                  <a:pt x="7818120" y="18288"/>
                </a:cubicBezTo>
                <a:cubicBezTo>
                  <a:pt x="7693944" y="-3615"/>
                  <a:pt x="7376376" y="-6677"/>
                  <a:pt x="7244791" y="18288"/>
                </a:cubicBezTo>
                <a:cubicBezTo>
                  <a:pt x="7100086" y="-5717"/>
                  <a:pt x="6942350" y="35421"/>
                  <a:pt x="6827825" y="18288"/>
                </a:cubicBezTo>
                <a:cubicBezTo>
                  <a:pt x="6691364" y="27873"/>
                  <a:pt x="6342432" y="37332"/>
                  <a:pt x="6176315" y="18288"/>
                </a:cubicBezTo>
                <a:cubicBezTo>
                  <a:pt x="6012850" y="28657"/>
                  <a:pt x="5862979" y="-980"/>
                  <a:pt x="5681167" y="18288"/>
                </a:cubicBezTo>
                <a:cubicBezTo>
                  <a:pt x="5485624" y="71662"/>
                  <a:pt x="5295851" y="1288"/>
                  <a:pt x="5029657" y="18288"/>
                </a:cubicBezTo>
                <a:cubicBezTo>
                  <a:pt x="4753680" y="49046"/>
                  <a:pt x="4640335" y="38506"/>
                  <a:pt x="4378147" y="18288"/>
                </a:cubicBezTo>
                <a:cubicBezTo>
                  <a:pt x="4103046" y="-4537"/>
                  <a:pt x="4022480" y="43848"/>
                  <a:pt x="3726637" y="18288"/>
                </a:cubicBezTo>
                <a:cubicBezTo>
                  <a:pt x="3429109" y="3476"/>
                  <a:pt x="3316488" y="61415"/>
                  <a:pt x="3075127" y="18288"/>
                </a:cubicBezTo>
                <a:cubicBezTo>
                  <a:pt x="2821014" y="6093"/>
                  <a:pt x="2665050" y="-11263"/>
                  <a:pt x="2501798" y="18288"/>
                </a:cubicBezTo>
                <a:cubicBezTo>
                  <a:pt x="2343345" y="29394"/>
                  <a:pt x="2120041" y="-50427"/>
                  <a:pt x="1772107" y="18288"/>
                </a:cubicBezTo>
                <a:cubicBezTo>
                  <a:pt x="1424078" y="50665"/>
                  <a:pt x="1427418" y="32572"/>
                  <a:pt x="1120597" y="18288"/>
                </a:cubicBezTo>
                <a:cubicBezTo>
                  <a:pt x="796486" y="45938"/>
                  <a:pt x="243712" y="47798"/>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7818120"/>
                      <a:gd name="connsiteY0" fmla="*/ 0 h 18288"/>
                      <a:gd name="connsiteX1" fmla="*/ 416966 w 7818120"/>
                      <a:gd name="connsiteY1" fmla="*/ 0 h 18288"/>
                      <a:gd name="connsiteX2" fmla="*/ 1146658 w 7818120"/>
                      <a:gd name="connsiteY2" fmla="*/ 0 h 18288"/>
                      <a:gd name="connsiteX3" fmla="*/ 1563624 w 7818120"/>
                      <a:gd name="connsiteY3" fmla="*/ 0 h 18288"/>
                      <a:gd name="connsiteX4" fmla="*/ 2136953 w 7818120"/>
                      <a:gd name="connsiteY4" fmla="*/ 0 h 18288"/>
                      <a:gd name="connsiteX5" fmla="*/ 2944825 w 7818120"/>
                      <a:gd name="connsiteY5" fmla="*/ 0 h 18288"/>
                      <a:gd name="connsiteX6" fmla="*/ 3596335 w 7818120"/>
                      <a:gd name="connsiteY6" fmla="*/ 0 h 18288"/>
                      <a:gd name="connsiteX7" fmla="*/ 4326026 w 7818120"/>
                      <a:gd name="connsiteY7" fmla="*/ 0 h 18288"/>
                      <a:gd name="connsiteX8" fmla="*/ 4899355 w 7818120"/>
                      <a:gd name="connsiteY8" fmla="*/ 0 h 18288"/>
                      <a:gd name="connsiteX9" fmla="*/ 5550865 w 7818120"/>
                      <a:gd name="connsiteY9" fmla="*/ 0 h 18288"/>
                      <a:gd name="connsiteX10" fmla="*/ 6358738 w 7818120"/>
                      <a:gd name="connsiteY10" fmla="*/ 0 h 18288"/>
                      <a:gd name="connsiteX11" fmla="*/ 6853885 w 7818120"/>
                      <a:gd name="connsiteY11" fmla="*/ 0 h 18288"/>
                      <a:gd name="connsiteX12" fmla="*/ 7818120 w 7818120"/>
                      <a:gd name="connsiteY12" fmla="*/ 0 h 18288"/>
                      <a:gd name="connsiteX13" fmla="*/ 7818120 w 7818120"/>
                      <a:gd name="connsiteY13" fmla="*/ 18288 h 18288"/>
                      <a:gd name="connsiteX14" fmla="*/ 7244791 w 7818120"/>
                      <a:gd name="connsiteY14" fmla="*/ 18288 h 18288"/>
                      <a:gd name="connsiteX15" fmla="*/ 6827825 w 7818120"/>
                      <a:gd name="connsiteY15" fmla="*/ 18288 h 18288"/>
                      <a:gd name="connsiteX16" fmla="*/ 6176315 w 7818120"/>
                      <a:gd name="connsiteY16" fmla="*/ 18288 h 18288"/>
                      <a:gd name="connsiteX17" fmla="*/ 5681167 w 7818120"/>
                      <a:gd name="connsiteY17" fmla="*/ 18288 h 18288"/>
                      <a:gd name="connsiteX18" fmla="*/ 5029657 w 7818120"/>
                      <a:gd name="connsiteY18" fmla="*/ 18288 h 18288"/>
                      <a:gd name="connsiteX19" fmla="*/ 4378147 w 7818120"/>
                      <a:gd name="connsiteY19" fmla="*/ 18288 h 18288"/>
                      <a:gd name="connsiteX20" fmla="*/ 3726637 w 7818120"/>
                      <a:gd name="connsiteY20" fmla="*/ 18288 h 18288"/>
                      <a:gd name="connsiteX21" fmla="*/ 3075127 w 7818120"/>
                      <a:gd name="connsiteY21" fmla="*/ 18288 h 18288"/>
                      <a:gd name="connsiteX22" fmla="*/ 2501798 w 7818120"/>
                      <a:gd name="connsiteY22" fmla="*/ 18288 h 18288"/>
                      <a:gd name="connsiteX23" fmla="*/ 1772107 w 7818120"/>
                      <a:gd name="connsiteY23" fmla="*/ 18288 h 18288"/>
                      <a:gd name="connsiteX24" fmla="*/ 1120597 w 7818120"/>
                      <a:gd name="connsiteY24" fmla="*/ 18288 h 18288"/>
                      <a:gd name="connsiteX25" fmla="*/ 0 w 7818120"/>
                      <a:gd name="connsiteY25" fmla="*/ 18288 h 18288"/>
                      <a:gd name="connsiteX26" fmla="*/ 0 w 7818120"/>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818120" h="18288" fill="none" extrusionOk="0">
                        <a:moveTo>
                          <a:pt x="0" y="0"/>
                        </a:moveTo>
                        <a:cubicBezTo>
                          <a:pt x="121520" y="-12182"/>
                          <a:pt x="211324" y="18247"/>
                          <a:pt x="416966" y="0"/>
                        </a:cubicBezTo>
                        <a:cubicBezTo>
                          <a:pt x="622608" y="-18247"/>
                          <a:pt x="891241" y="-13744"/>
                          <a:pt x="1146658" y="0"/>
                        </a:cubicBezTo>
                        <a:cubicBezTo>
                          <a:pt x="1402075" y="13744"/>
                          <a:pt x="1378880" y="-8543"/>
                          <a:pt x="1563624" y="0"/>
                        </a:cubicBezTo>
                        <a:cubicBezTo>
                          <a:pt x="1748368" y="8543"/>
                          <a:pt x="1972300" y="7443"/>
                          <a:pt x="2136953" y="0"/>
                        </a:cubicBezTo>
                        <a:cubicBezTo>
                          <a:pt x="2301606" y="-7443"/>
                          <a:pt x="2679634" y="12382"/>
                          <a:pt x="2944825" y="0"/>
                        </a:cubicBezTo>
                        <a:cubicBezTo>
                          <a:pt x="3210016" y="-12382"/>
                          <a:pt x="3409232" y="17967"/>
                          <a:pt x="3596335" y="0"/>
                        </a:cubicBezTo>
                        <a:cubicBezTo>
                          <a:pt x="3783438" y="-17967"/>
                          <a:pt x="4002523" y="-28578"/>
                          <a:pt x="4326026" y="0"/>
                        </a:cubicBezTo>
                        <a:cubicBezTo>
                          <a:pt x="4649529" y="28578"/>
                          <a:pt x="4777384" y="-3624"/>
                          <a:pt x="4899355" y="0"/>
                        </a:cubicBezTo>
                        <a:cubicBezTo>
                          <a:pt x="5021326" y="3624"/>
                          <a:pt x="5317653" y="1281"/>
                          <a:pt x="5550865" y="0"/>
                        </a:cubicBezTo>
                        <a:cubicBezTo>
                          <a:pt x="5784077" y="-1281"/>
                          <a:pt x="6142956" y="-39637"/>
                          <a:pt x="6358738" y="0"/>
                        </a:cubicBezTo>
                        <a:cubicBezTo>
                          <a:pt x="6574520" y="39637"/>
                          <a:pt x="6724785" y="-4460"/>
                          <a:pt x="6853885" y="0"/>
                        </a:cubicBezTo>
                        <a:cubicBezTo>
                          <a:pt x="6982985" y="4460"/>
                          <a:pt x="7403044" y="-1955"/>
                          <a:pt x="7818120" y="0"/>
                        </a:cubicBezTo>
                        <a:cubicBezTo>
                          <a:pt x="7817988" y="7702"/>
                          <a:pt x="7817908" y="13511"/>
                          <a:pt x="7818120" y="18288"/>
                        </a:cubicBezTo>
                        <a:cubicBezTo>
                          <a:pt x="7698847" y="-3267"/>
                          <a:pt x="7390924" y="22979"/>
                          <a:pt x="7244791" y="18288"/>
                        </a:cubicBezTo>
                        <a:cubicBezTo>
                          <a:pt x="7098658" y="13597"/>
                          <a:pt x="6952735" y="29357"/>
                          <a:pt x="6827825" y="18288"/>
                        </a:cubicBezTo>
                        <a:cubicBezTo>
                          <a:pt x="6702915" y="7219"/>
                          <a:pt x="6338661" y="34530"/>
                          <a:pt x="6176315" y="18288"/>
                        </a:cubicBezTo>
                        <a:cubicBezTo>
                          <a:pt x="6013969" y="2047"/>
                          <a:pt x="5850602" y="6362"/>
                          <a:pt x="5681167" y="18288"/>
                        </a:cubicBezTo>
                        <a:cubicBezTo>
                          <a:pt x="5511732" y="30214"/>
                          <a:pt x="5312143" y="419"/>
                          <a:pt x="5029657" y="18288"/>
                        </a:cubicBezTo>
                        <a:cubicBezTo>
                          <a:pt x="4747171" y="36158"/>
                          <a:pt x="4655062" y="30740"/>
                          <a:pt x="4378147" y="18288"/>
                        </a:cubicBezTo>
                        <a:cubicBezTo>
                          <a:pt x="4101232" y="5837"/>
                          <a:pt x="4037646" y="44706"/>
                          <a:pt x="3726637" y="18288"/>
                        </a:cubicBezTo>
                        <a:cubicBezTo>
                          <a:pt x="3415628" y="-8130"/>
                          <a:pt x="3321756" y="45507"/>
                          <a:pt x="3075127" y="18288"/>
                        </a:cubicBezTo>
                        <a:cubicBezTo>
                          <a:pt x="2828498" y="-8931"/>
                          <a:pt x="2684733" y="14853"/>
                          <a:pt x="2501798" y="18288"/>
                        </a:cubicBezTo>
                        <a:cubicBezTo>
                          <a:pt x="2318863" y="21723"/>
                          <a:pt x="2121844" y="-13013"/>
                          <a:pt x="1772107" y="18288"/>
                        </a:cubicBezTo>
                        <a:cubicBezTo>
                          <a:pt x="1422370" y="49589"/>
                          <a:pt x="1431548" y="31666"/>
                          <a:pt x="1120597" y="18288"/>
                        </a:cubicBezTo>
                        <a:cubicBezTo>
                          <a:pt x="809646" y="4911"/>
                          <a:pt x="246393" y="56240"/>
                          <a:pt x="0" y="18288"/>
                        </a:cubicBezTo>
                        <a:cubicBezTo>
                          <a:pt x="129" y="13298"/>
                          <a:pt x="-675" y="6857"/>
                          <a:pt x="0" y="0"/>
                        </a:cubicBezTo>
                        <a:close/>
                      </a:path>
                      <a:path w="7818120" h="18288" stroke="0" extrusionOk="0">
                        <a:moveTo>
                          <a:pt x="0" y="0"/>
                        </a:moveTo>
                        <a:cubicBezTo>
                          <a:pt x="177487" y="-4302"/>
                          <a:pt x="287499" y="4997"/>
                          <a:pt x="573329" y="0"/>
                        </a:cubicBezTo>
                        <a:cubicBezTo>
                          <a:pt x="859159" y="-4997"/>
                          <a:pt x="821965" y="-336"/>
                          <a:pt x="990295" y="0"/>
                        </a:cubicBezTo>
                        <a:cubicBezTo>
                          <a:pt x="1158625" y="336"/>
                          <a:pt x="1587918" y="-4681"/>
                          <a:pt x="1798168" y="0"/>
                        </a:cubicBezTo>
                        <a:cubicBezTo>
                          <a:pt x="2008418" y="4681"/>
                          <a:pt x="2088841" y="-2754"/>
                          <a:pt x="2371496" y="0"/>
                        </a:cubicBezTo>
                        <a:cubicBezTo>
                          <a:pt x="2654151" y="2754"/>
                          <a:pt x="2701462" y="-24976"/>
                          <a:pt x="2944825" y="0"/>
                        </a:cubicBezTo>
                        <a:cubicBezTo>
                          <a:pt x="3188188" y="24976"/>
                          <a:pt x="3511636" y="25407"/>
                          <a:pt x="3752698" y="0"/>
                        </a:cubicBezTo>
                        <a:cubicBezTo>
                          <a:pt x="3993760" y="-25407"/>
                          <a:pt x="4107153" y="6432"/>
                          <a:pt x="4247845" y="0"/>
                        </a:cubicBezTo>
                        <a:cubicBezTo>
                          <a:pt x="4388537" y="-6432"/>
                          <a:pt x="4835598" y="-5108"/>
                          <a:pt x="5055718" y="0"/>
                        </a:cubicBezTo>
                        <a:cubicBezTo>
                          <a:pt x="5275838" y="5108"/>
                          <a:pt x="5461006" y="-24536"/>
                          <a:pt x="5863590" y="0"/>
                        </a:cubicBezTo>
                        <a:cubicBezTo>
                          <a:pt x="6266174" y="24536"/>
                          <a:pt x="6355549" y="-19657"/>
                          <a:pt x="6515100" y="0"/>
                        </a:cubicBezTo>
                        <a:cubicBezTo>
                          <a:pt x="6674651" y="19657"/>
                          <a:pt x="7275423" y="-57462"/>
                          <a:pt x="7818120" y="0"/>
                        </a:cubicBezTo>
                        <a:cubicBezTo>
                          <a:pt x="7818132" y="8833"/>
                          <a:pt x="7818660" y="9830"/>
                          <a:pt x="7818120" y="18288"/>
                        </a:cubicBezTo>
                        <a:cubicBezTo>
                          <a:pt x="7610240" y="4606"/>
                          <a:pt x="7521789" y="7721"/>
                          <a:pt x="7401154" y="18288"/>
                        </a:cubicBezTo>
                        <a:cubicBezTo>
                          <a:pt x="7280519" y="28855"/>
                          <a:pt x="6930719" y="4225"/>
                          <a:pt x="6593281" y="18288"/>
                        </a:cubicBezTo>
                        <a:cubicBezTo>
                          <a:pt x="6255843" y="32351"/>
                          <a:pt x="6286682" y="1162"/>
                          <a:pt x="6098134" y="18288"/>
                        </a:cubicBezTo>
                        <a:cubicBezTo>
                          <a:pt x="5909586" y="35414"/>
                          <a:pt x="5602789" y="48596"/>
                          <a:pt x="5446624" y="18288"/>
                        </a:cubicBezTo>
                        <a:cubicBezTo>
                          <a:pt x="5290459" y="-12020"/>
                          <a:pt x="4917039" y="21960"/>
                          <a:pt x="4638751" y="18288"/>
                        </a:cubicBezTo>
                        <a:cubicBezTo>
                          <a:pt x="4360463" y="14616"/>
                          <a:pt x="4304690" y="5450"/>
                          <a:pt x="3987241" y="18288"/>
                        </a:cubicBezTo>
                        <a:cubicBezTo>
                          <a:pt x="3669792" y="31127"/>
                          <a:pt x="3758742" y="32551"/>
                          <a:pt x="3570275" y="18288"/>
                        </a:cubicBezTo>
                        <a:cubicBezTo>
                          <a:pt x="3381808" y="4025"/>
                          <a:pt x="3267153" y="36200"/>
                          <a:pt x="3075127" y="18288"/>
                        </a:cubicBezTo>
                        <a:cubicBezTo>
                          <a:pt x="2883101" y="376"/>
                          <a:pt x="2665825" y="10973"/>
                          <a:pt x="2267255" y="18288"/>
                        </a:cubicBezTo>
                        <a:cubicBezTo>
                          <a:pt x="1868685" y="25603"/>
                          <a:pt x="1884698" y="28410"/>
                          <a:pt x="1615745" y="18288"/>
                        </a:cubicBezTo>
                        <a:cubicBezTo>
                          <a:pt x="1346792" y="8167"/>
                          <a:pt x="1320952" y="10430"/>
                          <a:pt x="1120597" y="18288"/>
                        </a:cubicBezTo>
                        <a:cubicBezTo>
                          <a:pt x="920242" y="26146"/>
                          <a:pt x="556507" y="50790"/>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 name="Title 1">
            <a:extLst>
              <a:ext uri="{FF2B5EF4-FFF2-40B4-BE49-F238E27FC236}">
                <a16:creationId xmlns:a16="http://schemas.microsoft.com/office/drawing/2014/main" id="{03231B22-C456-4FE0-AB63-F23D796FF3A1}"/>
              </a:ext>
            </a:extLst>
          </p:cNvPr>
          <p:cNvSpPr>
            <a:spLocks noGrp="1"/>
          </p:cNvSpPr>
          <p:nvPr>
            <p:ph type="title"/>
          </p:nvPr>
        </p:nvSpPr>
        <p:spPr>
          <a:xfrm>
            <a:off x="837057" y="496688"/>
            <a:ext cx="7467600" cy="1143000"/>
          </a:xfrm>
        </p:spPr>
        <p:txBody>
          <a:bodyPr>
            <a:normAutofit/>
          </a:bodyPr>
          <a:lstStyle/>
          <a:p>
            <a:pPr algn="ctr"/>
            <a:r>
              <a:rPr lang="en-US" dirty="0"/>
              <a:t>California Welfare &amp; Institutions Code </a:t>
            </a:r>
            <a:br>
              <a:rPr lang="en-US" dirty="0"/>
            </a:br>
            <a:r>
              <a:rPr lang="en-US" dirty="0"/>
              <a:t>Section 4502 - Rights</a:t>
            </a:r>
          </a:p>
        </p:txBody>
      </p:sp>
      <p:sp>
        <p:nvSpPr>
          <p:cNvPr id="3" name="TextBox 2">
            <a:extLst>
              <a:ext uri="{FF2B5EF4-FFF2-40B4-BE49-F238E27FC236}">
                <a16:creationId xmlns:a16="http://schemas.microsoft.com/office/drawing/2014/main" id="{7D30AB2E-96B9-465E-9842-4AAE52243B98}"/>
              </a:ext>
            </a:extLst>
          </p:cNvPr>
          <p:cNvSpPr txBox="1"/>
          <p:nvPr/>
        </p:nvSpPr>
        <p:spPr>
          <a:xfrm>
            <a:off x="628648" y="2106541"/>
            <a:ext cx="8058151" cy="4201150"/>
          </a:xfrm>
          <a:prstGeom prst="rect">
            <a:avLst/>
          </a:prstGeom>
          <a:noFill/>
        </p:spPr>
        <p:txBody>
          <a:bodyPr wrap="square" rtlCol="0">
            <a:spAutoFit/>
          </a:bodyPr>
          <a:lstStyle/>
          <a:p>
            <a:pPr marL="0" marR="0" lvl="0" indent="0" algn="l" defTabSz="914400" rtl="0" eaLnBrk="1" fontAlgn="base" latinLnBrk="0" hangingPunct="1">
              <a:lnSpc>
                <a:spcPct val="100000"/>
              </a:lnSpc>
              <a:spcBef>
                <a:spcPts val="0"/>
              </a:spcBef>
              <a:spcAft>
                <a:spcPts val="60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(f) A right to </a:t>
            </a:r>
            <a:r>
              <a:rPr kumimoji="0" lang="en-US" sz="2800" b="1" i="0" u="none" strike="noStrike" kern="1200" cap="none" spc="0" normalizeH="0" baseline="0" noProof="0" dirty="0">
                <a:ln>
                  <a:noFill/>
                </a:ln>
                <a:solidFill>
                  <a:prstClr val="black"/>
                </a:solidFill>
                <a:effectLst/>
                <a:uLnTx/>
                <a:uFillTx/>
                <a:latin typeface="Arial" panose="020B0604020202020204"/>
                <a:ea typeface="+mn-ea"/>
                <a:cs typeface="+mn-cs"/>
              </a:rPr>
              <a:t>social interaction</a:t>
            </a: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 and participation in </a:t>
            </a:r>
            <a:r>
              <a:rPr kumimoji="0" lang="en-US" sz="2800" b="1" i="0" u="none" strike="noStrike" kern="1200" cap="none" spc="0" normalizeH="0" baseline="0" noProof="0" dirty="0">
                <a:ln>
                  <a:noFill/>
                </a:ln>
                <a:solidFill>
                  <a:prstClr val="black"/>
                </a:solidFill>
                <a:effectLst/>
                <a:uLnTx/>
                <a:uFillTx/>
                <a:latin typeface="Arial" panose="020B0604020202020204"/>
                <a:ea typeface="+mn-ea"/>
                <a:cs typeface="+mn-cs"/>
              </a:rPr>
              <a:t>community activities</a:t>
            </a: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a:t>
            </a:r>
          </a:p>
          <a:p>
            <a:pPr marL="0" marR="0" lvl="0" indent="0" algn="l" defTabSz="914400" rtl="0" eaLnBrk="1" fontAlgn="base" latinLnBrk="0" hangingPunct="1">
              <a:lnSpc>
                <a:spcPct val="100000"/>
              </a:lnSpc>
              <a:spcBef>
                <a:spcPts val="0"/>
              </a:spcBef>
              <a:spcAft>
                <a:spcPts val="60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(g) A right to </a:t>
            </a:r>
            <a:r>
              <a:rPr kumimoji="0" lang="en-US" sz="2800" b="1" i="0" u="none" strike="noStrike" kern="1200" cap="none" spc="0" normalizeH="0" baseline="0" noProof="0" dirty="0">
                <a:ln>
                  <a:noFill/>
                </a:ln>
                <a:solidFill>
                  <a:prstClr val="black"/>
                </a:solidFill>
                <a:effectLst/>
                <a:uLnTx/>
                <a:uFillTx/>
                <a:latin typeface="Arial" panose="020B0604020202020204"/>
                <a:ea typeface="+mn-ea"/>
                <a:cs typeface="+mn-cs"/>
              </a:rPr>
              <a:t>physical exercise </a:t>
            </a: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and recreational opportunities.</a:t>
            </a:r>
          </a:p>
          <a:p>
            <a:pPr marL="0" marR="0" lvl="0" indent="0" algn="l" defTabSz="914400" rtl="0" eaLnBrk="1" fontAlgn="base" latinLnBrk="0" hangingPunct="1">
              <a:lnSpc>
                <a:spcPct val="100000"/>
              </a:lnSpc>
              <a:spcBef>
                <a:spcPts val="0"/>
              </a:spcBef>
              <a:spcAft>
                <a:spcPts val="60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(h) A right to be </a:t>
            </a:r>
            <a:r>
              <a:rPr kumimoji="0" lang="en-US" sz="2800" b="1" i="0" u="none" strike="noStrike" kern="1200" cap="none" spc="0" normalizeH="0" baseline="0" noProof="0" dirty="0">
                <a:ln>
                  <a:noFill/>
                </a:ln>
                <a:solidFill>
                  <a:prstClr val="black"/>
                </a:solidFill>
                <a:effectLst/>
                <a:uLnTx/>
                <a:uFillTx/>
                <a:latin typeface="Arial" panose="020B0604020202020204"/>
                <a:ea typeface="+mn-ea"/>
                <a:cs typeface="+mn-cs"/>
              </a:rPr>
              <a:t>free from harm</a:t>
            </a: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 including unnecessary physical restraint, or isolation, excessive medication, abuse, or neglect.</a:t>
            </a:r>
          </a:p>
          <a:p>
            <a:pPr marL="0" marR="0" lvl="0" indent="0" algn="l" defTabSz="914400" rtl="0" eaLnBrk="1" fontAlgn="base" latinLnBrk="0" hangingPunct="1">
              <a:lnSpc>
                <a:spcPct val="100000"/>
              </a:lnSpc>
              <a:spcBef>
                <a:spcPts val="0"/>
              </a:spcBef>
              <a:spcAft>
                <a:spcPts val="60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a:t>
            </a:r>
            <a:r>
              <a:rPr kumimoji="0" lang="en-US" sz="2800" b="0" i="0" u="none" strike="noStrike" kern="1200" cap="none" spc="0" normalizeH="0" baseline="0" noProof="0" dirty="0" err="1">
                <a:ln>
                  <a:noFill/>
                </a:ln>
                <a:solidFill>
                  <a:prstClr val="black"/>
                </a:solidFill>
                <a:effectLst/>
                <a:uLnTx/>
                <a:uFillTx/>
                <a:latin typeface="Arial" panose="020B0604020202020204"/>
                <a:ea typeface="+mn-ea"/>
                <a:cs typeface="+mn-cs"/>
              </a:rPr>
              <a:t>i</a:t>
            </a: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) A right to be </a:t>
            </a:r>
            <a:r>
              <a:rPr kumimoji="0" lang="en-US" sz="2800" b="1" i="0" u="none" strike="noStrike" kern="1200" cap="none" spc="0" normalizeH="0" baseline="0" noProof="0" dirty="0">
                <a:ln>
                  <a:noFill/>
                </a:ln>
                <a:solidFill>
                  <a:prstClr val="black"/>
                </a:solidFill>
                <a:effectLst/>
                <a:uLnTx/>
                <a:uFillTx/>
                <a:latin typeface="Arial" panose="020B0604020202020204"/>
                <a:ea typeface="+mn-ea"/>
                <a:cs typeface="+mn-cs"/>
              </a:rPr>
              <a:t>free from hazardous procedures</a:t>
            </a: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a:t>
            </a:r>
          </a:p>
        </p:txBody>
      </p:sp>
    </p:spTree>
    <p:extLst>
      <p:ext uri="{BB962C8B-B14F-4D97-AF65-F5344CB8AC3E}">
        <p14:creationId xmlns:p14="http://schemas.microsoft.com/office/powerpoint/2010/main" val="4090805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9"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1865313"/>
            <a:ext cx="7818120" cy="18288"/>
          </a:xfrm>
          <a:custGeom>
            <a:avLst/>
            <a:gdLst>
              <a:gd name="csX0" fmla="*/ 0 w 7818120"/>
              <a:gd name="csY0" fmla="*/ 0 h 18288"/>
              <a:gd name="csX1" fmla="*/ 416966 w 7818120"/>
              <a:gd name="csY1" fmla="*/ 0 h 18288"/>
              <a:gd name="csX2" fmla="*/ 1146658 w 7818120"/>
              <a:gd name="csY2" fmla="*/ 0 h 18288"/>
              <a:gd name="csX3" fmla="*/ 1563624 w 7818120"/>
              <a:gd name="csY3" fmla="*/ 0 h 18288"/>
              <a:gd name="csX4" fmla="*/ 2136953 w 7818120"/>
              <a:gd name="csY4" fmla="*/ 0 h 18288"/>
              <a:gd name="csX5" fmla="*/ 2944825 w 7818120"/>
              <a:gd name="csY5" fmla="*/ 0 h 18288"/>
              <a:gd name="csX6" fmla="*/ 3596335 w 7818120"/>
              <a:gd name="csY6" fmla="*/ 0 h 18288"/>
              <a:gd name="csX7" fmla="*/ 4326026 w 7818120"/>
              <a:gd name="csY7" fmla="*/ 0 h 18288"/>
              <a:gd name="csX8" fmla="*/ 4899355 w 7818120"/>
              <a:gd name="csY8" fmla="*/ 0 h 18288"/>
              <a:gd name="csX9" fmla="*/ 5550865 w 7818120"/>
              <a:gd name="csY9" fmla="*/ 0 h 18288"/>
              <a:gd name="csX10" fmla="*/ 6358738 w 7818120"/>
              <a:gd name="csY10" fmla="*/ 0 h 18288"/>
              <a:gd name="csX11" fmla="*/ 6853885 w 7818120"/>
              <a:gd name="csY11" fmla="*/ 0 h 18288"/>
              <a:gd name="csX12" fmla="*/ 7818120 w 7818120"/>
              <a:gd name="csY12" fmla="*/ 0 h 18288"/>
              <a:gd name="csX13" fmla="*/ 7818120 w 7818120"/>
              <a:gd name="csY13" fmla="*/ 18288 h 18288"/>
              <a:gd name="csX14" fmla="*/ 7244791 w 7818120"/>
              <a:gd name="csY14" fmla="*/ 18288 h 18288"/>
              <a:gd name="csX15" fmla="*/ 6827825 w 7818120"/>
              <a:gd name="csY15" fmla="*/ 18288 h 18288"/>
              <a:gd name="csX16" fmla="*/ 6176315 w 7818120"/>
              <a:gd name="csY16" fmla="*/ 18288 h 18288"/>
              <a:gd name="csX17" fmla="*/ 5681167 w 7818120"/>
              <a:gd name="csY17" fmla="*/ 18288 h 18288"/>
              <a:gd name="csX18" fmla="*/ 5029657 w 7818120"/>
              <a:gd name="csY18" fmla="*/ 18288 h 18288"/>
              <a:gd name="csX19" fmla="*/ 4378147 w 7818120"/>
              <a:gd name="csY19" fmla="*/ 18288 h 18288"/>
              <a:gd name="csX20" fmla="*/ 3726637 w 7818120"/>
              <a:gd name="csY20" fmla="*/ 18288 h 18288"/>
              <a:gd name="csX21" fmla="*/ 3075127 w 7818120"/>
              <a:gd name="csY21" fmla="*/ 18288 h 18288"/>
              <a:gd name="csX22" fmla="*/ 2501798 w 7818120"/>
              <a:gd name="csY22" fmla="*/ 18288 h 18288"/>
              <a:gd name="csX23" fmla="*/ 1772107 w 7818120"/>
              <a:gd name="csY23" fmla="*/ 18288 h 18288"/>
              <a:gd name="csX24" fmla="*/ 1120597 w 7818120"/>
              <a:gd name="csY24" fmla="*/ 18288 h 18288"/>
              <a:gd name="csX25" fmla="*/ 0 w 7818120"/>
              <a:gd name="csY25" fmla="*/ 18288 h 18288"/>
              <a:gd name="csX26" fmla="*/ 0 w 7818120"/>
              <a:gd name="csY26" fmla="*/ 0 h 18288"/>
              <a:gd name="csX0" fmla="*/ 0 w 7818120"/>
              <a:gd name="csY0" fmla="*/ 0 h 18288"/>
              <a:gd name="csX1" fmla="*/ 573329 w 7818120"/>
              <a:gd name="csY1" fmla="*/ 0 h 18288"/>
              <a:gd name="csX2" fmla="*/ 990295 w 7818120"/>
              <a:gd name="csY2" fmla="*/ 0 h 18288"/>
              <a:gd name="csX3" fmla="*/ 1394232 w 7818120"/>
              <a:gd name="csY3" fmla="*/ 0 h 18288"/>
              <a:gd name="csX4" fmla="*/ 1798168 w 7818120"/>
              <a:gd name="csY4" fmla="*/ 0 h 18288"/>
              <a:gd name="csX5" fmla="*/ 2371496 w 7818120"/>
              <a:gd name="csY5" fmla="*/ 0 h 18288"/>
              <a:gd name="csX6" fmla="*/ 2944825 w 7818120"/>
              <a:gd name="csY6" fmla="*/ 0 h 18288"/>
              <a:gd name="csX7" fmla="*/ 3752698 w 7818120"/>
              <a:gd name="csY7" fmla="*/ 0 h 18288"/>
              <a:gd name="csX8" fmla="*/ 4247845 w 7818120"/>
              <a:gd name="csY8" fmla="*/ 0 h 18288"/>
              <a:gd name="csX9" fmla="*/ 5055718 w 7818120"/>
              <a:gd name="csY9" fmla="*/ 0 h 18288"/>
              <a:gd name="csX10" fmla="*/ 5863590 w 7818120"/>
              <a:gd name="csY10" fmla="*/ 0 h 18288"/>
              <a:gd name="csX11" fmla="*/ 6515100 w 7818120"/>
              <a:gd name="csY11" fmla="*/ 0 h 18288"/>
              <a:gd name="csX12" fmla="*/ 7818120 w 7818120"/>
              <a:gd name="csY12" fmla="*/ 0 h 18288"/>
              <a:gd name="csX13" fmla="*/ 7818120 w 7818120"/>
              <a:gd name="csY13" fmla="*/ 18288 h 18288"/>
              <a:gd name="csX14" fmla="*/ 7401154 w 7818120"/>
              <a:gd name="csY14" fmla="*/ 18288 h 18288"/>
              <a:gd name="csX15" fmla="*/ 6593281 w 7818120"/>
              <a:gd name="csY15" fmla="*/ 18288 h 18288"/>
              <a:gd name="csX16" fmla="*/ 6098134 w 7818120"/>
              <a:gd name="csY16" fmla="*/ 18288 h 18288"/>
              <a:gd name="csX17" fmla="*/ 5446624 w 7818120"/>
              <a:gd name="csY17" fmla="*/ 18288 h 18288"/>
              <a:gd name="csX18" fmla="*/ 4638751 w 7818120"/>
              <a:gd name="csY18" fmla="*/ 18288 h 18288"/>
              <a:gd name="csX19" fmla="*/ 3987241 w 7818120"/>
              <a:gd name="csY19" fmla="*/ 18288 h 18288"/>
              <a:gd name="csX20" fmla="*/ 3570275 w 7818120"/>
              <a:gd name="csY20" fmla="*/ 18288 h 18288"/>
              <a:gd name="csX21" fmla="*/ 3075127 w 7818120"/>
              <a:gd name="csY21" fmla="*/ 18288 h 18288"/>
              <a:gd name="csX22" fmla="*/ 2267255 w 7818120"/>
              <a:gd name="csY22" fmla="*/ 18288 h 18288"/>
              <a:gd name="csX23" fmla="*/ 1615745 w 7818120"/>
              <a:gd name="csY23" fmla="*/ 18288 h 18288"/>
              <a:gd name="csX24" fmla="*/ 1120597 w 7818120"/>
              <a:gd name="csY24" fmla="*/ 18288 h 18288"/>
              <a:gd name="csX25" fmla="*/ 0 w 7818120"/>
              <a:gd name="csY25" fmla="*/ 18288 h 18288"/>
              <a:gd name="csX26" fmla="*/ 0 w 7818120"/>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7818120" h="18288" fill="none" extrusionOk="0">
                <a:moveTo>
                  <a:pt x="0" y="0"/>
                </a:moveTo>
                <a:cubicBezTo>
                  <a:pt x="101002" y="-20048"/>
                  <a:pt x="215808" y="13837"/>
                  <a:pt x="416966" y="0"/>
                </a:cubicBezTo>
                <a:cubicBezTo>
                  <a:pt x="573264" y="9422"/>
                  <a:pt x="897859" y="4188"/>
                  <a:pt x="1146658" y="0"/>
                </a:cubicBezTo>
                <a:cubicBezTo>
                  <a:pt x="1409722" y="12227"/>
                  <a:pt x="1377475" y="-3286"/>
                  <a:pt x="1563624" y="0"/>
                </a:cubicBezTo>
                <a:cubicBezTo>
                  <a:pt x="1758084" y="11330"/>
                  <a:pt x="1967746" y="-7403"/>
                  <a:pt x="2136953" y="0"/>
                </a:cubicBezTo>
                <a:cubicBezTo>
                  <a:pt x="2354826" y="-5751"/>
                  <a:pt x="2687014" y="20029"/>
                  <a:pt x="2944825" y="0"/>
                </a:cubicBezTo>
                <a:cubicBezTo>
                  <a:pt x="3238848" y="15226"/>
                  <a:pt x="3415761" y="33925"/>
                  <a:pt x="3596335" y="0"/>
                </a:cubicBezTo>
                <a:cubicBezTo>
                  <a:pt x="3815108" y="13362"/>
                  <a:pt x="3972448" y="-68797"/>
                  <a:pt x="4326026" y="0"/>
                </a:cubicBezTo>
                <a:cubicBezTo>
                  <a:pt x="4638028" y="39995"/>
                  <a:pt x="4794473" y="211"/>
                  <a:pt x="4899355" y="0"/>
                </a:cubicBezTo>
                <a:cubicBezTo>
                  <a:pt x="5037170" y="-13296"/>
                  <a:pt x="5289722" y="-48609"/>
                  <a:pt x="5550865" y="0"/>
                </a:cubicBezTo>
                <a:cubicBezTo>
                  <a:pt x="5740088" y="19163"/>
                  <a:pt x="6143605" y="-29909"/>
                  <a:pt x="6358738" y="0"/>
                </a:cubicBezTo>
                <a:cubicBezTo>
                  <a:pt x="6556443" y="18955"/>
                  <a:pt x="6741581" y="-22634"/>
                  <a:pt x="6853885" y="0"/>
                </a:cubicBezTo>
                <a:cubicBezTo>
                  <a:pt x="6996029" y="20497"/>
                  <a:pt x="7453286" y="6658"/>
                  <a:pt x="7818120" y="0"/>
                </a:cubicBezTo>
                <a:cubicBezTo>
                  <a:pt x="7817552" y="7862"/>
                  <a:pt x="7817901" y="13269"/>
                  <a:pt x="7818120" y="18288"/>
                </a:cubicBezTo>
                <a:cubicBezTo>
                  <a:pt x="7701883" y="-33961"/>
                  <a:pt x="7395843" y="8437"/>
                  <a:pt x="7244791" y="18288"/>
                </a:cubicBezTo>
                <a:cubicBezTo>
                  <a:pt x="7088282" y="14407"/>
                  <a:pt x="6958165" y="20902"/>
                  <a:pt x="6827825" y="18288"/>
                </a:cubicBezTo>
                <a:cubicBezTo>
                  <a:pt x="6715653" y="-2805"/>
                  <a:pt x="6356779" y="33124"/>
                  <a:pt x="6176315" y="18288"/>
                </a:cubicBezTo>
                <a:cubicBezTo>
                  <a:pt x="6015867" y="-5301"/>
                  <a:pt x="5852369" y="-275"/>
                  <a:pt x="5681167" y="18288"/>
                </a:cubicBezTo>
                <a:cubicBezTo>
                  <a:pt x="5508002" y="48742"/>
                  <a:pt x="5304989" y="-7247"/>
                  <a:pt x="5029657" y="18288"/>
                </a:cubicBezTo>
                <a:cubicBezTo>
                  <a:pt x="4760375" y="46790"/>
                  <a:pt x="4637400" y="35678"/>
                  <a:pt x="4378147" y="18288"/>
                </a:cubicBezTo>
                <a:cubicBezTo>
                  <a:pt x="4094943" y="8043"/>
                  <a:pt x="4037303" y="27568"/>
                  <a:pt x="3726637" y="18288"/>
                </a:cubicBezTo>
                <a:cubicBezTo>
                  <a:pt x="3400340" y="-2459"/>
                  <a:pt x="3320728" y="61058"/>
                  <a:pt x="3075127" y="18288"/>
                </a:cubicBezTo>
                <a:cubicBezTo>
                  <a:pt x="2809301" y="-25757"/>
                  <a:pt x="2702630" y="16477"/>
                  <a:pt x="2501798" y="18288"/>
                </a:cubicBezTo>
                <a:cubicBezTo>
                  <a:pt x="2308686" y="20751"/>
                  <a:pt x="2079466" y="5550"/>
                  <a:pt x="1772107" y="18288"/>
                </a:cubicBezTo>
                <a:cubicBezTo>
                  <a:pt x="1420202" y="47064"/>
                  <a:pt x="1431765" y="28913"/>
                  <a:pt x="1120597" y="18288"/>
                </a:cubicBezTo>
                <a:cubicBezTo>
                  <a:pt x="791266" y="31607"/>
                  <a:pt x="235945" y="82322"/>
                  <a:pt x="0" y="18288"/>
                </a:cubicBezTo>
                <a:cubicBezTo>
                  <a:pt x="-589" y="13471"/>
                  <a:pt x="-474" y="7409"/>
                  <a:pt x="0" y="0"/>
                </a:cubicBezTo>
                <a:close/>
              </a:path>
              <a:path w="7818120" h="18288" stroke="0" extrusionOk="0">
                <a:moveTo>
                  <a:pt x="0" y="0"/>
                </a:moveTo>
                <a:cubicBezTo>
                  <a:pt x="161767" y="-7030"/>
                  <a:pt x="286873" y="-11228"/>
                  <a:pt x="573329" y="0"/>
                </a:cubicBezTo>
                <a:cubicBezTo>
                  <a:pt x="860952" y="-8429"/>
                  <a:pt x="823968" y="-2420"/>
                  <a:pt x="990295" y="0"/>
                </a:cubicBezTo>
                <a:cubicBezTo>
                  <a:pt x="1144921" y="-13846"/>
                  <a:pt x="1288801" y="10931"/>
                  <a:pt x="1394232" y="0"/>
                </a:cubicBezTo>
                <a:cubicBezTo>
                  <a:pt x="1499663" y="-10931"/>
                  <a:pt x="1677634" y="10318"/>
                  <a:pt x="1798168" y="0"/>
                </a:cubicBezTo>
                <a:cubicBezTo>
                  <a:pt x="2021167" y="5465"/>
                  <a:pt x="2087775" y="-15972"/>
                  <a:pt x="2371496" y="0"/>
                </a:cubicBezTo>
                <a:cubicBezTo>
                  <a:pt x="2646084" y="3640"/>
                  <a:pt x="2709294" y="-15431"/>
                  <a:pt x="2944825" y="0"/>
                </a:cubicBezTo>
                <a:cubicBezTo>
                  <a:pt x="3182104" y="39801"/>
                  <a:pt x="3563508" y="7189"/>
                  <a:pt x="3752698" y="0"/>
                </a:cubicBezTo>
                <a:cubicBezTo>
                  <a:pt x="4004713" y="-51688"/>
                  <a:pt x="4111759" y="8465"/>
                  <a:pt x="4247845" y="0"/>
                </a:cubicBezTo>
                <a:cubicBezTo>
                  <a:pt x="4409051" y="-38636"/>
                  <a:pt x="4840912" y="-6880"/>
                  <a:pt x="5055718" y="0"/>
                </a:cubicBezTo>
                <a:cubicBezTo>
                  <a:pt x="5318987" y="12828"/>
                  <a:pt x="5464207" y="16349"/>
                  <a:pt x="5863590" y="0"/>
                </a:cubicBezTo>
                <a:cubicBezTo>
                  <a:pt x="6258188" y="21536"/>
                  <a:pt x="6373895" y="-20866"/>
                  <a:pt x="6515100" y="0"/>
                </a:cubicBezTo>
                <a:cubicBezTo>
                  <a:pt x="6673199" y="-42487"/>
                  <a:pt x="7368245" y="-124798"/>
                  <a:pt x="7818120" y="0"/>
                </a:cubicBezTo>
                <a:cubicBezTo>
                  <a:pt x="7818163" y="8895"/>
                  <a:pt x="7818750" y="9828"/>
                  <a:pt x="7818120" y="18288"/>
                </a:cubicBezTo>
                <a:cubicBezTo>
                  <a:pt x="7615777" y="-1071"/>
                  <a:pt x="7527543" y="-5750"/>
                  <a:pt x="7401154" y="18288"/>
                </a:cubicBezTo>
                <a:cubicBezTo>
                  <a:pt x="7322611" y="47896"/>
                  <a:pt x="6964426" y="-24966"/>
                  <a:pt x="6593281" y="18288"/>
                </a:cubicBezTo>
                <a:cubicBezTo>
                  <a:pt x="6260055" y="33833"/>
                  <a:pt x="6287545" y="-3963"/>
                  <a:pt x="6098134" y="18288"/>
                </a:cubicBezTo>
                <a:cubicBezTo>
                  <a:pt x="5900337" y="14995"/>
                  <a:pt x="5605990" y="72621"/>
                  <a:pt x="5446624" y="18288"/>
                </a:cubicBezTo>
                <a:cubicBezTo>
                  <a:pt x="5244167" y="-23104"/>
                  <a:pt x="4914971" y="-34358"/>
                  <a:pt x="4638751" y="18288"/>
                </a:cubicBezTo>
                <a:cubicBezTo>
                  <a:pt x="4353273" y="8380"/>
                  <a:pt x="4297533" y="13876"/>
                  <a:pt x="3987241" y="18288"/>
                </a:cubicBezTo>
                <a:cubicBezTo>
                  <a:pt x="3687723" y="41876"/>
                  <a:pt x="3776181" y="30039"/>
                  <a:pt x="3570275" y="18288"/>
                </a:cubicBezTo>
                <a:cubicBezTo>
                  <a:pt x="3396160" y="10249"/>
                  <a:pt x="3285909" y="48310"/>
                  <a:pt x="3075127" y="18288"/>
                </a:cubicBezTo>
                <a:cubicBezTo>
                  <a:pt x="2869474" y="41512"/>
                  <a:pt x="2676329" y="4972"/>
                  <a:pt x="2267255" y="18288"/>
                </a:cubicBezTo>
                <a:cubicBezTo>
                  <a:pt x="1866401" y="24532"/>
                  <a:pt x="1882987" y="25696"/>
                  <a:pt x="1615745" y="18288"/>
                </a:cubicBezTo>
                <a:cubicBezTo>
                  <a:pt x="1346085" y="13379"/>
                  <a:pt x="1323312" y="12392"/>
                  <a:pt x="1120597" y="18288"/>
                </a:cubicBezTo>
                <a:cubicBezTo>
                  <a:pt x="940237" y="-60975"/>
                  <a:pt x="569386" y="27591"/>
                  <a:pt x="0" y="18288"/>
                </a:cubicBezTo>
                <a:cubicBezTo>
                  <a:pt x="1751" y="14440"/>
                  <a:pt x="-1272" y="7740"/>
                  <a:pt x="0" y="0"/>
                </a:cubicBezTo>
                <a:close/>
              </a:path>
              <a:path w="7818120" h="18288" fill="none" stroke="0" extrusionOk="0">
                <a:moveTo>
                  <a:pt x="0" y="0"/>
                </a:moveTo>
                <a:cubicBezTo>
                  <a:pt x="102311" y="-24031"/>
                  <a:pt x="206428" y="20084"/>
                  <a:pt x="416966" y="0"/>
                </a:cubicBezTo>
                <a:cubicBezTo>
                  <a:pt x="662339" y="-9883"/>
                  <a:pt x="833564" y="-11910"/>
                  <a:pt x="1146658" y="0"/>
                </a:cubicBezTo>
                <a:cubicBezTo>
                  <a:pt x="1398993" y="16754"/>
                  <a:pt x="1378239" y="-4997"/>
                  <a:pt x="1563624" y="0"/>
                </a:cubicBezTo>
                <a:cubicBezTo>
                  <a:pt x="1738265" y="3015"/>
                  <a:pt x="2006667" y="23864"/>
                  <a:pt x="2136953" y="0"/>
                </a:cubicBezTo>
                <a:cubicBezTo>
                  <a:pt x="2338524" y="-3063"/>
                  <a:pt x="2693378" y="-15904"/>
                  <a:pt x="2944825" y="0"/>
                </a:cubicBezTo>
                <a:cubicBezTo>
                  <a:pt x="3201439" y="-13695"/>
                  <a:pt x="3379198" y="46243"/>
                  <a:pt x="3596335" y="0"/>
                </a:cubicBezTo>
                <a:cubicBezTo>
                  <a:pt x="3778868" y="-61549"/>
                  <a:pt x="3979469" y="3461"/>
                  <a:pt x="4326026" y="0"/>
                </a:cubicBezTo>
                <a:cubicBezTo>
                  <a:pt x="4670641" y="40397"/>
                  <a:pt x="4801160" y="2093"/>
                  <a:pt x="4899355" y="0"/>
                </a:cubicBezTo>
                <a:cubicBezTo>
                  <a:pt x="4972821" y="-4221"/>
                  <a:pt x="5326959" y="8892"/>
                  <a:pt x="5550865" y="0"/>
                </a:cubicBezTo>
                <a:cubicBezTo>
                  <a:pt x="5793178" y="12267"/>
                  <a:pt x="6146346" y="-4531"/>
                  <a:pt x="6358738" y="0"/>
                </a:cubicBezTo>
                <a:cubicBezTo>
                  <a:pt x="6580825" y="49349"/>
                  <a:pt x="6739467" y="13524"/>
                  <a:pt x="6853885" y="0"/>
                </a:cubicBezTo>
                <a:cubicBezTo>
                  <a:pt x="7057243" y="-60557"/>
                  <a:pt x="7415107" y="-58698"/>
                  <a:pt x="7818120" y="0"/>
                </a:cubicBezTo>
                <a:cubicBezTo>
                  <a:pt x="7817705" y="7748"/>
                  <a:pt x="7817189" y="13015"/>
                  <a:pt x="7818120" y="18288"/>
                </a:cubicBezTo>
                <a:cubicBezTo>
                  <a:pt x="7693944" y="-3615"/>
                  <a:pt x="7376376" y="-6677"/>
                  <a:pt x="7244791" y="18288"/>
                </a:cubicBezTo>
                <a:cubicBezTo>
                  <a:pt x="7100086" y="-5717"/>
                  <a:pt x="6942350" y="35421"/>
                  <a:pt x="6827825" y="18288"/>
                </a:cubicBezTo>
                <a:cubicBezTo>
                  <a:pt x="6691364" y="27873"/>
                  <a:pt x="6342432" y="37332"/>
                  <a:pt x="6176315" y="18288"/>
                </a:cubicBezTo>
                <a:cubicBezTo>
                  <a:pt x="6012850" y="28657"/>
                  <a:pt x="5862979" y="-980"/>
                  <a:pt x="5681167" y="18288"/>
                </a:cubicBezTo>
                <a:cubicBezTo>
                  <a:pt x="5485624" y="71662"/>
                  <a:pt x="5295851" y="1288"/>
                  <a:pt x="5029657" y="18288"/>
                </a:cubicBezTo>
                <a:cubicBezTo>
                  <a:pt x="4753680" y="49046"/>
                  <a:pt x="4640335" y="38506"/>
                  <a:pt x="4378147" y="18288"/>
                </a:cubicBezTo>
                <a:cubicBezTo>
                  <a:pt x="4103046" y="-4537"/>
                  <a:pt x="4022480" y="43848"/>
                  <a:pt x="3726637" y="18288"/>
                </a:cubicBezTo>
                <a:cubicBezTo>
                  <a:pt x="3429109" y="3476"/>
                  <a:pt x="3316488" y="61415"/>
                  <a:pt x="3075127" y="18288"/>
                </a:cubicBezTo>
                <a:cubicBezTo>
                  <a:pt x="2821014" y="6093"/>
                  <a:pt x="2665050" y="-11263"/>
                  <a:pt x="2501798" y="18288"/>
                </a:cubicBezTo>
                <a:cubicBezTo>
                  <a:pt x="2343345" y="29394"/>
                  <a:pt x="2120041" y="-50427"/>
                  <a:pt x="1772107" y="18288"/>
                </a:cubicBezTo>
                <a:cubicBezTo>
                  <a:pt x="1424078" y="50665"/>
                  <a:pt x="1427418" y="32572"/>
                  <a:pt x="1120597" y="18288"/>
                </a:cubicBezTo>
                <a:cubicBezTo>
                  <a:pt x="796486" y="45938"/>
                  <a:pt x="243712" y="47798"/>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7818120"/>
                      <a:gd name="connsiteY0" fmla="*/ 0 h 18288"/>
                      <a:gd name="connsiteX1" fmla="*/ 416966 w 7818120"/>
                      <a:gd name="connsiteY1" fmla="*/ 0 h 18288"/>
                      <a:gd name="connsiteX2" fmla="*/ 1146658 w 7818120"/>
                      <a:gd name="connsiteY2" fmla="*/ 0 h 18288"/>
                      <a:gd name="connsiteX3" fmla="*/ 1563624 w 7818120"/>
                      <a:gd name="connsiteY3" fmla="*/ 0 h 18288"/>
                      <a:gd name="connsiteX4" fmla="*/ 2136953 w 7818120"/>
                      <a:gd name="connsiteY4" fmla="*/ 0 h 18288"/>
                      <a:gd name="connsiteX5" fmla="*/ 2944825 w 7818120"/>
                      <a:gd name="connsiteY5" fmla="*/ 0 h 18288"/>
                      <a:gd name="connsiteX6" fmla="*/ 3596335 w 7818120"/>
                      <a:gd name="connsiteY6" fmla="*/ 0 h 18288"/>
                      <a:gd name="connsiteX7" fmla="*/ 4326026 w 7818120"/>
                      <a:gd name="connsiteY7" fmla="*/ 0 h 18288"/>
                      <a:gd name="connsiteX8" fmla="*/ 4899355 w 7818120"/>
                      <a:gd name="connsiteY8" fmla="*/ 0 h 18288"/>
                      <a:gd name="connsiteX9" fmla="*/ 5550865 w 7818120"/>
                      <a:gd name="connsiteY9" fmla="*/ 0 h 18288"/>
                      <a:gd name="connsiteX10" fmla="*/ 6358738 w 7818120"/>
                      <a:gd name="connsiteY10" fmla="*/ 0 h 18288"/>
                      <a:gd name="connsiteX11" fmla="*/ 6853885 w 7818120"/>
                      <a:gd name="connsiteY11" fmla="*/ 0 h 18288"/>
                      <a:gd name="connsiteX12" fmla="*/ 7818120 w 7818120"/>
                      <a:gd name="connsiteY12" fmla="*/ 0 h 18288"/>
                      <a:gd name="connsiteX13" fmla="*/ 7818120 w 7818120"/>
                      <a:gd name="connsiteY13" fmla="*/ 18288 h 18288"/>
                      <a:gd name="connsiteX14" fmla="*/ 7244791 w 7818120"/>
                      <a:gd name="connsiteY14" fmla="*/ 18288 h 18288"/>
                      <a:gd name="connsiteX15" fmla="*/ 6827825 w 7818120"/>
                      <a:gd name="connsiteY15" fmla="*/ 18288 h 18288"/>
                      <a:gd name="connsiteX16" fmla="*/ 6176315 w 7818120"/>
                      <a:gd name="connsiteY16" fmla="*/ 18288 h 18288"/>
                      <a:gd name="connsiteX17" fmla="*/ 5681167 w 7818120"/>
                      <a:gd name="connsiteY17" fmla="*/ 18288 h 18288"/>
                      <a:gd name="connsiteX18" fmla="*/ 5029657 w 7818120"/>
                      <a:gd name="connsiteY18" fmla="*/ 18288 h 18288"/>
                      <a:gd name="connsiteX19" fmla="*/ 4378147 w 7818120"/>
                      <a:gd name="connsiteY19" fmla="*/ 18288 h 18288"/>
                      <a:gd name="connsiteX20" fmla="*/ 3726637 w 7818120"/>
                      <a:gd name="connsiteY20" fmla="*/ 18288 h 18288"/>
                      <a:gd name="connsiteX21" fmla="*/ 3075127 w 7818120"/>
                      <a:gd name="connsiteY21" fmla="*/ 18288 h 18288"/>
                      <a:gd name="connsiteX22" fmla="*/ 2501798 w 7818120"/>
                      <a:gd name="connsiteY22" fmla="*/ 18288 h 18288"/>
                      <a:gd name="connsiteX23" fmla="*/ 1772107 w 7818120"/>
                      <a:gd name="connsiteY23" fmla="*/ 18288 h 18288"/>
                      <a:gd name="connsiteX24" fmla="*/ 1120597 w 7818120"/>
                      <a:gd name="connsiteY24" fmla="*/ 18288 h 18288"/>
                      <a:gd name="connsiteX25" fmla="*/ 0 w 7818120"/>
                      <a:gd name="connsiteY25" fmla="*/ 18288 h 18288"/>
                      <a:gd name="connsiteX26" fmla="*/ 0 w 7818120"/>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818120" h="18288" fill="none" extrusionOk="0">
                        <a:moveTo>
                          <a:pt x="0" y="0"/>
                        </a:moveTo>
                        <a:cubicBezTo>
                          <a:pt x="121520" y="-12182"/>
                          <a:pt x="211324" y="18247"/>
                          <a:pt x="416966" y="0"/>
                        </a:cubicBezTo>
                        <a:cubicBezTo>
                          <a:pt x="622608" y="-18247"/>
                          <a:pt x="891241" y="-13744"/>
                          <a:pt x="1146658" y="0"/>
                        </a:cubicBezTo>
                        <a:cubicBezTo>
                          <a:pt x="1402075" y="13744"/>
                          <a:pt x="1378880" y="-8543"/>
                          <a:pt x="1563624" y="0"/>
                        </a:cubicBezTo>
                        <a:cubicBezTo>
                          <a:pt x="1748368" y="8543"/>
                          <a:pt x="1972300" y="7443"/>
                          <a:pt x="2136953" y="0"/>
                        </a:cubicBezTo>
                        <a:cubicBezTo>
                          <a:pt x="2301606" y="-7443"/>
                          <a:pt x="2679634" y="12382"/>
                          <a:pt x="2944825" y="0"/>
                        </a:cubicBezTo>
                        <a:cubicBezTo>
                          <a:pt x="3210016" y="-12382"/>
                          <a:pt x="3409232" y="17967"/>
                          <a:pt x="3596335" y="0"/>
                        </a:cubicBezTo>
                        <a:cubicBezTo>
                          <a:pt x="3783438" y="-17967"/>
                          <a:pt x="4002523" y="-28578"/>
                          <a:pt x="4326026" y="0"/>
                        </a:cubicBezTo>
                        <a:cubicBezTo>
                          <a:pt x="4649529" y="28578"/>
                          <a:pt x="4777384" y="-3624"/>
                          <a:pt x="4899355" y="0"/>
                        </a:cubicBezTo>
                        <a:cubicBezTo>
                          <a:pt x="5021326" y="3624"/>
                          <a:pt x="5317653" y="1281"/>
                          <a:pt x="5550865" y="0"/>
                        </a:cubicBezTo>
                        <a:cubicBezTo>
                          <a:pt x="5784077" y="-1281"/>
                          <a:pt x="6142956" y="-39637"/>
                          <a:pt x="6358738" y="0"/>
                        </a:cubicBezTo>
                        <a:cubicBezTo>
                          <a:pt x="6574520" y="39637"/>
                          <a:pt x="6724785" y="-4460"/>
                          <a:pt x="6853885" y="0"/>
                        </a:cubicBezTo>
                        <a:cubicBezTo>
                          <a:pt x="6982985" y="4460"/>
                          <a:pt x="7403044" y="-1955"/>
                          <a:pt x="7818120" y="0"/>
                        </a:cubicBezTo>
                        <a:cubicBezTo>
                          <a:pt x="7817988" y="7702"/>
                          <a:pt x="7817908" y="13511"/>
                          <a:pt x="7818120" y="18288"/>
                        </a:cubicBezTo>
                        <a:cubicBezTo>
                          <a:pt x="7698847" y="-3267"/>
                          <a:pt x="7390924" y="22979"/>
                          <a:pt x="7244791" y="18288"/>
                        </a:cubicBezTo>
                        <a:cubicBezTo>
                          <a:pt x="7098658" y="13597"/>
                          <a:pt x="6952735" y="29357"/>
                          <a:pt x="6827825" y="18288"/>
                        </a:cubicBezTo>
                        <a:cubicBezTo>
                          <a:pt x="6702915" y="7219"/>
                          <a:pt x="6338661" y="34530"/>
                          <a:pt x="6176315" y="18288"/>
                        </a:cubicBezTo>
                        <a:cubicBezTo>
                          <a:pt x="6013969" y="2047"/>
                          <a:pt x="5850602" y="6362"/>
                          <a:pt x="5681167" y="18288"/>
                        </a:cubicBezTo>
                        <a:cubicBezTo>
                          <a:pt x="5511732" y="30214"/>
                          <a:pt x="5312143" y="419"/>
                          <a:pt x="5029657" y="18288"/>
                        </a:cubicBezTo>
                        <a:cubicBezTo>
                          <a:pt x="4747171" y="36158"/>
                          <a:pt x="4655062" y="30740"/>
                          <a:pt x="4378147" y="18288"/>
                        </a:cubicBezTo>
                        <a:cubicBezTo>
                          <a:pt x="4101232" y="5837"/>
                          <a:pt x="4037646" y="44706"/>
                          <a:pt x="3726637" y="18288"/>
                        </a:cubicBezTo>
                        <a:cubicBezTo>
                          <a:pt x="3415628" y="-8130"/>
                          <a:pt x="3321756" y="45507"/>
                          <a:pt x="3075127" y="18288"/>
                        </a:cubicBezTo>
                        <a:cubicBezTo>
                          <a:pt x="2828498" y="-8931"/>
                          <a:pt x="2684733" y="14853"/>
                          <a:pt x="2501798" y="18288"/>
                        </a:cubicBezTo>
                        <a:cubicBezTo>
                          <a:pt x="2318863" y="21723"/>
                          <a:pt x="2121844" y="-13013"/>
                          <a:pt x="1772107" y="18288"/>
                        </a:cubicBezTo>
                        <a:cubicBezTo>
                          <a:pt x="1422370" y="49589"/>
                          <a:pt x="1431548" y="31666"/>
                          <a:pt x="1120597" y="18288"/>
                        </a:cubicBezTo>
                        <a:cubicBezTo>
                          <a:pt x="809646" y="4911"/>
                          <a:pt x="246393" y="56240"/>
                          <a:pt x="0" y="18288"/>
                        </a:cubicBezTo>
                        <a:cubicBezTo>
                          <a:pt x="129" y="13298"/>
                          <a:pt x="-675" y="6857"/>
                          <a:pt x="0" y="0"/>
                        </a:cubicBezTo>
                        <a:close/>
                      </a:path>
                      <a:path w="7818120" h="18288" stroke="0" extrusionOk="0">
                        <a:moveTo>
                          <a:pt x="0" y="0"/>
                        </a:moveTo>
                        <a:cubicBezTo>
                          <a:pt x="177487" y="-4302"/>
                          <a:pt x="287499" y="4997"/>
                          <a:pt x="573329" y="0"/>
                        </a:cubicBezTo>
                        <a:cubicBezTo>
                          <a:pt x="859159" y="-4997"/>
                          <a:pt x="821965" y="-336"/>
                          <a:pt x="990295" y="0"/>
                        </a:cubicBezTo>
                        <a:cubicBezTo>
                          <a:pt x="1158625" y="336"/>
                          <a:pt x="1587918" y="-4681"/>
                          <a:pt x="1798168" y="0"/>
                        </a:cubicBezTo>
                        <a:cubicBezTo>
                          <a:pt x="2008418" y="4681"/>
                          <a:pt x="2088841" y="-2754"/>
                          <a:pt x="2371496" y="0"/>
                        </a:cubicBezTo>
                        <a:cubicBezTo>
                          <a:pt x="2654151" y="2754"/>
                          <a:pt x="2701462" y="-24976"/>
                          <a:pt x="2944825" y="0"/>
                        </a:cubicBezTo>
                        <a:cubicBezTo>
                          <a:pt x="3188188" y="24976"/>
                          <a:pt x="3511636" y="25407"/>
                          <a:pt x="3752698" y="0"/>
                        </a:cubicBezTo>
                        <a:cubicBezTo>
                          <a:pt x="3993760" y="-25407"/>
                          <a:pt x="4107153" y="6432"/>
                          <a:pt x="4247845" y="0"/>
                        </a:cubicBezTo>
                        <a:cubicBezTo>
                          <a:pt x="4388537" y="-6432"/>
                          <a:pt x="4835598" y="-5108"/>
                          <a:pt x="5055718" y="0"/>
                        </a:cubicBezTo>
                        <a:cubicBezTo>
                          <a:pt x="5275838" y="5108"/>
                          <a:pt x="5461006" y="-24536"/>
                          <a:pt x="5863590" y="0"/>
                        </a:cubicBezTo>
                        <a:cubicBezTo>
                          <a:pt x="6266174" y="24536"/>
                          <a:pt x="6355549" y="-19657"/>
                          <a:pt x="6515100" y="0"/>
                        </a:cubicBezTo>
                        <a:cubicBezTo>
                          <a:pt x="6674651" y="19657"/>
                          <a:pt x="7275423" y="-57462"/>
                          <a:pt x="7818120" y="0"/>
                        </a:cubicBezTo>
                        <a:cubicBezTo>
                          <a:pt x="7818132" y="8833"/>
                          <a:pt x="7818660" y="9830"/>
                          <a:pt x="7818120" y="18288"/>
                        </a:cubicBezTo>
                        <a:cubicBezTo>
                          <a:pt x="7610240" y="4606"/>
                          <a:pt x="7521789" y="7721"/>
                          <a:pt x="7401154" y="18288"/>
                        </a:cubicBezTo>
                        <a:cubicBezTo>
                          <a:pt x="7280519" y="28855"/>
                          <a:pt x="6930719" y="4225"/>
                          <a:pt x="6593281" y="18288"/>
                        </a:cubicBezTo>
                        <a:cubicBezTo>
                          <a:pt x="6255843" y="32351"/>
                          <a:pt x="6286682" y="1162"/>
                          <a:pt x="6098134" y="18288"/>
                        </a:cubicBezTo>
                        <a:cubicBezTo>
                          <a:pt x="5909586" y="35414"/>
                          <a:pt x="5602789" y="48596"/>
                          <a:pt x="5446624" y="18288"/>
                        </a:cubicBezTo>
                        <a:cubicBezTo>
                          <a:pt x="5290459" y="-12020"/>
                          <a:pt x="4917039" y="21960"/>
                          <a:pt x="4638751" y="18288"/>
                        </a:cubicBezTo>
                        <a:cubicBezTo>
                          <a:pt x="4360463" y="14616"/>
                          <a:pt x="4304690" y="5450"/>
                          <a:pt x="3987241" y="18288"/>
                        </a:cubicBezTo>
                        <a:cubicBezTo>
                          <a:pt x="3669792" y="31127"/>
                          <a:pt x="3758742" y="32551"/>
                          <a:pt x="3570275" y="18288"/>
                        </a:cubicBezTo>
                        <a:cubicBezTo>
                          <a:pt x="3381808" y="4025"/>
                          <a:pt x="3267153" y="36200"/>
                          <a:pt x="3075127" y="18288"/>
                        </a:cubicBezTo>
                        <a:cubicBezTo>
                          <a:pt x="2883101" y="376"/>
                          <a:pt x="2665825" y="10973"/>
                          <a:pt x="2267255" y="18288"/>
                        </a:cubicBezTo>
                        <a:cubicBezTo>
                          <a:pt x="1868685" y="25603"/>
                          <a:pt x="1884698" y="28410"/>
                          <a:pt x="1615745" y="18288"/>
                        </a:cubicBezTo>
                        <a:cubicBezTo>
                          <a:pt x="1346792" y="8167"/>
                          <a:pt x="1320952" y="10430"/>
                          <a:pt x="1120597" y="18288"/>
                        </a:cubicBezTo>
                        <a:cubicBezTo>
                          <a:pt x="920242" y="26146"/>
                          <a:pt x="556507" y="50790"/>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 name="Title 1">
            <a:extLst>
              <a:ext uri="{FF2B5EF4-FFF2-40B4-BE49-F238E27FC236}">
                <a16:creationId xmlns:a16="http://schemas.microsoft.com/office/drawing/2014/main" id="{03231B22-C456-4FE0-AB63-F23D796FF3A1}"/>
              </a:ext>
            </a:extLst>
          </p:cNvPr>
          <p:cNvSpPr>
            <a:spLocks noGrp="1"/>
          </p:cNvSpPr>
          <p:nvPr>
            <p:ph type="title"/>
          </p:nvPr>
        </p:nvSpPr>
        <p:spPr>
          <a:xfrm>
            <a:off x="837057" y="496688"/>
            <a:ext cx="7467600" cy="1143000"/>
          </a:xfrm>
        </p:spPr>
        <p:txBody>
          <a:bodyPr>
            <a:normAutofit/>
          </a:bodyPr>
          <a:lstStyle/>
          <a:p>
            <a:pPr algn="ctr"/>
            <a:r>
              <a:rPr lang="en-US" dirty="0"/>
              <a:t>California Welfare &amp; Institutions Code </a:t>
            </a:r>
            <a:br>
              <a:rPr lang="en-US" dirty="0"/>
            </a:br>
            <a:r>
              <a:rPr lang="en-US" dirty="0"/>
              <a:t>Section 4502 - Rights</a:t>
            </a:r>
          </a:p>
        </p:txBody>
      </p:sp>
      <p:sp>
        <p:nvSpPr>
          <p:cNvPr id="3" name="TextBox 2">
            <a:extLst>
              <a:ext uri="{FF2B5EF4-FFF2-40B4-BE49-F238E27FC236}">
                <a16:creationId xmlns:a16="http://schemas.microsoft.com/office/drawing/2014/main" id="{7D30AB2E-96B9-465E-9842-4AAE52243B98}"/>
              </a:ext>
            </a:extLst>
          </p:cNvPr>
          <p:cNvSpPr txBox="1"/>
          <p:nvPr/>
        </p:nvSpPr>
        <p:spPr>
          <a:xfrm>
            <a:off x="628648" y="2106541"/>
            <a:ext cx="7818120" cy="3108543"/>
          </a:xfrm>
          <a:prstGeom prst="rect">
            <a:avLst/>
          </a:prstGeom>
          <a:noFill/>
        </p:spPr>
        <p:txBody>
          <a:bodyPr wrap="square" rtlCol="0">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(j) A right to </a:t>
            </a:r>
            <a:r>
              <a:rPr kumimoji="0" lang="en-US" sz="2800" b="1" i="0" u="none" strike="noStrike" kern="1200" cap="none" spc="0" normalizeH="0" baseline="0" noProof="0" dirty="0">
                <a:ln>
                  <a:noFill/>
                </a:ln>
                <a:solidFill>
                  <a:prstClr val="black"/>
                </a:solidFill>
                <a:effectLst/>
                <a:uLnTx/>
                <a:uFillTx/>
                <a:latin typeface="Arial" panose="020B0604020202020204"/>
                <a:ea typeface="+mn-ea"/>
                <a:cs typeface="+mn-cs"/>
              </a:rPr>
              <a:t>make choices </a:t>
            </a: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in their own lives, including, but not limited to, where and with whom they live, their relationships with people in their community, the way they spend their time, including education, employment, and leisure, the pursuit of their personal future, and program planning and implementation.</a:t>
            </a:r>
          </a:p>
        </p:txBody>
      </p:sp>
    </p:spTree>
    <p:extLst>
      <p:ext uri="{BB962C8B-B14F-4D97-AF65-F5344CB8AC3E}">
        <p14:creationId xmlns:p14="http://schemas.microsoft.com/office/powerpoint/2010/main" val="31434639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2e691bd1-edd3-47d6-aa9f-359e2f2ab79c}" enabled="1" method="Standard" siteId="{0235ba6b-2cf0-4b75-bc5d-d6187ce33de3}" removed="0"/>
</clbl:labelList>
</file>

<file path=docProps/app.xml><?xml version="1.0" encoding="utf-8"?>
<Properties xmlns="http://schemas.openxmlformats.org/officeDocument/2006/extended-properties" xmlns:vt="http://schemas.openxmlformats.org/officeDocument/2006/docPropsVTypes">
  <Template/>
  <TotalTime>28121</TotalTime>
  <Words>7747</Words>
  <Application>Microsoft Office PowerPoint</Application>
  <PresentationFormat>On-screen Show (4:3)</PresentationFormat>
  <Paragraphs>486</Paragraphs>
  <Slides>25</Slides>
  <Notes>24</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25</vt:i4>
      </vt:variant>
    </vt:vector>
  </HeadingPairs>
  <TitlesOfParts>
    <vt:vector size="27" baseType="lpstr">
      <vt:lpstr>Arial</vt:lpstr>
      <vt:lpstr>Office Theme</vt:lpstr>
      <vt:lpstr>Conservatorship &amp; Alternatives</vt:lpstr>
      <vt:lpstr>Acknowledgement &amp; Resources</vt:lpstr>
      <vt:lpstr>Topics</vt:lpstr>
      <vt:lpstr>  Rights &amp;  Responsibilities of Persons with Disabilities</vt:lpstr>
      <vt:lpstr>California Welfare &amp; Institutions Code  Section 4502</vt:lpstr>
      <vt:lpstr>California Welfare &amp; Institutions Code  Section 4502 - Rights</vt:lpstr>
      <vt:lpstr>California Welfare &amp; Institutions Code  Section 4502 - Rights</vt:lpstr>
      <vt:lpstr>California Welfare &amp; Institutions Code  Section 4502 - Rights</vt:lpstr>
      <vt:lpstr>California Welfare &amp; Institutions Code  Section 4502 - Rights</vt:lpstr>
      <vt:lpstr> Alternatives to Conservatorship  Supported Decision-Making</vt:lpstr>
      <vt:lpstr>AB 1663 – Maienschein (1.19.22)</vt:lpstr>
      <vt:lpstr>Alternatives to Conservatorship Supported Decision-Making</vt:lpstr>
      <vt:lpstr>Alternatives to Conservatorship Supported Decision-Making (cont.)</vt:lpstr>
      <vt:lpstr>Alternatives to Conservatorship Supported Decision-Making Agreements</vt:lpstr>
      <vt:lpstr>Conservatorship vs.  Supported Decision-Making</vt:lpstr>
      <vt:lpstr>Alternatives to Conservatorship  Durable Power of Attorney, IEP, IPP, Access to Records, Finances, Health Care, Living Arrangements, Relationships, Court Proceedings </vt:lpstr>
      <vt:lpstr>Alternatives to Conservatorship Durable Power of Attorney</vt:lpstr>
      <vt:lpstr>Alternatives to Conservatorship Services through IEP or IPP</vt:lpstr>
      <vt:lpstr>Alternatives to Conservatorship Access to Records &amp; Information</vt:lpstr>
      <vt:lpstr>Alternatives to Conservatorship Finances</vt:lpstr>
      <vt:lpstr>Alternatives to Conservatorship Health Care</vt:lpstr>
      <vt:lpstr>Alternatives to Conservatorship</vt:lpstr>
      <vt:lpstr>Alternatives to Conservatorship</vt:lpstr>
      <vt:lpstr>Self-Paced Training </vt:lpstr>
      <vt:lpstr>Conservatorship &amp; Alternatives</vt:lpstr>
    </vt:vector>
  </TitlesOfParts>
  <Company>Protection &amp; Advocacy,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CONSERVATORSHIP</dc:title>
  <dc:creator>Workstation</dc:creator>
  <cp:lastModifiedBy>VonThenen, Scarlett@SCDD</cp:lastModifiedBy>
  <cp:revision>349</cp:revision>
  <cp:lastPrinted>2021-12-07T22:47:40Z</cp:lastPrinted>
  <dcterms:created xsi:type="dcterms:W3CDTF">2004-01-14T00:28:08Z</dcterms:created>
  <dcterms:modified xsi:type="dcterms:W3CDTF">2026-04-07T14:00:39Z</dcterms:modified>
</cp:coreProperties>
</file>