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notesMasterIdLst>
    <p:notesMasterId r:id="rId55"/>
  </p:notesMasterIdLst>
  <p:handoutMasterIdLst>
    <p:handoutMasterId r:id="rId56"/>
  </p:handoutMasterIdLst>
  <p:sldIdLst>
    <p:sldId id="256" r:id="rId2"/>
    <p:sldId id="305" r:id="rId3"/>
    <p:sldId id="364" r:id="rId4"/>
    <p:sldId id="349" r:id="rId5"/>
    <p:sldId id="350" r:id="rId6"/>
    <p:sldId id="351" r:id="rId7"/>
    <p:sldId id="307" r:id="rId8"/>
    <p:sldId id="308" r:id="rId9"/>
    <p:sldId id="355" r:id="rId10"/>
    <p:sldId id="353" r:id="rId11"/>
    <p:sldId id="356" r:id="rId12"/>
    <p:sldId id="312" r:id="rId13"/>
    <p:sldId id="357" r:id="rId14"/>
    <p:sldId id="359" r:id="rId15"/>
    <p:sldId id="358" r:id="rId16"/>
    <p:sldId id="311" r:id="rId17"/>
    <p:sldId id="313" r:id="rId18"/>
    <p:sldId id="314" r:id="rId19"/>
    <p:sldId id="315" r:id="rId20"/>
    <p:sldId id="316" r:id="rId21"/>
    <p:sldId id="317" r:id="rId22"/>
    <p:sldId id="320" r:id="rId23"/>
    <p:sldId id="321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63" r:id="rId32"/>
    <p:sldId id="348" r:id="rId33"/>
    <p:sldId id="294" r:id="rId34"/>
    <p:sldId id="328" r:id="rId35"/>
    <p:sldId id="365" r:id="rId36"/>
    <p:sldId id="382" r:id="rId37"/>
    <p:sldId id="383" r:id="rId38"/>
    <p:sldId id="377" r:id="rId39"/>
    <p:sldId id="274" r:id="rId40"/>
    <p:sldId id="367" r:id="rId41"/>
    <p:sldId id="298" r:id="rId42"/>
    <p:sldId id="368" r:id="rId43"/>
    <p:sldId id="369" r:id="rId44"/>
    <p:sldId id="371" r:id="rId45"/>
    <p:sldId id="372" r:id="rId46"/>
    <p:sldId id="373" r:id="rId47"/>
    <p:sldId id="374" r:id="rId48"/>
    <p:sldId id="378" r:id="rId49"/>
    <p:sldId id="385" r:id="rId50"/>
    <p:sldId id="288" r:id="rId51"/>
    <p:sldId id="289" r:id="rId52"/>
    <p:sldId id="290" r:id="rId53"/>
    <p:sldId id="295" r:id="rId5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6DA5F7"/>
    <a:srgbClr val="547BAA"/>
    <a:srgbClr val="000000"/>
    <a:srgbClr val="009242"/>
    <a:srgbClr val="45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244315048854184E-2"/>
          <c:y val="7.5178363697769104E-2"/>
          <c:w val="0.91927170868347341"/>
          <c:h val="0.74544846176457713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Projected</c:v>
                </c:pt>
              </c:strCache>
            </c:strRef>
          </c:tx>
          <c:spPr>
            <a:ln w="28575">
              <a:solidFill>
                <a:schemeClr val="accent3">
                  <a:lumMod val="50000"/>
                </a:schemeClr>
              </a:solidFill>
              <a:prstDash val="lg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1695721077654518E-2"/>
                  <c:y val="-7.9012345679012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BB7-49BA-8610-958AD04D67CA}"/>
                </c:ext>
              </c:extLst>
            </c:dLbl>
            <c:dLbl>
              <c:idx val="1"/>
              <c:layout>
                <c:manualLayout>
                  <c:x val="5.2826201796090863E-3"/>
                  <c:y val="2.22222222222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BB7-49BA-8610-958AD04D67CA}"/>
                </c:ext>
              </c:extLst>
            </c:dLbl>
            <c:dLbl>
              <c:idx val="2"/>
              <c:layout>
                <c:manualLayout>
                  <c:x val="8.4521922873745381E-3"/>
                  <c:y val="2.7160493827160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BB7-49BA-8610-958AD04D67CA}"/>
                </c:ext>
              </c:extLst>
            </c:dLbl>
            <c:dLbl>
              <c:idx val="3"/>
              <c:layout>
                <c:manualLayout>
                  <c:x val="5.2826201796090863E-3"/>
                  <c:y val="2.22222222222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BB7-49BA-8610-958AD04D67CA}"/>
                </c:ext>
              </c:extLst>
            </c:dLbl>
            <c:dLbl>
              <c:idx val="4"/>
              <c:layout>
                <c:manualLayout>
                  <c:x val="9.5087163232962773E-3"/>
                  <c:y val="1.9753086419753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BB7-49BA-8610-958AD04D67CA}"/>
                </c:ext>
              </c:extLst>
            </c:dLbl>
            <c:dLbl>
              <c:idx val="5"/>
              <c:layout>
                <c:manualLayout>
                  <c:x val="7.3956682514527208E-3"/>
                  <c:y val="1.2345679012345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BB7-49BA-8610-958AD04D67CA}"/>
                </c:ext>
              </c:extLst>
            </c:dLbl>
            <c:dLbl>
              <c:idx val="6"/>
              <c:layout>
                <c:manualLayout>
                  <c:x val="7.3956682514527208E-3"/>
                  <c:y val="1.4814814814814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BB7-49BA-8610-958AD04D67C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</c:strCache>
            </c:strRef>
          </c:cat>
          <c:val>
            <c:numRef>
              <c:f>Sheet1!$C$2:$C$9</c:f>
              <c:numCache>
                <c:formatCode>0.00%</c:formatCode>
                <c:ptCount val="8"/>
                <c:pt idx="0">
                  <c:v>0.125</c:v>
                </c:pt>
                <c:pt idx="1">
                  <c:v>0.25</c:v>
                </c:pt>
                <c:pt idx="2">
                  <c:v>0.375</c:v>
                </c:pt>
                <c:pt idx="3">
                  <c:v>0.5</c:v>
                </c:pt>
                <c:pt idx="4">
                  <c:v>0.625</c:v>
                </c:pt>
                <c:pt idx="5">
                  <c:v>0.75</c:v>
                </c:pt>
                <c:pt idx="6">
                  <c:v>0.875</c:v>
                </c:pt>
                <c:pt idx="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BB7-49BA-8610-958AD04D67CA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9.5087163232963554E-3"/>
                  <c:y val="2.716049382716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BB7-49BA-8610-958AD04D67CA}"/>
                </c:ext>
              </c:extLst>
            </c:dLbl>
            <c:dLbl>
              <c:idx val="1"/>
              <c:layout>
                <c:manualLayout>
                  <c:x val="6.3391442155309036E-3"/>
                  <c:y val="2.46913580246904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BB7-49BA-8610-958AD04D67CA}"/>
                </c:ext>
              </c:extLst>
            </c:dLbl>
            <c:dLbl>
              <c:idx val="2"/>
              <c:layout>
                <c:manualLayout>
                  <c:x val="1.0565240359218173E-3"/>
                  <c:y val="1.9753086419753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BB7-49BA-8610-958AD04D67CA}"/>
                </c:ext>
              </c:extLst>
            </c:dLbl>
            <c:dLbl>
              <c:idx val="3"/>
              <c:layout>
                <c:manualLayout>
                  <c:x val="8.4521922873745381E-3"/>
                  <c:y val="1.9753086419753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BB7-49BA-8610-958AD04D67CA}"/>
                </c:ext>
              </c:extLst>
            </c:dLbl>
            <c:dLbl>
              <c:idx val="4"/>
              <c:layout>
                <c:manualLayout>
                  <c:x val="2.1130480718435569E-3"/>
                  <c:y val="2.22222222222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BB7-49BA-8610-958AD04D67CA}"/>
                </c:ext>
              </c:extLst>
            </c:dLbl>
            <c:dLbl>
              <c:idx val="5"/>
              <c:layout>
                <c:manualLayout>
                  <c:x val="0"/>
                  <c:y val="3.4567901234567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BB7-49BA-8610-958AD04D67CA}"/>
                </c:ext>
              </c:extLst>
            </c:dLbl>
            <c:dLbl>
              <c:idx val="6"/>
              <c:layout>
                <c:manualLayout>
                  <c:x val="-1.7960908610670893E-2"/>
                  <c:y val="2.4691358024691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BB7-49BA-8610-958AD04D67C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0.1202</c:v>
                </c:pt>
                <c:pt idx="1">
                  <c:v>0.38550000000000001</c:v>
                </c:pt>
                <c:pt idx="2">
                  <c:v>0.70630000000000004</c:v>
                </c:pt>
                <c:pt idx="3">
                  <c:v>0.86739999999999995</c:v>
                </c:pt>
                <c:pt idx="4">
                  <c:v>0.92700000000000005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BBB7-49BA-8610-958AD04D6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6266712"/>
        <c:axId val="276267104"/>
      </c:lineChart>
      <c:catAx>
        <c:axId val="276266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6267104"/>
        <c:crosses val="autoZero"/>
        <c:auto val="1"/>
        <c:lblAlgn val="ctr"/>
        <c:lblOffset val="100"/>
        <c:noMultiLvlLbl val="0"/>
      </c:catAx>
      <c:valAx>
        <c:axId val="276267104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minorTickMark val="none"/>
        <c:tickLblPos val="nextTo"/>
        <c:crossAx val="276266712"/>
        <c:crosses val="autoZero"/>
        <c:crossBetween val="between"/>
      </c:val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43993176034683124"/>
          <c:y val="0.90946747921587578"/>
          <c:w val="0.12223438198182424"/>
          <c:h val="7.7712005806582843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800" b="1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297110347271229E-2"/>
          <c:y val="2.2797251910827744E-2"/>
          <c:w val="0.91248877514853699"/>
          <c:h val="0.90387857564277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7BD-480B-9DE2-AEF4AD4D19E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BD-480B-9DE2-AEF4AD4D19EF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7BD-480B-9DE2-AEF4AD4D19E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BD-480B-9DE2-AEF4AD4D19EF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7BD-480B-9DE2-AEF4AD4D19EF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BD-480B-9DE2-AEF4AD4D19EF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7BD-480B-9DE2-AEF4AD4D19EF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BD-480B-9DE2-AEF4AD4D19EF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7BD-480B-9DE2-AEF4AD4D19EF}"/>
              </c:ext>
            </c:extLst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7BD-480B-9DE2-AEF4AD4D19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</c:v>
                </c:pt>
                <c:pt idx="9">
                  <c:v>Est 2019-20</c:v>
                </c:pt>
              </c:strCache>
            </c:str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27258</c:v>
                </c:pt>
                <c:pt idx="1">
                  <c:v>28185</c:v>
                </c:pt>
                <c:pt idx="2">
                  <c:v>29072</c:v>
                </c:pt>
                <c:pt idx="3">
                  <c:v>30123</c:v>
                </c:pt>
                <c:pt idx="4">
                  <c:v>31392</c:v>
                </c:pt>
                <c:pt idx="5">
                  <c:v>32319</c:v>
                </c:pt>
                <c:pt idx="6">
                  <c:v>33381</c:v>
                </c:pt>
                <c:pt idx="7">
                  <c:v>34617</c:v>
                </c:pt>
                <c:pt idx="8">
                  <c:v>35291</c:v>
                </c:pt>
                <c:pt idx="9">
                  <c:v>35847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0F-410F-9AB6-33A60DEBE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1"/>
        <c:axId val="497500792"/>
        <c:axId val="497503088"/>
      </c:barChart>
      <c:catAx>
        <c:axId val="497500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503088"/>
        <c:crosses val="autoZero"/>
        <c:auto val="1"/>
        <c:lblAlgn val="ctr"/>
        <c:lblOffset val="100"/>
        <c:noMultiLvlLbl val="0"/>
      </c:catAx>
      <c:valAx>
        <c:axId val="497503088"/>
        <c:scaling>
          <c:orientation val="minMax"/>
          <c:min val="2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500792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676499776188699E-2"/>
          <c:y val="3.2184361002236109E-2"/>
          <c:w val="0.91532347220280386"/>
          <c:h val="0.687902323870893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Assembly Bill (AB) 1469</c:v>
                </c:pt>
              </c:strCache>
            </c:strRef>
          </c:tx>
          <c:spPr>
            <a:ln w="4762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376188008329855E-3"/>
                  <c:y val="3.3017855640357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6D2-4F9C-89FA-1AB0F5E2EB4B}"/>
                </c:ext>
              </c:extLst>
            </c:dLbl>
            <c:dLbl>
              <c:idx val="1"/>
              <c:layout>
                <c:manualLayout>
                  <c:x val="3.337618800832904E-3"/>
                  <c:y val="1.500811620016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6D2-4F9C-89FA-1AB0F5E2EB4B}"/>
                </c:ext>
              </c:extLst>
            </c:dLbl>
            <c:dLbl>
              <c:idx val="2"/>
              <c:layout>
                <c:manualLayout>
                  <c:x val="-2.2250792005554052E-3"/>
                  <c:y val="-3.3017855640357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6D2-4F9C-89FA-1AB0F5E2EB4B}"/>
                </c:ext>
              </c:extLst>
            </c:dLbl>
            <c:dLbl>
              <c:idx val="3"/>
              <c:layout>
                <c:manualLayout>
                  <c:x val="-1.1125396002776618E-3"/>
                  <c:y val="-2.7014609160292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6D2-4F9C-89FA-1AB0F5E2EB4B}"/>
                </c:ext>
              </c:extLst>
            </c:dLbl>
            <c:dLbl>
              <c:idx val="4"/>
              <c:layout>
                <c:manualLayout>
                  <c:x val="-1.1125396002776618E-3"/>
                  <c:y val="-6.003246480064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6D2-4F9C-89FA-1AB0F5E2EB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2021-22*</c:v>
                </c:pt>
                <c:pt idx="4">
                  <c:v>2022-23*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0.1628</c:v>
                </c:pt>
                <c:pt idx="1">
                  <c:v>0.18129999999999999</c:v>
                </c:pt>
                <c:pt idx="2">
                  <c:v>0.191</c:v>
                </c:pt>
                <c:pt idx="3">
                  <c:v>0.186</c:v>
                </c:pt>
                <c:pt idx="4">
                  <c:v>0.18099999999999999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6D2-4F9C-89FA-1AB0F5E2EB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Proposal</c:v>
                </c:pt>
              </c:strCache>
            </c:strRef>
          </c:tx>
          <c:spPr>
            <a:ln w="4762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triangle"/>
            <c:size val="9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prstDash val="solid"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D2-4F9C-89FA-1AB0F5E2EB4B}"/>
                </c:ext>
              </c:extLst>
            </c:dLbl>
            <c:dLbl>
              <c:idx val="1"/>
              <c:layout>
                <c:manualLayout>
                  <c:x val="-8.1585294873406875E-17"/>
                  <c:y val="2.7014609160292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6D2-4F9C-89FA-1AB0F5E2EB4B}"/>
                </c:ext>
              </c:extLst>
            </c:dLbl>
            <c:dLbl>
              <c:idx val="2"/>
              <c:layout>
                <c:manualLayout>
                  <c:x val="-6.6752376016660526E-3"/>
                  <c:y val="3.3017855640357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6D2-4F9C-89FA-1AB0F5E2EB4B}"/>
                </c:ext>
              </c:extLst>
            </c:dLbl>
            <c:dLbl>
              <c:idx val="3"/>
              <c:layout>
                <c:manualLayout>
                  <c:x val="-1.5575554403887266E-2"/>
                  <c:y val="4.8025971840519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6D2-4F9C-89FA-1AB0F5E2EB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2021-22*</c:v>
                </c:pt>
                <c:pt idx="4">
                  <c:v>2022-23*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0.1628</c:v>
                </c:pt>
                <c:pt idx="1">
                  <c:v>0.16700000000000001</c:v>
                </c:pt>
                <c:pt idx="2">
                  <c:v>0.18099999999999999</c:v>
                </c:pt>
                <c:pt idx="3">
                  <c:v>0.17799999999999999</c:v>
                </c:pt>
                <c:pt idx="4">
                  <c:v>0.17799999999999999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6D2-4F9C-89FA-1AB0F5E2E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6152512"/>
        <c:axId val="566155256"/>
      </c:lineChart>
      <c:catAx>
        <c:axId val="56615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155256"/>
        <c:crosses val="autoZero"/>
        <c:auto val="1"/>
        <c:lblAlgn val="ctr"/>
        <c:lblOffset val="100"/>
        <c:noMultiLvlLbl val="0"/>
      </c:catAx>
      <c:valAx>
        <c:axId val="566155256"/>
        <c:scaling>
          <c:orientation val="minMax"/>
          <c:max val="0.2"/>
          <c:min val="0.1400000000000000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381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15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06137048760071"/>
          <c:y val="0.86161878723076391"/>
          <c:w val="0.62897596784776899"/>
          <c:h val="7.23455014885215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STRS and PERS </a:t>
            </a:r>
            <a:r>
              <a:rPr lang="en-US" sz="1800" b="1" dirty="0" smtClean="0"/>
              <a:t>Percentage Change from 2011-12</a:t>
            </a:r>
            <a:r>
              <a:rPr lang="en-US" sz="1800" b="1" baseline="0" dirty="0" smtClean="0"/>
              <a:t> to 2022-23</a:t>
            </a:r>
            <a:endParaRPr lang="en-US" sz="1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Change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8210958005249344E-2"/>
                  <c:y val="-5.3665570284727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8B0-4215-85B7-CE02BCD75010}"/>
                </c:ext>
              </c:extLst>
            </c:dLbl>
            <c:dLbl>
              <c:idx val="6"/>
              <c:layout>
                <c:manualLayout>
                  <c:x val="-3.4460958005249419E-2"/>
                  <c:y val="-4.5226751719326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8B0-4215-85B7-CE02BCD75010}"/>
                </c:ext>
              </c:extLst>
            </c:dLbl>
            <c:dLbl>
              <c:idx val="7"/>
              <c:layout>
                <c:manualLayout>
                  <c:x val="-3.341929133858268E-2"/>
                  <c:y val="-4.5226751719326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8B0-4215-85B7-CE02BCD75010}"/>
                </c:ext>
              </c:extLst>
            </c:dLbl>
            <c:dLbl>
              <c:idx val="8"/>
              <c:layout>
                <c:manualLayout>
                  <c:x val="-3.341929133858268E-2"/>
                  <c:y val="-4.1007342436625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8B0-4215-85B7-CE02BCD750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  <c:pt idx="6">
                  <c:v>2017-18</c:v>
                </c:pt>
                <c:pt idx="7">
                  <c:v>2018-19</c:v>
                </c:pt>
                <c:pt idx="8">
                  <c:v>2019-20</c:v>
                </c:pt>
                <c:pt idx="9">
                  <c:v>2020-21</c:v>
                </c:pt>
                <c:pt idx="10">
                  <c:v>2021-22</c:v>
                </c:pt>
                <c:pt idx="11">
                  <c:v>2022-23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</c:v>
                </c:pt>
                <c:pt idx="1">
                  <c:v>0.03</c:v>
                </c:pt>
                <c:pt idx="2">
                  <c:v>0.11</c:v>
                </c:pt>
                <c:pt idx="3">
                  <c:v>0.32</c:v>
                </c:pt>
                <c:pt idx="4">
                  <c:v>0.69</c:v>
                </c:pt>
                <c:pt idx="5">
                  <c:v>1.1499999999999999</c:v>
                </c:pt>
                <c:pt idx="6">
                  <c:v>1.59</c:v>
                </c:pt>
                <c:pt idx="7">
                  <c:v>2.39</c:v>
                </c:pt>
                <c:pt idx="8">
                  <c:v>2.67</c:v>
                </c:pt>
                <c:pt idx="9">
                  <c:v>2.91</c:v>
                </c:pt>
                <c:pt idx="10">
                  <c:v>2.94</c:v>
                </c:pt>
                <c:pt idx="11">
                  <c:v>3.21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8B0-4215-85B7-CE02BCD75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6268672"/>
        <c:axId val="275900328"/>
      </c:lineChart>
      <c:catAx>
        <c:axId val="27626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900328"/>
        <c:crosses val="autoZero"/>
        <c:auto val="1"/>
        <c:lblAlgn val="ctr"/>
        <c:lblOffset val="100"/>
        <c:noMultiLvlLbl val="0"/>
      </c:catAx>
      <c:valAx>
        <c:axId val="275900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/>
                  <a:t>Percentage Change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6.2500000000000003E-3"/>
              <c:y val="0.288667559407390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2686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5484951299935482"/>
          <c:y val="0.9064760543567455"/>
          <c:w val="0.55994153650148792"/>
          <c:h val="7.6345843440309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3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370921886786531E-2"/>
          <c:y val="7.1174522135864254E-2"/>
          <c:w val="0.98262907372601638"/>
          <c:h val="0.9288253884019146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Amount ( in $M)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 contourW="9525">
                <a:contourClr>
                  <a:schemeClr val="lt1"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98E-4C8C-B965-40767A26ED0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 contourW="9525">
                <a:contourClr>
                  <a:schemeClr val="lt1"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98E-4C8C-B965-40767A26ED0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 contourW="9525">
                <a:contourClr>
                  <a:schemeClr val="lt1"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98E-4C8C-B965-40767A26ED0F}"/>
              </c:ext>
            </c:extLst>
          </c:dPt>
          <c:dPt>
            <c:idx val="3"/>
            <c:bubble3D val="0"/>
            <c:spPr>
              <a:solidFill>
                <a:srgbClr val="5B9BD5">
                  <a:lumMod val="60000"/>
                  <a:lumOff val="40000"/>
                </a:srgbClr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 contourW="9525">
                <a:contourClr>
                  <a:schemeClr val="lt1"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98E-4C8C-B965-40767A26ED0F}"/>
              </c:ext>
            </c:extLst>
          </c:dPt>
          <c:dPt>
            <c:idx val="4"/>
            <c:bubble3D val="0"/>
            <c:explosion val="18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 contourW="9525">
                <a:contourClr>
                  <a:schemeClr val="lt1"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98E-4C8C-B965-40767A26ED0F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 contourW="9525">
                <a:contourClr>
                  <a:schemeClr val="lt1"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98E-4C8C-B965-40767A26ED0F}"/>
              </c:ext>
            </c:extLst>
          </c:dPt>
          <c:dLbls>
            <c:dLbl>
              <c:idx val="0"/>
              <c:layout>
                <c:manualLayout>
                  <c:x val="-7.7860695083781198E-2"/>
                  <c:y val="0.14532738029779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defRPr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rPr>
                      <a:t>Growth/</a:t>
                    </a:r>
                  </a:p>
                  <a:p>
                    <a:pPr>
                      <a:defRPr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defRPr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rPr>
                      <a:t>New</a:t>
                    </a:r>
                    <a:r>
                      <a:rPr lang="en-US" sz="1200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rPr>
                      <a:t> Schools</a:t>
                    </a:r>
                    <a:endParaRPr lang="en-US" sz="120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endParaRPr>
                  </a:p>
                  <a:p>
                    <a:pPr>
                      <a:defRPr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defRPr>
                    </a:pPr>
                    <a:r>
                      <a:rPr lang="en-US" sz="1200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rPr>
                      <a:t> </a:t>
                    </a:r>
                    <a:fld id="{B26B251D-3832-4F71-BEFC-B26FD9C3951F}" type="VALUE">
                      <a:rPr lang="en-US" sz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rPr>
                      <a:pPr>
                        <a:defRPr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sz="1200" baseline="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315108829291456"/>
                      <c:h val="0.148349433784355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98E-4C8C-B965-40767A26ED0F}"/>
                </c:ext>
              </c:extLst>
            </c:dLbl>
            <c:dLbl>
              <c:idx val="1"/>
              <c:layout>
                <c:manualLayout>
                  <c:x val="-0.13573785065762894"/>
                  <c:y val="0.10138612671447268"/>
                </c:manualLayout>
              </c:layout>
              <c:tx>
                <c:rich>
                  <a:bodyPr/>
                  <a:lstStyle/>
                  <a:p>
                    <a:fld id="{F5BF7990-D805-4A0D-8F94-0F8C14A0689F}" type="CATEGORYNAME">
                      <a:rPr lang="en-US" sz="12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r>
                      <a:rPr lang="en-US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sz="1400" baseline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A9D88254-A023-493E-97EF-D256D9D9BA5F}" type="VALUE">
                      <a:rPr lang="en-US" sz="1400" baseline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98E-4C8C-B965-40767A26ED0F}"/>
                </c:ext>
              </c:extLst>
            </c:dLbl>
            <c:dLbl>
              <c:idx val="2"/>
              <c:layout>
                <c:manualLayout>
                  <c:x val="-0.21701301749602608"/>
                  <c:y val="-0.147830868255141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defRPr>
                    </a:pPr>
                    <a:fld id="{A64996B7-5A82-487C-A65E-6EF881348A91}" type="CATEGORYNAME">
                      <a:rPr lang="en-US" sz="1600" smtClean="0"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600" dirty="0" smtClean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endParaRP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defRPr>
                    </a:pPr>
                    <a:r>
                      <a:rPr lang="en-US" sz="1600" baseline="0" dirty="0" smtClean="0"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rPr>
                      <a:t> $1.9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426351542928573"/>
                      <c:h val="0.173681292928465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98E-4C8C-B965-40767A26ED0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8E-4C8C-B965-40767A26ED0F}"/>
                </c:ext>
              </c:extLst>
            </c:dLbl>
            <c:dLbl>
              <c:idx val="4"/>
              <c:layout>
                <c:manualLayout>
                  <c:x val="0.17754456692913387"/>
                  <c:y val="6.10518120590883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defRPr>
                    </a:pPr>
                    <a:fld id="{228DDCEF-C593-46CC-906B-9D7F2C43E1DD}" type="CATEGORYNAME">
                      <a:rPr lang="en-US" sz="2000" smtClean="0"/>
                      <a:pP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2000" dirty="0" smtClean="0"/>
                  </a:p>
                  <a:p>
                    <a:pPr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defRPr>
                    </a:pPr>
                    <a:r>
                      <a:rPr lang="en-US" sz="2000" baseline="0" dirty="0" smtClean="0"/>
                      <a:t> $6.9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98E-4C8C-B965-40767A26ED0F}"/>
                </c:ext>
              </c:extLst>
            </c:dLbl>
            <c:dLbl>
              <c:idx val="5"/>
              <c:layout>
                <c:manualLayout>
                  <c:x val="1.0306339433885628E-2"/>
                  <c:y val="-1.1438980194985144E-2"/>
                </c:manualLayout>
              </c:layout>
              <c:tx>
                <c:rich>
                  <a:bodyPr/>
                  <a:lstStyle/>
                  <a:p>
                    <a:fld id="{2563F664-3F83-46F6-9205-56A2A7A4D0B3}" type="CATEGORYNAME">
                      <a: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r>
                      <a:rPr lang="en-US" sz="14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sz="1400" baseline="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30619E76-6F25-4F15-A299-323AFBBFB2B0}" type="VALUE">
                      <a:rPr lang="en-US" sz="1400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98E-4C8C-B965-40767A26E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Growth Positions/ New Schools</c:v>
                </c:pt>
                <c:pt idx="1">
                  <c:v>STRS/PERS Increase</c:v>
                </c:pt>
                <c:pt idx="2">
                  <c:v>Special Ed Growth</c:v>
                </c:pt>
                <c:pt idx="3">
                  <c:v>Step &amp; Column</c:v>
                </c:pt>
                <c:pt idx="4">
                  <c:v>Unallocated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_("$"* #,##0.0_);_("$"* \(#,##0.0\);_("$"* "-"??_);_(@_)</c:formatCode>
                <c:ptCount val="6"/>
                <c:pt idx="0">
                  <c:v>1.4</c:v>
                </c:pt>
                <c:pt idx="1">
                  <c:v>1.9</c:v>
                </c:pt>
                <c:pt idx="2">
                  <c:v>2.2999999999999998</c:v>
                </c:pt>
                <c:pt idx="3">
                  <c:v>3.2</c:v>
                </c:pt>
                <c:pt idx="4">
                  <c:v>6.5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98E-4C8C-B965-40767A26E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1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5A6C84-BEBE-4B1F-A2CD-00C2428242A4}" type="doc">
      <dgm:prSet loTypeId="urn:microsoft.com/office/officeart/2005/8/layout/chevronAccent+Icon" loCatId="process" qsTypeId="urn:microsoft.com/office/officeart/2005/8/quickstyle/simple2" qsCatId="simple" csTypeId="urn:microsoft.com/office/officeart/2005/8/colors/accent1_2" csCatId="accent1" phldr="1"/>
      <dgm:spPr/>
    </dgm:pt>
    <dgm:pt modelId="{0A91A450-5D00-4044-99E0-37ADAD66B6F7}">
      <dgm:prSet phldrT="[Text]" custT="1"/>
      <dgm:spPr/>
      <dgm:t>
        <a:bodyPr/>
        <a:lstStyle/>
        <a:p>
          <a:r>
            <a:rPr lang="en-US" sz="1800" b="1" dirty="0">
              <a:effectLst/>
              <a:latin typeface="+mn-lt"/>
              <a:cs typeface="Arial" panose="020B0604020202020204" pitchFamily="34" charset="0"/>
            </a:rPr>
            <a:t>By June 15</a:t>
          </a:r>
        </a:p>
      </dgm:t>
    </dgm:pt>
    <dgm:pt modelId="{AB8FCCBD-C047-4F7F-8C6B-4CC2489497B2}" type="parTrans" cxnId="{0A85907A-A8D0-434B-86D7-F2CBCBA5412E}">
      <dgm:prSet/>
      <dgm:spPr/>
      <dgm:t>
        <a:bodyPr/>
        <a:lstStyle/>
        <a:p>
          <a:endParaRPr lang="en-US"/>
        </a:p>
      </dgm:t>
    </dgm:pt>
    <dgm:pt modelId="{439B5E05-905E-4309-BCC2-01EBC5AFEF5B}" type="sibTrans" cxnId="{0A85907A-A8D0-434B-86D7-F2CBCBA5412E}">
      <dgm:prSet/>
      <dgm:spPr/>
      <dgm:t>
        <a:bodyPr/>
        <a:lstStyle/>
        <a:p>
          <a:endParaRPr lang="en-US"/>
        </a:p>
      </dgm:t>
    </dgm:pt>
    <dgm:pt modelId="{45237C3E-CE0E-4D3E-86FA-F5A085085DBE}">
      <dgm:prSet phldrT="[Text]" custT="1"/>
      <dgm:spPr/>
      <dgm:t>
        <a:bodyPr/>
        <a:lstStyle/>
        <a:p>
          <a:r>
            <a:rPr lang="en-US" sz="1800" b="1" dirty="0">
              <a:effectLst/>
              <a:latin typeface="+mn-lt"/>
              <a:cs typeface="Arial" panose="020B0604020202020204" pitchFamily="34" charset="0"/>
            </a:rPr>
            <a:t>By June 30</a:t>
          </a:r>
        </a:p>
      </dgm:t>
    </dgm:pt>
    <dgm:pt modelId="{938D4A5D-91F4-4A78-8AF2-AD393620F58F}" type="parTrans" cxnId="{85BC8574-5CCE-4668-8528-788078211B1E}">
      <dgm:prSet/>
      <dgm:spPr/>
      <dgm:t>
        <a:bodyPr/>
        <a:lstStyle/>
        <a:p>
          <a:endParaRPr lang="en-US"/>
        </a:p>
      </dgm:t>
    </dgm:pt>
    <dgm:pt modelId="{47B50F55-3D13-4319-907E-C9FCE5A04665}" type="sibTrans" cxnId="{85BC8574-5CCE-4668-8528-788078211B1E}">
      <dgm:prSet/>
      <dgm:spPr/>
      <dgm:t>
        <a:bodyPr/>
        <a:lstStyle/>
        <a:p>
          <a:endParaRPr lang="en-US"/>
        </a:p>
      </dgm:t>
    </dgm:pt>
    <dgm:pt modelId="{C96D0D5D-3098-4F0C-AA90-30DD7F691B54}">
      <dgm:prSet custT="1"/>
      <dgm:spPr/>
      <dgm:t>
        <a:bodyPr/>
        <a:lstStyle/>
        <a:p>
          <a:r>
            <a:rPr lang="en-US" sz="1800" b="1" dirty="0">
              <a:effectLst/>
              <a:latin typeface="+mn-lt"/>
              <a:cs typeface="Arial" panose="020B0604020202020204" pitchFamily="34" charset="0"/>
            </a:rPr>
            <a:t>May Revision</a:t>
          </a:r>
        </a:p>
      </dgm:t>
    </dgm:pt>
    <dgm:pt modelId="{121D7A83-FDDB-4EA8-A10A-9B1C38118708}" type="parTrans" cxnId="{754A023F-7CE3-4924-A35C-CFD089F65D0F}">
      <dgm:prSet/>
      <dgm:spPr/>
      <dgm:t>
        <a:bodyPr/>
        <a:lstStyle/>
        <a:p>
          <a:endParaRPr lang="en-US"/>
        </a:p>
      </dgm:t>
    </dgm:pt>
    <dgm:pt modelId="{D26BC0CE-5683-46D2-B56B-7BDA6F37A0AD}" type="sibTrans" cxnId="{754A023F-7CE3-4924-A35C-CFD089F65D0F}">
      <dgm:prSet/>
      <dgm:spPr/>
      <dgm:t>
        <a:bodyPr/>
        <a:lstStyle/>
        <a:p>
          <a:endParaRPr lang="en-US"/>
        </a:p>
      </dgm:t>
    </dgm:pt>
    <dgm:pt modelId="{F47B91CC-3775-4850-B56E-F55153D34D1C}" type="pres">
      <dgm:prSet presAssocID="{FB5A6C84-BEBE-4B1F-A2CD-00C2428242A4}" presName="Name0" presStyleCnt="0">
        <dgm:presLayoutVars>
          <dgm:dir/>
          <dgm:resizeHandles val="exact"/>
        </dgm:presLayoutVars>
      </dgm:prSet>
      <dgm:spPr/>
    </dgm:pt>
    <dgm:pt modelId="{EA74AA52-D0FE-40D6-A31F-545E28B64912}" type="pres">
      <dgm:prSet presAssocID="{C96D0D5D-3098-4F0C-AA90-30DD7F691B54}" presName="composite" presStyleCnt="0"/>
      <dgm:spPr/>
    </dgm:pt>
    <dgm:pt modelId="{FB5EC8DA-F879-4781-BC05-8688D60103D5}" type="pres">
      <dgm:prSet presAssocID="{C96D0D5D-3098-4F0C-AA90-30DD7F691B54}" presName="bgChev" presStyleLbl="node1" presStyleIdx="0" presStyleCnt="3"/>
      <dgm:spPr>
        <a:solidFill>
          <a:srgbClr val="330066"/>
        </a:solidFill>
      </dgm:spPr>
    </dgm:pt>
    <dgm:pt modelId="{C162CA69-C197-46F6-869D-7DD6C936CFD1}" type="pres">
      <dgm:prSet presAssocID="{C96D0D5D-3098-4F0C-AA90-30DD7F691B54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F16B3-FA66-4AC9-BE1B-0162F52CC4A8}" type="pres">
      <dgm:prSet presAssocID="{D26BC0CE-5683-46D2-B56B-7BDA6F37A0AD}" presName="compositeSpace" presStyleCnt="0"/>
      <dgm:spPr/>
    </dgm:pt>
    <dgm:pt modelId="{90C7A263-CFEA-40B0-896D-E7B072870076}" type="pres">
      <dgm:prSet presAssocID="{0A91A450-5D00-4044-99E0-37ADAD66B6F7}" presName="composite" presStyleCnt="0"/>
      <dgm:spPr/>
    </dgm:pt>
    <dgm:pt modelId="{CBF1936E-A1B4-4E57-9E30-A708B02B693E}" type="pres">
      <dgm:prSet presAssocID="{0A91A450-5D00-4044-99E0-37ADAD66B6F7}" presName="bgChev" presStyleLbl="node1" presStyleIdx="1" presStyleCnt="3"/>
      <dgm:spPr>
        <a:solidFill>
          <a:srgbClr val="330066"/>
        </a:solidFill>
      </dgm:spPr>
    </dgm:pt>
    <dgm:pt modelId="{D4AE866A-9674-48E1-B1ED-E4F0E641C975}" type="pres">
      <dgm:prSet presAssocID="{0A91A450-5D00-4044-99E0-37ADAD66B6F7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C822D-66D3-4128-AFF3-778612CC2D8A}" type="pres">
      <dgm:prSet presAssocID="{439B5E05-905E-4309-BCC2-01EBC5AFEF5B}" presName="compositeSpace" presStyleCnt="0"/>
      <dgm:spPr/>
    </dgm:pt>
    <dgm:pt modelId="{F71F23A1-CA27-478B-B2C6-1BEA04FE6E12}" type="pres">
      <dgm:prSet presAssocID="{45237C3E-CE0E-4D3E-86FA-F5A085085DBE}" presName="composite" presStyleCnt="0"/>
      <dgm:spPr/>
    </dgm:pt>
    <dgm:pt modelId="{CAB1E956-A134-4CD4-83D3-0B588D57E7C0}" type="pres">
      <dgm:prSet presAssocID="{45237C3E-CE0E-4D3E-86FA-F5A085085DBE}" presName="bgChev" presStyleLbl="node1" presStyleIdx="2" presStyleCnt="3"/>
      <dgm:spPr>
        <a:solidFill>
          <a:srgbClr val="330066"/>
        </a:solidFill>
      </dgm:spPr>
    </dgm:pt>
    <dgm:pt modelId="{F66B8ABA-306C-43F1-9EAA-DD310003C38D}" type="pres">
      <dgm:prSet presAssocID="{45237C3E-CE0E-4D3E-86FA-F5A085085DBE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2A0A60-8003-410C-AEC3-AF77950D9485}" type="presOf" srcId="{FB5A6C84-BEBE-4B1F-A2CD-00C2428242A4}" destId="{F47B91CC-3775-4850-B56E-F55153D34D1C}" srcOrd="0" destOrd="0" presId="urn:microsoft.com/office/officeart/2005/8/layout/chevronAccent+Icon"/>
    <dgm:cxn modelId="{754A023F-7CE3-4924-A35C-CFD089F65D0F}" srcId="{FB5A6C84-BEBE-4B1F-A2CD-00C2428242A4}" destId="{C96D0D5D-3098-4F0C-AA90-30DD7F691B54}" srcOrd="0" destOrd="0" parTransId="{121D7A83-FDDB-4EA8-A10A-9B1C38118708}" sibTransId="{D26BC0CE-5683-46D2-B56B-7BDA6F37A0AD}"/>
    <dgm:cxn modelId="{880A1ADA-F580-4F4D-B696-259FAF568045}" type="presOf" srcId="{C96D0D5D-3098-4F0C-AA90-30DD7F691B54}" destId="{C162CA69-C197-46F6-869D-7DD6C936CFD1}" srcOrd="0" destOrd="0" presId="urn:microsoft.com/office/officeart/2005/8/layout/chevronAccent+Icon"/>
    <dgm:cxn modelId="{85BC8574-5CCE-4668-8528-788078211B1E}" srcId="{FB5A6C84-BEBE-4B1F-A2CD-00C2428242A4}" destId="{45237C3E-CE0E-4D3E-86FA-F5A085085DBE}" srcOrd="2" destOrd="0" parTransId="{938D4A5D-91F4-4A78-8AF2-AD393620F58F}" sibTransId="{47B50F55-3D13-4319-907E-C9FCE5A04665}"/>
    <dgm:cxn modelId="{3BA5942B-FFF6-41D8-9A53-940FB0B49336}" type="presOf" srcId="{0A91A450-5D00-4044-99E0-37ADAD66B6F7}" destId="{D4AE866A-9674-48E1-B1ED-E4F0E641C975}" srcOrd="0" destOrd="0" presId="urn:microsoft.com/office/officeart/2005/8/layout/chevronAccent+Icon"/>
    <dgm:cxn modelId="{0A85907A-A8D0-434B-86D7-F2CBCBA5412E}" srcId="{FB5A6C84-BEBE-4B1F-A2CD-00C2428242A4}" destId="{0A91A450-5D00-4044-99E0-37ADAD66B6F7}" srcOrd="1" destOrd="0" parTransId="{AB8FCCBD-C047-4F7F-8C6B-4CC2489497B2}" sibTransId="{439B5E05-905E-4309-BCC2-01EBC5AFEF5B}"/>
    <dgm:cxn modelId="{FF865597-66EA-47F0-BDF2-2E67FEAE7EAB}" type="presOf" srcId="{45237C3E-CE0E-4D3E-86FA-F5A085085DBE}" destId="{F66B8ABA-306C-43F1-9EAA-DD310003C38D}" srcOrd="0" destOrd="0" presId="urn:microsoft.com/office/officeart/2005/8/layout/chevronAccent+Icon"/>
    <dgm:cxn modelId="{16547E68-4EFF-4D5D-A9A9-ABAF8B9C0B1E}" type="presParOf" srcId="{F47B91CC-3775-4850-B56E-F55153D34D1C}" destId="{EA74AA52-D0FE-40D6-A31F-545E28B64912}" srcOrd="0" destOrd="0" presId="urn:microsoft.com/office/officeart/2005/8/layout/chevronAccent+Icon"/>
    <dgm:cxn modelId="{F04BA1EA-2A46-4739-91FD-022EC2758F08}" type="presParOf" srcId="{EA74AA52-D0FE-40D6-A31F-545E28B64912}" destId="{FB5EC8DA-F879-4781-BC05-8688D60103D5}" srcOrd="0" destOrd="0" presId="urn:microsoft.com/office/officeart/2005/8/layout/chevronAccent+Icon"/>
    <dgm:cxn modelId="{18A289B4-6A76-43C3-9CE9-14450D9F7483}" type="presParOf" srcId="{EA74AA52-D0FE-40D6-A31F-545E28B64912}" destId="{C162CA69-C197-46F6-869D-7DD6C936CFD1}" srcOrd="1" destOrd="0" presId="urn:microsoft.com/office/officeart/2005/8/layout/chevronAccent+Icon"/>
    <dgm:cxn modelId="{2A14FDF9-0E76-4BB4-86D9-9DA8E5245DA6}" type="presParOf" srcId="{F47B91CC-3775-4850-B56E-F55153D34D1C}" destId="{FC2F16B3-FA66-4AC9-BE1B-0162F52CC4A8}" srcOrd="1" destOrd="0" presId="urn:microsoft.com/office/officeart/2005/8/layout/chevronAccent+Icon"/>
    <dgm:cxn modelId="{F669CEC4-F8D0-45FC-908E-2400F09C4ADE}" type="presParOf" srcId="{F47B91CC-3775-4850-B56E-F55153D34D1C}" destId="{90C7A263-CFEA-40B0-896D-E7B072870076}" srcOrd="2" destOrd="0" presId="urn:microsoft.com/office/officeart/2005/8/layout/chevronAccent+Icon"/>
    <dgm:cxn modelId="{AB4C5D25-6D64-4743-9195-6E3E3CEDE07D}" type="presParOf" srcId="{90C7A263-CFEA-40B0-896D-E7B072870076}" destId="{CBF1936E-A1B4-4E57-9E30-A708B02B693E}" srcOrd="0" destOrd="0" presId="urn:microsoft.com/office/officeart/2005/8/layout/chevronAccent+Icon"/>
    <dgm:cxn modelId="{BADF09EE-FE4A-4B06-AA1E-68C3DCA0C81B}" type="presParOf" srcId="{90C7A263-CFEA-40B0-896D-E7B072870076}" destId="{D4AE866A-9674-48E1-B1ED-E4F0E641C975}" srcOrd="1" destOrd="0" presId="urn:microsoft.com/office/officeart/2005/8/layout/chevronAccent+Icon"/>
    <dgm:cxn modelId="{C9952518-A3BC-44A8-A669-3392D6D2B7F1}" type="presParOf" srcId="{F47B91CC-3775-4850-B56E-F55153D34D1C}" destId="{1D9C822D-66D3-4128-AFF3-778612CC2D8A}" srcOrd="3" destOrd="0" presId="urn:microsoft.com/office/officeart/2005/8/layout/chevronAccent+Icon"/>
    <dgm:cxn modelId="{8FA8AA5C-AAEF-433E-BC79-065140F14D62}" type="presParOf" srcId="{F47B91CC-3775-4850-B56E-F55153D34D1C}" destId="{F71F23A1-CA27-478B-B2C6-1BEA04FE6E12}" srcOrd="4" destOrd="0" presId="urn:microsoft.com/office/officeart/2005/8/layout/chevronAccent+Icon"/>
    <dgm:cxn modelId="{6BE29D2E-239D-4BB6-8D23-4C2FCFDF770E}" type="presParOf" srcId="{F71F23A1-CA27-478B-B2C6-1BEA04FE6E12}" destId="{CAB1E956-A134-4CD4-83D3-0B588D57E7C0}" srcOrd="0" destOrd="0" presId="urn:microsoft.com/office/officeart/2005/8/layout/chevronAccent+Icon"/>
    <dgm:cxn modelId="{8E165273-0987-47D3-823A-B6E7831EC1FA}" type="presParOf" srcId="{F71F23A1-CA27-478B-B2C6-1BEA04FE6E12}" destId="{F66B8ABA-306C-43F1-9EAA-DD310003C38D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7CEF6-DF68-40BE-9F4E-B4B23C846ED2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AA4CF969-CFA4-4404-BA4E-A6893854F669}">
      <dgm:prSet phldrT="[Text]"/>
      <dgm:spPr>
        <a:solidFill>
          <a:schemeClr val="accent2"/>
        </a:solidFill>
      </dgm:spPr>
      <dgm:t>
        <a:bodyPr/>
        <a:lstStyle/>
        <a:p>
          <a:endParaRPr lang="en-US" dirty="0"/>
        </a:p>
      </dgm:t>
    </dgm:pt>
    <dgm:pt modelId="{098B9D80-8989-48EF-BAA6-E988AC52F41C}" type="parTrans" cxnId="{AE19C167-34E1-4D22-91E9-7ABA7FA8B9E5}">
      <dgm:prSet/>
      <dgm:spPr/>
      <dgm:t>
        <a:bodyPr/>
        <a:lstStyle/>
        <a:p>
          <a:endParaRPr lang="en-US"/>
        </a:p>
      </dgm:t>
    </dgm:pt>
    <dgm:pt modelId="{FB6C8443-B2AC-4643-9E72-D445457403B3}" type="sibTrans" cxnId="{AE19C167-34E1-4D22-91E9-7ABA7FA8B9E5}">
      <dgm:prSet/>
      <dgm:spPr/>
      <dgm:t>
        <a:bodyPr/>
        <a:lstStyle/>
        <a:p>
          <a:endParaRPr lang="en-US"/>
        </a:p>
      </dgm:t>
    </dgm:pt>
    <dgm:pt modelId="{BBCCC28B-7157-4451-994B-ACF62DE566BC}">
      <dgm:prSet phldrT="[Text]"/>
      <dgm:spPr>
        <a:solidFill>
          <a:schemeClr val="accent3"/>
        </a:solidFill>
      </dgm:spPr>
      <dgm:t>
        <a:bodyPr/>
        <a:lstStyle/>
        <a:p>
          <a:endParaRPr lang="en-US" dirty="0"/>
        </a:p>
      </dgm:t>
    </dgm:pt>
    <dgm:pt modelId="{60F981A7-DCF6-4D8C-BF22-129BA180006B}" type="parTrans" cxnId="{AB5AB2B0-BFE6-4070-84B7-CDE5C9965458}">
      <dgm:prSet/>
      <dgm:spPr/>
      <dgm:t>
        <a:bodyPr/>
        <a:lstStyle/>
        <a:p>
          <a:endParaRPr lang="en-US"/>
        </a:p>
      </dgm:t>
    </dgm:pt>
    <dgm:pt modelId="{63066D1A-94EC-4934-81E5-43B33EB0D2B3}" type="sibTrans" cxnId="{AB5AB2B0-BFE6-4070-84B7-CDE5C9965458}">
      <dgm:prSet/>
      <dgm:spPr/>
      <dgm:t>
        <a:bodyPr/>
        <a:lstStyle/>
        <a:p>
          <a:endParaRPr lang="en-US"/>
        </a:p>
      </dgm:t>
    </dgm:pt>
    <dgm:pt modelId="{BC383905-540B-4E10-8194-5FBEA3925057}">
      <dgm:prSet phldrT="[Text]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A99318D0-9EB7-4D67-A05E-5E87B5C6979A}" type="parTrans" cxnId="{E197FB94-105E-4260-B19C-1B5872AAC599}">
      <dgm:prSet/>
      <dgm:spPr/>
      <dgm:t>
        <a:bodyPr/>
        <a:lstStyle/>
        <a:p>
          <a:endParaRPr lang="en-US"/>
        </a:p>
      </dgm:t>
    </dgm:pt>
    <dgm:pt modelId="{EF29A1E8-3CFE-40EF-912E-7E5D05BCC15D}" type="sibTrans" cxnId="{E197FB94-105E-4260-B19C-1B5872AAC599}">
      <dgm:prSet/>
      <dgm:spPr/>
      <dgm:t>
        <a:bodyPr/>
        <a:lstStyle/>
        <a:p>
          <a:endParaRPr lang="en-US"/>
        </a:p>
      </dgm:t>
    </dgm:pt>
    <dgm:pt modelId="{28E36185-28BE-4049-B6FE-1659C14A0FB5}" type="pres">
      <dgm:prSet presAssocID="{CA07CEF6-DF68-40BE-9F4E-B4B23C846ED2}" presName="compositeShape" presStyleCnt="0">
        <dgm:presLayoutVars>
          <dgm:chMax val="7"/>
          <dgm:dir/>
          <dgm:resizeHandles val="exact"/>
        </dgm:presLayoutVars>
      </dgm:prSet>
      <dgm:spPr/>
    </dgm:pt>
    <dgm:pt modelId="{EC2DC857-3E4F-447B-A8A4-46AED2485E10}" type="pres">
      <dgm:prSet presAssocID="{CA07CEF6-DF68-40BE-9F4E-B4B23C846ED2}" presName="wedge1" presStyleLbl="node1" presStyleIdx="0" presStyleCnt="3" custLinFactNeighborX="-5021" custLinFactNeighborY="2930"/>
      <dgm:spPr/>
      <dgm:t>
        <a:bodyPr/>
        <a:lstStyle/>
        <a:p>
          <a:endParaRPr lang="en-US"/>
        </a:p>
      </dgm:t>
    </dgm:pt>
    <dgm:pt modelId="{2BE3A5BA-0FE2-46A7-814E-0CD97CAD1482}" type="pres">
      <dgm:prSet presAssocID="{CA07CEF6-DF68-40BE-9F4E-B4B23C846ED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C6B5A-EE1B-42EB-BEBC-93F509065562}" type="pres">
      <dgm:prSet presAssocID="{CA07CEF6-DF68-40BE-9F4E-B4B23C846ED2}" presName="wedge2" presStyleLbl="node1" presStyleIdx="1" presStyleCnt="3"/>
      <dgm:spPr/>
      <dgm:t>
        <a:bodyPr/>
        <a:lstStyle/>
        <a:p>
          <a:endParaRPr lang="en-US"/>
        </a:p>
      </dgm:t>
    </dgm:pt>
    <dgm:pt modelId="{6EFC7CD9-E4AA-42AE-BEAE-F9A88DF04079}" type="pres">
      <dgm:prSet presAssocID="{CA07CEF6-DF68-40BE-9F4E-B4B23C846ED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26892-4B0D-4FAE-BB14-934F4C8AE606}" type="pres">
      <dgm:prSet presAssocID="{CA07CEF6-DF68-40BE-9F4E-B4B23C846ED2}" presName="wedge3" presStyleLbl="node1" presStyleIdx="2" presStyleCnt="3"/>
      <dgm:spPr/>
      <dgm:t>
        <a:bodyPr/>
        <a:lstStyle/>
        <a:p>
          <a:endParaRPr lang="en-US"/>
        </a:p>
      </dgm:t>
    </dgm:pt>
    <dgm:pt modelId="{49F1EA33-4016-4683-A16B-B5A9CC159A68}" type="pres">
      <dgm:prSet presAssocID="{CA07CEF6-DF68-40BE-9F4E-B4B23C846ED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8458C4-7A9D-4150-8C90-EB71F3112EF8}" type="presOf" srcId="{BBCCC28B-7157-4451-994B-ACF62DE566BC}" destId="{6EFC7CD9-E4AA-42AE-BEAE-F9A88DF04079}" srcOrd="1" destOrd="0" presId="urn:microsoft.com/office/officeart/2005/8/layout/chart3"/>
    <dgm:cxn modelId="{958C2927-801C-4296-A599-DF1B559AB4F1}" type="presOf" srcId="{AA4CF969-CFA4-4404-BA4E-A6893854F669}" destId="{EC2DC857-3E4F-447B-A8A4-46AED2485E10}" srcOrd="0" destOrd="0" presId="urn:microsoft.com/office/officeart/2005/8/layout/chart3"/>
    <dgm:cxn modelId="{67E18A80-2C05-415D-B319-6D6AC5A6D6EB}" type="presOf" srcId="{AA4CF969-CFA4-4404-BA4E-A6893854F669}" destId="{2BE3A5BA-0FE2-46A7-814E-0CD97CAD1482}" srcOrd="1" destOrd="0" presId="urn:microsoft.com/office/officeart/2005/8/layout/chart3"/>
    <dgm:cxn modelId="{AE19C167-34E1-4D22-91E9-7ABA7FA8B9E5}" srcId="{CA07CEF6-DF68-40BE-9F4E-B4B23C846ED2}" destId="{AA4CF969-CFA4-4404-BA4E-A6893854F669}" srcOrd="0" destOrd="0" parTransId="{098B9D80-8989-48EF-BAA6-E988AC52F41C}" sibTransId="{FB6C8443-B2AC-4643-9E72-D445457403B3}"/>
    <dgm:cxn modelId="{AB5AB2B0-BFE6-4070-84B7-CDE5C9965458}" srcId="{CA07CEF6-DF68-40BE-9F4E-B4B23C846ED2}" destId="{BBCCC28B-7157-4451-994B-ACF62DE566BC}" srcOrd="1" destOrd="0" parTransId="{60F981A7-DCF6-4D8C-BF22-129BA180006B}" sibTransId="{63066D1A-94EC-4934-81E5-43B33EB0D2B3}"/>
    <dgm:cxn modelId="{7F7E9765-49D2-499E-923F-706BFDABF344}" type="presOf" srcId="{BC383905-540B-4E10-8194-5FBEA3925057}" destId="{99D26892-4B0D-4FAE-BB14-934F4C8AE606}" srcOrd="0" destOrd="0" presId="urn:microsoft.com/office/officeart/2005/8/layout/chart3"/>
    <dgm:cxn modelId="{9BE7544B-47B9-419D-B0B6-E4F1379DD905}" type="presOf" srcId="{BC383905-540B-4E10-8194-5FBEA3925057}" destId="{49F1EA33-4016-4683-A16B-B5A9CC159A68}" srcOrd="1" destOrd="0" presId="urn:microsoft.com/office/officeart/2005/8/layout/chart3"/>
    <dgm:cxn modelId="{B1D36F5A-4FB6-4765-9DA4-3ABDCE88E191}" type="presOf" srcId="{CA07CEF6-DF68-40BE-9F4E-B4B23C846ED2}" destId="{28E36185-28BE-4049-B6FE-1659C14A0FB5}" srcOrd="0" destOrd="0" presId="urn:microsoft.com/office/officeart/2005/8/layout/chart3"/>
    <dgm:cxn modelId="{AFD07267-AA28-45A4-B3C0-5930D4973626}" type="presOf" srcId="{BBCCC28B-7157-4451-994B-ACF62DE566BC}" destId="{5FFC6B5A-EE1B-42EB-BEBC-93F509065562}" srcOrd="0" destOrd="0" presId="urn:microsoft.com/office/officeart/2005/8/layout/chart3"/>
    <dgm:cxn modelId="{E197FB94-105E-4260-B19C-1B5872AAC599}" srcId="{CA07CEF6-DF68-40BE-9F4E-B4B23C846ED2}" destId="{BC383905-540B-4E10-8194-5FBEA3925057}" srcOrd="2" destOrd="0" parTransId="{A99318D0-9EB7-4D67-A05E-5E87B5C6979A}" sibTransId="{EF29A1E8-3CFE-40EF-912E-7E5D05BCC15D}"/>
    <dgm:cxn modelId="{81331668-2BA5-4D17-86C7-3DF97C9474E6}" type="presParOf" srcId="{28E36185-28BE-4049-B6FE-1659C14A0FB5}" destId="{EC2DC857-3E4F-447B-A8A4-46AED2485E10}" srcOrd="0" destOrd="0" presId="urn:microsoft.com/office/officeart/2005/8/layout/chart3"/>
    <dgm:cxn modelId="{371D18F7-DDF4-489A-BDE3-9D21962864AC}" type="presParOf" srcId="{28E36185-28BE-4049-B6FE-1659C14A0FB5}" destId="{2BE3A5BA-0FE2-46A7-814E-0CD97CAD1482}" srcOrd="1" destOrd="0" presId="urn:microsoft.com/office/officeart/2005/8/layout/chart3"/>
    <dgm:cxn modelId="{CEFBA79F-95B6-4DE7-8C84-9ADF56EE0281}" type="presParOf" srcId="{28E36185-28BE-4049-B6FE-1659C14A0FB5}" destId="{5FFC6B5A-EE1B-42EB-BEBC-93F509065562}" srcOrd="2" destOrd="0" presId="urn:microsoft.com/office/officeart/2005/8/layout/chart3"/>
    <dgm:cxn modelId="{47E6628B-BD4B-4F8A-97D5-FA34F429BA0B}" type="presParOf" srcId="{28E36185-28BE-4049-B6FE-1659C14A0FB5}" destId="{6EFC7CD9-E4AA-42AE-BEAE-F9A88DF04079}" srcOrd="3" destOrd="0" presId="urn:microsoft.com/office/officeart/2005/8/layout/chart3"/>
    <dgm:cxn modelId="{832AEBE7-46A9-4D41-9E31-557C8061B8D0}" type="presParOf" srcId="{28E36185-28BE-4049-B6FE-1659C14A0FB5}" destId="{99D26892-4B0D-4FAE-BB14-934F4C8AE606}" srcOrd="4" destOrd="0" presId="urn:microsoft.com/office/officeart/2005/8/layout/chart3"/>
    <dgm:cxn modelId="{7549D78F-5C91-47F8-A632-C7EAB646FDBC}" type="presParOf" srcId="{28E36185-28BE-4049-B6FE-1659C14A0FB5}" destId="{49F1EA33-4016-4683-A16B-B5A9CC159A68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E69545-ECB5-46CC-8EB8-60A745166B3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00F066-1F2B-4696-A32D-E076516040B9}">
      <dgm:prSet phldrT="[Text]" custT="1"/>
      <dgm:spPr/>
      <dgm:t>
        <a:bodyPr/>
        <a:lstStyle/>
        <a:p>
          <a:r>
            <a:rPr lang="en-US" sz="2400" b="1" dirty="0">
              <a:latin typeface="Arial Narrow" panose="020B0606020202030204" pitchFamily="34" charset="0"/>
            </a:rPr>
            <a:t>Reduce 2019-20 rates from 18.13% to 16.7% and 2020-21 rate from 19.1% to 18.1% </a:t>
          </a:r>
        </a:p>
      </dgm:t>
    </dgm:pt>
    <dgm:pt modelId="{E393C5F3-B5B0-4E3F-82BB-30B0E2D62060}" type="parTrans" cxnId="{4BD54E36-DFDE-4184-8C40-6DBB6A9503FA}">
      <dgm:prSet/>
      <dgm:spPr/>
      <dgm:t>
        <a:bodyPr/>
        <a:lstStyle/>
        <a:p>
          <a:endParaRPr lang="en-US"/>
        </a:p>
      </dgm:t>
    </dgm:pt>
    <dgm:pt modelId="{5AA3D6A2-F3D1-4F1B-9C8A-2E0126E81439}" type="sibTrans" cxnId="{4BD54E36-DFDE-4184-8C40-6DBB6A9503FA}">
      <dgm:prSet/>
      <dgm:spPr/>
      <dgm:t>
        <a:bodyPr/>
        <a:lstStyle/>
        <a:p>
          <a:endParaRPr lang="en-US"/>
        </a:p>
      </dgm:t>
    </dgm:pt>
    <dgm:pt modelId="{5119F5A0-021E-4B35-B668-2356C20C7DE9}">
      <dgm:prSet phldrT="[Text]" custT="1"/>
      <dgm:spPr/>
      <dgm:t>
        <a:bodyPr/>
        <a:lstStyle/>
        <a:p>
          <a:r>
            <a:rPr lang="en-US" sz="2400" b="1" dirty="0">
              <a:latin typeface="Arial Narrow" panose="020B0606020202030204" pitchFamily="34" charset="0"/>
            </a:rPr>
            <a:t>Reduce the employers’ share of the unfunded liability and reduce employer contribution rates long term by an estimated 0.5%</a:t>
          </a:r>
        </a:p>
      </dgm:t>
    </dgm:pt>
    <dgm:pt modelId="{EDFB5657-80E1-4289-81A9-8F2F759F4FF6}" type="sibTrans" cxnId="{ECB82886-D409-4D63-8CCD-08248129EFD2}">
      <dgm:prSet/>
      <dgm:spPr/>
      <dgm:t>
        <a:bodyPr/>
        <a:lstStyle/>
        <a:p>
          <a:endParaRPr lang="en-US"/>
        </a:p>
      </dgm:t>
    </dgm:pt>
    <dgm:pt modelId="{23AEC198-5EFF-4493-9EF8-EE5C9A4EC069}" type="parTrans" cxnId="{ECB82886-D409-4D63-8CCD-08248129EFD2}">
      <dgm:prSet/>
      <dgm:spPr/>
      <dgm:t>
        <a:bodyPr/>
        <a:lstStyle/>
        <a:p>
          <a:endParaRPr lang="en-US"/>
        </a:p>
      </dgm:t>
    </dgm:pt>
    <dgm:pt modelId="{59198A2E-FEEC-48C6-A27B-65B3CA685ACD}" type="pres">
      <dgm:prSet presAssocID="{A1E69545-ECB5-46CC-8EB8-60A745166B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7DE5F8A-38C2-4DAE-AEDB-053CE105F741}" type="pres">
      <dgm:prSet presAssocID="{A1E69545-ECB5-46CC-8EB8-60A745166B3F}" presName="Name1" presStyleCnt="0"/>
      <dgm:spPr/>
    </dgm:pt>
    <dgm:pt modelId="{56D014D3-C1BA-4DF7-96BD-6C3039E994AC}" type="pres">
      <dgm:prSet presAssocID="{A1E69545-ECB5-46CC-8EB8-60A745166B3F}" presName="cycle" presStyleCnt="0"/>
      <dgm:spPr/>
    </dgm:pt>
    <dgm:pt modelId="{5ABA05DF-1645-4502-A32E-B4EC744E09F0}" type="pres">
      <dgm:prSet presAssocID="{A1E69545-ECB5-46CC-8EB8-60A745166B3F}" presName="srcNode" presStyleLbl="node1" presStyleIdx="0" presStyleCnt="2"/>
      <dgm:spPr/>
    </dgm:pt>
    <dgm:pt modelId="{05081944-CF64-4EE4-BCC5-6CE853C5ABD0}" type="pres">
      <dgm:prSet presAssocID="{A1E69545-ECB5-46CC-8EB8-60A745166B3F}" presName="conn" presStyleLbl="parChTrans1D2" presStyleIdx="0" presStyleCnt="1" custLinFactNeighborX="-8120" custLinFactNeighborY="-154"/>
      <dgm:spPr/>
      <dgm:t>
        <a:bodyPr/>
        <a:lstStyle/>
        <a:p>
          <a:endParaRPr lang="en-US"/>
        </a:p>
      </dgm:t>
    </dgm:pt>
    <dgm:pt modelId="{A66D6651-C36D-421F-A3AD-F9712AE9393B}" type="pres">
      <dgm:prSet presAssocID="{A1E69545-ECB5-46CC-8EB8-60A745166B3F}" presName="extraNode" presStyleLbl="node1" presStyleIdx="0" presStyleCnt="2"/>
      <dgm:spPr/>
    </dgm:pt>
    <dgm:pt modelId="{E9A8DE56-8CE0-4ECA-85DF-AA1D6E5003BE}" type="pres">
      <dgm:prSet presAssocID="{A1E69545-ECB5-46CC-8EB8-60A745166B3F}" presName="dstNode" presStyleLbl="node1" presStyleIdx="0" presStyleCnt="2"/>
      <dgm:spPr/>
    </dgm:pt>
    <dgm:pt modelId="{998380C1-DAF3-41F4-8A6F-D24171E05997}" type="pres">
      <dgm:prSet presAssocID="{3E00F066-1F2B-4696-A32D-E076516040B9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E472F-9EE7-4481-8A9B-2E27D741E67B}" type="pres">
      <dgm:prSet presAssocID="{3E00F066-1F2B-4696-A32D-E076516040B9}" presName="accent_1" presStyleCnt="0"/>
      <dgm:spPr/>
    </dgm:pt>
    <dgm:pt modelId="{1E723684-AC11-41A3-B642-A744C21869B6}" type="pres">
      <dgm:prSet presAssocID="{3E00F066-1F2B-4696-A32D-E076516040B9}" presName="accentRepeatNode" presStyleLbl="solidFgAcc1" presStyleIdx="0" presStyleCnt="2"/>
      <dgm:spPr/>
    </dgm:pt>
    <dgm:pt modelId="{9875225A-103C-437D-A5AF-0CEF466615C1}" type="pres">
      <dgm:prSet presAssocID="{5119F5A0-021E-4B35-B668-2356C20C7DE9}" presName="text_2" presStyleLbl="node1" presStyleIdx="1" presStyleCnt="2" custScaleY="118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C8C5D-44AF-4C1D-B509-9441162D91F2}" type="pres">
      <dgm:prSet presAssocID="{5119F5A0-021E-4B35-B668-2356C20C7DE9}" presName="accent_2" presStyleCnt="0"/>
      <dgm:spPr/>
    </dgm:pt>
    <dgm:pt modelId="{7EFA6C59-DAD5-4389-A901-17811398F1F6}" type="pres">
      <dgm:prSet presAssocID="{5119F5A0-021E-4B35-B668-2356C20C7DE9}" presName="accentRepeatNode" presStyleLbl="solidFgAcc1" presStyleIdx="1" presStyleCnt="2"/>
      <dgm:spPr/>
    </dgm:pt>
  </dgm:ptLst>
  <dgm:cxnLst>
    <dgm:cxn modelId="{18891D84-17CD-4434-A119-1A48C385987A}" type="presOf" srcId="{5AA3D6A2-F3D1-4F1B-9C8A-2E0126E81439}" destId="{05081944-CF64-4EE4-BCC5-6CE853C5ABD0}" srcOrd="0" destOrd="0" presId="urn:microsoft.com/office/officeart/2008/layout/VerticalCurvedList"/>
    <dgm:cxn modelId="{ECB82886-D409-4D63-8CCD-08248129EFD2}" srcId="{A1E69545-ECB5-46CC-8EB8-60A745166B3F}" destId="{5119F5A0-021E-4B35-B668-2356C20C7DE9}" srcOrd="1" destOrd="0" parTransId="{23AEC198-5EFF-4493-9EF8-EE5C9A4EC069}" sibTransId="{EDFB5657-80E1-4289-81A9-8F2F759F4FF6}"/>
    <dgm:cxn modelId="{4BD54E36-DFDE-4184-8C40-6DBB6A9503FA}" srcId="{A1E69545-ECB5-46CC-8EB8-60A745166B3F}" destId="{3E00F066-1F2B-4696-A32D-E076516040B9}" srcOrd="0" destOrd="0" parTransId="{E393C5F3-B5B0-4E3F-82BB-30B0E2D62060}" sibTransId="{5AA3D6A2-F3D1-4F1B-9C8A-2E0126E81439}"/>
    <dgm:cxn modelId="{DF5BC01E-99FE-416B-A09D-C549917A8B70}" type="presOf" srcId="{A1E69545-ECB5-46CC-8EB8-60A745166B3F}" destId="{59198A2E-FEEC-48C6-A27B-65B3CA685ACD}" srcOrd="0" destOrd="0" presId="urn:microsoft.com/office/officeart/2008/layout/VerticalCurvedList"/>
    <dgm:cxn modelId="{D8B13455-E019-42EF-8466-A396E8F5E175}" type="presOf" srcId="{3E00F066-1F2B-4696-A32D-E076516040B9}" destId="{998380C1-DAF3-41F4-8A6F-D24171E05997}" srcOrd="0" destOrd="0" presId="urn:microsoft.com/office/officeart/2008/layout/VerticalCurvedList"/>
    <dgm:cxn modelId="{F40B0AF8-B40A-40BD-956A-64EC921A33B8}" type="presOf" srcId="{5119F5A0-021E-4B35-B668-2356C20C7DE9}" destId="{9875225A-103C-437D-A5AF-0CEF466615C1}" srcOrd="0" destOrd="0" presId="urn:microsoft.com/office/officeart/2008/layout/VerticalCurvedList"/>
    <dgm:cxn modelId="{51F1D118-4063-4143-9573-089EE0C2F4D3}" type="presParOf" srcId="{59198A2E-FEEC-48C6-A27B-65B3CA685ACD}" destId="{E7DE5F8A-38C2-4DAE-AEDB-053CE105F741}" srcOrd="0" destOrd="0" presId="urn:microsoft.com/office/officeart/2008/layout/VerticalCurvedList"/>
    <dgm:cxn modelId="{46C546CF-0D70-4A22-A36B-7BE65BDA4C8D}" type="presParOf" srcId="{E7DE5F8A-38C2-4DAE-AEDB-053CE105F741}" destId="{56D014D3-C1BA-4DF7-96BD-6C3039E994AC}" srcOrd="0" destOrd="0" presId="urn:microsoft.com/office/officeart/2008/layout/VerticalCurvedList"/>
    <dgm:cxn modelId="{31FAFA78-A79A-45E3-B978-E00493704A4F}" type="presParOf" srcId="{56D014D3-C1BA-4DF7-96BD-6C3039E994AC}" destId="{5ABA05DF-1645-4502-A32E-B4EC744E09F0}" srcOrd="0" destOrd="0" presId="urn:microsoft.com/office/officeart/2008/layout/VerticalCurvedList"/>
    <dgm:cxn modelId="{6AF219EA-626B-495A-8FA1-8C03D20C3789}" type="presParOf" srcId="{56D014D3-C1BA-4DF7-96BD-6C3039E994AC}" destId="{05081944-CF64-4EE4-BCC5-6CE853C5ABD0}" srcOrd="1" destOrd="0" presId="urn:microsoft.com/office/officeart/2008/layout/VerticalCurvedList"/>
    <dgm:cxn modelId="{A6A19908-A77A-4F4B-8E4A-9613B753228E}" type="presParOf" srcId="{56D014D3-C1BA-4DF7-96BD-6C3039E994AC}" destId="{A66D6651-C36D-421F-A3AD-F9712AE9393B}" srcOrd="2" destOrd="0" presId="urn:microsoft.com/office/officeart/2008/layout/VerticalCurvedList"/>
    <dgm:cxn modelId="{287B4E1C-643C-4EED-8996-2F7A1904FAD6}" type="presParOf" srcId="{56D014D3-C1BA-4DF7-96BD-6C3039E994AC}" destId="{E9A8DE56-8CE0-4ECA-85DF-AA1D6E5003BE}" srcOrd="3" destOrd="0" presId="urn:microsoft.com/office/officeart/2008/layout/VerticalCurvedList"/>
    <dgm:cxn modelId="{51E5DE90-A790-4BCB-B2AC-9A5C7F0A7BAB}" type="presParOf" srcId="{E7DE5F8A-38C2-4DAE-AEDB-053CE105F741}" destId="{998380C1-DAF3-41F4-8A6F-D24171E05997}" srcOrd="1" destOrd="0" presId="urn:microsoft.com/office/officeart/2008/layout/VerticalCurvedList"/>
    <dgm:cxn modelId="{33F58402-9BE8-487C-9197-584D8264E99E}" type="presParOf" srcId="{E7DE5F8A-38C2-4DAE-AEDB-053CE105F741}" destId="{708E472F-9EE7-4481-8A9B-2E27D741E67B}" srcOrd="2" destOrd="0" presId="urn:microsoft.com/office/officeart/2008/layout/VerticalCurvedList"/>
    <dgm:cxn modelId="{A48DFAE4-C4AE-41CF-A229-95F42A30C847}" type="presParOf" srcId="{708E472F-9EE7-4481-8A9B-2E27D741E67B}" destId="{1E723684-AC11-41A3-B642-A744C21869B6}" srcOrd="0" destOrd="0" presId="urn:microsoft.com/office/officeart/2008/layout/VerticalCurvedList"/>
    <dgm:cxn modelId="{CFD718A9-53AC-429E-BC32-A691B574C401}" type="presParOf" srcId="{E7DE5F8A-38C2-4DAE-AEDB-053CE105F741}" destId="{9875225A-103C-437D-A5AF-0CEF466615C1}" srcOrd="3" destOrd="0" presId="urn:microsoft.com/office/officeart/2008/layout/VerticalCurvedList"/>
    <dgm:cxn modelId="{C3457784-3D30-4BED-9DB1-D8C213746A7B}" type="presParOf" srcId="{E7DE5F8A-38C2-4DAE-AEDB-053CE105F741}" destId="{F1EC8C5D-44AF-4C1D-B509-9441162D91F2}" srcOrd="4" destOrd="0" presId="urn:microsoft.com/office/officeart/2008/layout/VerticalCurvedList"/>
    <dgm:cxn modelId="{5710FC0C-94F2-4C32-B900-44C5576C8A83}" type="presParOf" srcId="{F1EC8C5D-44AF-4C1D-B509-9441162D91F2}" destId="{7EFA6C59-DAD5-4389-A901-17811398F1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EC8DA-F879-4781-BC05-8688D60103D5}">
      <dsp:nvSpPr>
        <dsp:cNvPr id="0" name=""/>
        <dsp:cNvSpPr/>
      </dsp:nvSpPr>
      <dsp:spPr>
        <a:xfrm>
          <a:off x="848" y="1060598"/>
          <a:ext cx="2131404" cy="822722"/>
        </a:xfrm>
        <a:prstGeom prst="chevron">
          <a:avLst>
            <a:gd name="adj" fmla="val 40000"/>
          </a:avLst>
        </a:prstGeom>
        <a:solidFill>
          <a:srgbClr val="330066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62CA69-C197-46F6-869D-7DD6C936CFD1}">
      <dsp:nvSpPr>
        <dsp:cNvPr id="0" name=""/>
        <dsp:cNvSpPr/>
      </dsp:nvSpPr>
      <dsp:spPr>
        <a:xfrm>
          <a:off x="569222" y="1266279"/>
          <a:ext cx="1799852" cy="822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effectLst/>
              <a:latin typeface="+mn-lt"/>
              <a:cs typeface="Arial" panose="020B0604020202020204" pitchFamily="34" charset="0"/>
            </a:rPr>
            <a:t>May Revision</a:t>
          </a:r>
        </a:p>
      </dsp:txBody>
      <dsp:txXfrm>
        <a:off x="593319" y="1290376"/>
        <a:ext cx="1751658" cy="774528"/>
      </dsp:txXfrm>
    </dsp:sp>
    <dsp:sp modelId="{CBF1936E-A1B4-4E57-9E30-A708B02B693E}">
      <dsp:nvSpPr>
        <dsp:cNvPr id="0" name=""/>
        <dsp:cNvSpPr/>
      </dsp:nvSpPr>
      <dsp:spPr>
        <a:xfrm>
          <a:off x="2435386" y="1060598"/>
          <a:ext cx="2131404" cy="822722"/>
        </a:xfrm>
        <a:prstGeom prst="chevron">
          <a:avLst>
            <a:gd name="adj" fmla="val 40000"/>
          </a:avLst>
        </a:prstGeom>
        <a:solidFill>
          <a:srgbClr val="330066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AE866A-9674-48E1-B1ED-E4F0E641C975}">
      <dsp:nvSpPr>
        <dsp:cNvPr id="0" name=""/>
        <dsp:cNvSpPr/>
      </dsp:nvSpPr>
      <dsp:spPr>
        <a:xfrm>
          <a:off x="3003760" y="1266279"/>
          <a:ext cx="1799852" cy="822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effectLst/>
              <a:latin typeface="+mn-lt"/>
              <a:cs typeface="Arial" panose="020B0604020202020204" pitchFamily="34" charset="0"/>
            </a:rPr>
            <a:t>By June 15</a:t>
          </a:r>
        </a:p>
      </dsp:txBody>
      <dsp:txXfrm>
        <a:off x="3027857" y="1290376"/>
        <a:ext cx="1751658" cy="774528"/>
      </dsp:txXfrm>
    </dsp:sp>
    <dsp:sp modelId="{CAB1E956-A134-4CD4-83D3-0B588D57E7C0}">
      <dsp:nvSpPr>
        <dsp:cNvPr id="0" name=""/>
        <dsp:cNvSpPr/>
      </dsp:nvSpPr>
      <dsp:spPr>
        <a:xfrm>
          <a:off x="4869924" y="1060598"/>
          <a:ext cx="2131404" cy="822722"/>
        </a:xfrm>
        <a:prstGeom prst="chevron">
          <a:avLst>
            <a:gd name="adj" fmla="val 40000"/>
          </a:avLst>
        </a:prstGeom>
        <a:solidFill>
          <a:srgbClr val="330066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6B8ABA-306C-43F1-9EAA-DD310003C38D}">
      <dsp:nvSpPr>
        <dsp:cNvPr id="0" name=""/>
        <dsp:cNvSpPr/>
      </dsp:nvSpPr>
      <dsp:spPr>
        <a:xfrm>
          <a:off x="5438298" y="1266279"/>
          <a:ext cx="1799852" cy="822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effectLst/>
              <a:latin typeface="+mn-lt"/>
              <a:cs typeface="Arial" panose="020B0604020202020204" pitchFamily="34" charset="0"/>
            </a:rPr>
            <a:t>By June 30</a:t>
          </a:r>
        </a:p>
      </dsp:txBody>
      <dsp:txXfrm>
        <a:off x="5462395" y="1290376"/>
        <a:ext cx="1751658" cy="774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DC857-3E4F-447B-A8A4-46AED2485E10}">
      <dsp:nvSpPr>
        <dsp:cNvPr id="0" name=""/>
        <dsp:cNvSpPr/>
      </dsp:nvSpPr>
      <dsp:spPr>
        <a:xfrm>
          <a:off x="585602" y="421915"/>
          <a:ext cx="3847592" cy="3847592"/>
        </a:xfrm>
        <a:prstGeom prst="pie">
          <a:avLst>
            <a:gd name="adj1" fmla="val 16200000"/>
            <a:gd name="adj2" fmla="val 1800000"/>
          </a:avLst>
        </a:prstGeom>
        <a:solidFill>
          <a:schemeClr val="accent2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677502" y="1131888"/>
        <a:ext cx="1305433" cy="1282530"/>
      </dsp:txXfrm>
    </dsp:sp>
    <dsp:sp modelId="{5FFC6B5A-EE1B-42EB-BEBC-93F509065562}">
      <dsp:nvSpPr>
        <dsp:cNvPr id="0" name=""/>
        <dsp:cNvSpPr/>
      </dsp:nvSpPr>
      <dsp:spPr>
        <a:xfrm>
          <a:off x="580456" y="423693"/>
          <a:ext cx="3847592" cy="3847592"/>
        </a:xfrm>
        <a:prstGeom prst="pie">
          <a:avLst>
            <a:gd name="adj1" fmla="val 1800000"/>
            <a:gd name="adj2" fmla="val 9000000"/>
          </a:avLst>
        </a:prstGeom>
        <a:solidFill>
          <a:schemeClr val="accent3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633963" y="2851340"/>
        <a:ext cx="1740577" cy="1190921"/>
      </dsp:txXfrm>
    </dsp:sp>
    <dsp:sp modelId="{99D26892-4B0D-4FAE-BB14-934F4C8AE606}">
      <dsp:nvSpPr>
        <dsp:cNvPr id="0" name=""/>
        <dsp:cNvSpPr/>
      </dsp:nvSpPr>
      <dsp:spPr>
        <a:xfrm>
          <a:off x="580456" y="423693"/>
          <a:ext cx="3847592" cy="3847592"/>
        </a:xfrm>
        <a:prstGeom prst="pie">
          <a:avLst>
            <a:gd name="adj1" fmla="val 9000000"/>
            <a:gd name="adj2" fmla="val 16200000"/>
          </a:avLst>
        </a:prstGeom>
        <a:solidFill>
          <a:schemeClr val="accent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992698" y="1179470"/>
        <a:ext cx="1305433" cy="1282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81944-CF64-4EE4-BCC5-6CE853C5ABD0}">
      <dsp:nvSpPr>
        <dsp:cNvPr id="0" name=""/>
        <dsp:cNvSpPr/>
      </dsp:nvSpPr>
      <dsp:spPr>
        <a:xfrm>
          <a:off x="-4599480" y="-718876"/>
          <a:ext cx="5519452" cy="5519452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380C1-DAF3-41F4-8A6F-D24171E05997}">
      <dsp:nvSpPr>
        <dsp:cNvPr id="0" name=""/>
        <dsp:cNvSpPr/>
      </dsp:nvSpPr>
      <dsp:spPr>
        <a:xfrm>
          <a:off x="753443" y="585540"/>
          <a:ext cx="7405247" cy="1170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941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Arial Narrow" panose="020B0606020202030204" pitchFamily="34" charset="0"/>
            </a:rPr>
            <a:t>Reduce 2019-20 rates from 18.13% to 16.7% and 2020-21 rate from 19.1% to 18.1% </a:t>
          </a:r>
        </a:p>
      </dsp:txBody>
      <dsp:txXfrm>
        <a:off x="753443" y="585540"/>
        <a:ext cx="7405247" cy="1170916"/>
      </dsp:txXfrm>
    </dsp:sp>
    <dsp:sp modelId="{1E723684-AC11-41A3-B642-A744C21869B6}">
      <dsp:nvSpPr>
        <dsp:cNvPr id="0" name=""/>
        <dsp:cNvSpPr/>
      </dsp:nvSpPr>
      <dsp:spPr>
        <a:xfrm>
          <a:off x="21620" y="439175"/>
          <a:ext cx="1463645" cy="1463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5225A-103C-437D-A5AF-0CEF466615C1}">
      <dsp:nvSpPr>
        <dsp:cNvPr id="0" name=""/>
        <dsp:cNvSpPr/>
      </dsp:nvSpPr>
      <dsp:spPr>
        <a:xfrm>
          <a:off x="753443" y="2232053"/>
          <a:ext cx="7405247" cy="13912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941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Arial Narrow" panose="020B0606020202030204" pitchFamily="34" charset="0"/>
            </a:rPr>
            <a:t>Reduce the employers’ share of the unfunded liability and reduce employer contribution rates long term by an estimated 0.5%</a:t>
          </a:r>
        </a:p>
      </dsp:txBody>
      <dsp:txXfrm>
        <a:off x="753443" y="2232053"/>
        <a:ext cx="7405247" cy="1391294"/>
      </dsp:txXfrm>
    </dsp:sp>
    <dsp:sp modelId="{7EFA6C59-DAD5-4389-A901-17811398F1F6}">
      <dsp:nvSpPr>
        <dsp:cNvPr id="0" name=""/>
        <dsp:cNvSpPr/>
      </dsp:nvSpPr>
      <dsp:spPr>
        <a:xfrm>
          <a:off x="21620" y="2195878"/>
          <a:ext cx="1463645" cy="1463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0.329</cdr:x>
      <cdr:y>0</cdr:y>
    </cdr:from>
    <cdr:to>
      <cdr:x>0.68125</cdr:x>
      <cdr:y>0.10968</cdr:y>
    </cdr:to>
    <cdr:grpSp>
      <cdr:nvGrpSpPr>
        <cdr:cNvPr id="14" name="Group 13"/>
        <cdr:cNvGrpSpPr/>
      </cdr:nvGrpSpPr>
      <cdr:grpSpPr>
        <a:xfrm xmlns:a="http://schemas.openxmlformats.org/drawingml/2006/main">
          <a:off x="3964675" y="0"/>
          <a:ext cx="4244853" cy="544309"/>
          <a:chOff x="1470093" y="-1041231"/>
          <a:chExt cx="2590328" cy="848498"/>
        </a:xfrm>
      </cdr:grpSpPr>
      <cdr:sp macro="" textlink="">
        <cdr:nvSpPr>
          <cdr:cNvPr id="3" name="TextBox 1"/>
          <cdr:cNvSpPr txBox="1"/>
        </cdr:nvSpPr>
        <cdr:spPr>
          <a:xfrm xmlns:a="http://schemas.openxmlformats.org/drawingml/2006/main">
            <a:off x="1470093" y="-1041231"/>
            <a:ext cx="1944303" cy="848498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>
            <a:solidFill>
              <a:schemeClr val="tx1"/>
            </a:solidFill>
          </a:ln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r>
              <a:rPr lang="en-US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2018-19 Full LCFF implementation; </a:t>
            </a:r>
          </a:p>
          <a:p xmlns:a="http://schemas.openxmlformats.org/drawingml/2006/main">
            <a:pPr algn="l"/>
            <a:r>
              <a:rPr lang="en-US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100% cumulative 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g</a:t>
            </a:r>
            <a:r>
              <a:rPr lang="en-US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ap closure</a:t>
            </a:r>
            <a:endParaRPr lang="en-US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cdr:txBody>
      </cdr:sp>
      <cdr:cxnSp macro="">
        <cdr:nvCxnSpPr>
          <cdr:cNvPr id="7" name="Straight Arrow Connector 6"/>
          <cdr:cNvCxnSpPr/>
        </cdr:nvCxnSpPr>
        <cdr:spPr>
          <a:xfrm xmlns:a="http://schemas.openxmlformats.org/drawingml/2006/main">
            <a:off x="3459645" y="-648873"/>
            <a:ext cx="600776" cy="202729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accent3"/>
            </a:solidFill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0.59633</cdr:x>
      <cdr:y>0.91111</cdr:y>
    </cdr:from>
    <cdr:to>
      <cdr:x>0.70176</cdr:x>
      <cdr:y>0.97193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68262" y="4686301"/>
          <a:ext cx="1267326" cy="312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Actual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0.57331</cdr:x>
      <cdr:y>0.9462</cdr:y>
    </cdr:from>
    <cdr:to>
      <cdr:x>0.60034</cdr:x>
      <cdr:y>0.9462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6891536" y="4866774"/>
          <a:ext cx="324852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0.95625</cdr:x>
      <cdr:y>0.91026</cdr:y>
    </cdr:from>
    <cdr:to>
      <cdr:x>0.99219</cdr:x>
      <cdr:y>0.99088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11523466" y="4517345"/>
          <a:ext cx="433132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latin typeface="Corbel" panose="020B0503020204020204" pitchFamily="34" charset="0"/>
            </a:rPr>
            <a:t>41</a:t>
          </a:r>
          <a:endParaRPr lang="en-US" sz="2000" dirty="0">
            <a:latin typeface="Corbel" panose="020B0503020204020204" pitchFamily="34" charset="0"/>
          </a:endParaRPr>
        </a:p>
      </cdr:txBody>
    </cdr:sp>
  </cdr:relSizeAnchor>
  <cdr:relSizeAnchor xmlns:cdr="http://schemas.openxmlformats.org/drawingml/2006/chartDrawing">
    <cdr:from>
      <cdr:x>0.79301</cdr:x>
      <cdr:y>0.00481</cdr:y>
    </cdr:from>
    <cdr:to>
      <cdr:x>0.86853</cdr:x>
      <cdr:y>0.0641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668344" y="28575"/>
          <a:ext cx="920794" cy="35242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COLA Only</a:t>
          </a:r>
          <a:endParaRPr lang="en-US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0.22506</cdr:x>
      <cdr:y>0.10264</cdr:y>
    </cdr:from>
    <cdr:to>
      <cdr:x>0.49361</cdr:x>
      <cdr:y>0.262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5202" y="492683"/>
          <a:ext cx="2667000" cy="765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Average enrollment increase </a:t>
          </a:r>
        </a:p>
        <a:p xmlns:a="http://schemas.openxmlformats.org/drawingml/2006/main">
          <a:r>
            <a:rPr lang="en-US" sz="2000" b="1" dirty="0" smtClean="0"/>
            <a:t>From 2011-12 to 2017-18 : 1,051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0.81154</cdr:x>
      <cdr:y>0.04044</cdr:y>
    </cdr:from>
    <cdr:to>
      <cdr:x>0.99197</cdr:x>
      <cdr:y>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9241418" y="182875"/>
          <a:ext cx="2054648" cy="43392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0.95</cdr:x>
      <cdr:y>0.91026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82400" y="5410200"/>
          <a:ext cx="609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>
              <a:latin typeface="Corbel" panose="020B0503020204020204" pitchFamily="34" charset="0"/>
            </a:rPr>
            <a:t>45</a:t>
          </a:r>
          <a:endParaRPr lang="en-US" sz="2000" dirty="0">
            <a:latin typeface="Corbel" panose="020B0503020204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0.53125</cdr:x>
      <cdr:y>0.36709</cdr:y>
    </cdr:from>
    <cdr:to>
      <cdr:x>0.6125</cdr:x>
      <cdr:y>0.42333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77000" y="2209799"/>
          <a:ext cx="99060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70A1C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0070C0"/>
              </a:solidFill>
              <a:latin typeface="Calibri" panose="020F0502020204030204" pitchFamily="34" charset="0"/>
            </a:rPr>
            <a:t>$32.0M</a:t>
          </a:r>
          <a:endParaRPr lang="en-US" sz="1600" b="1" dirty="0">
            <a:solidFill>
              <a:srgbClr val="0070C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0.95</cdr:x>
      <cdr:y>0.90717</cdr:y>
    </cdr:from>
    <cdr:to>
      <cdr:x>1</cdr:x>
      <cdr:y>0.99578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633200" y="5461000"/>
          <a:ext cx="609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latin typeface="Corbel" panose="020B0503020204020204" pitchFamily="34" charset="0"/>
            </a:rPr>
            <a:t>46</a:t>
          </a:r>
          <a:endParaRPr lang="en-US" sz="2000" dirty="0">
            <a:latin typeface="Corbel" panose="020B0503020204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0.08835</cdr:y>
    </cdr:from>
    <cdr:to>
      <cdr:x>0.95917</cdr:x>
      <cdr:y>0.09466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71501"/>
          <a:ext cx="9949709" cy="40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0.43562</cdr:x>
      <cdr:y>0.5875</cdr:y>
    </cdr:from>
    <cdr:to>
      <cdr:x>0.67052</cdr:x>
      <cdr:y>0.70916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72453" y="2972114"/>
          <a:ext cx="2843072" cy="615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Step &amp; Column </a:t>
          </a:r>
        </a:p>
        <a:p xmlns:a="http://schemas.openxmlformats.org/drawingml/2006/main">
          <a:pPr algn="ctr"/>
          <a:r>
            <a:rPr lang="en-US" sz="1600" b="1" dirty="0" smtClean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$3.2</a:t>
          </a:r>
          <a:endParaRPr lang="en-US" sz="1600" b="1" dirty="0">
            <a:solidFill>
              <a:schemeClr val="bg1"/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0.83766</cdr:x>
      <cdr:y>0.36047</cdr:y>
    </cdr:from>
    <cdr:to>
      <cdr:x>0.91558</cdr:x>
      <cdr:y>0.5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829800" y="2362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0.77278</cdr:x>
      <cdr:y>0.2093</cdr:y>
    </cdr:from>
    <cdr:to>
      <cdr:x>0.95241</cdr:x>
      <cdr:y>0.38449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119062" y="1099588"/>
          <a:ext cx="2119746" cy="920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Increase reduced </a:t>
          </a:r>
        </a:p>
        <a:p xmlns:a="http://schemas.openxmlformats.org/drawingml/2006/main">
          <a:r>
            <a:rPr lang="en-US" sz="1600" b="1" dirty="0" smtClean="0"/>
            <a:t>to reflect Governor’s</a:t>
          </a:r>
        </a:p>
        <a:p xmlns:a="http://schemas.openxmlformats.org/drawingml/2006/main">
          <a:r>
            <a:rPr lang="en-US" sz="1600" b="1" dirty="0" smtClean="0"/>
            <a:t>May Revise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0.73579</cdr:x>
      <cdr:y>0.29648</cdr:y>
    </cdr:from>
    <cdr:to>
      <cdr:x>0.76826</cdr:x>
      <cdr:y>0.30811</cdr:y>
    </cdr:to>
    <cdr:cxnSp macro="">
      <cdr:nvCxnSpPr>
        <cdr:cNvPr id="7" name="Straight Connector 6"/>
        <cdr:cNvCxnSpPr/>
      </cdr:nvCxnSpPr>
      <cdr:spPr>
        <a:xfrm xmlns:a="http://schemas.openxmlformats.org/drawingml/2006/main" flipV="1">
          <a:off x="8682608" y="1557574"/>
          <a:ext cx="383159" cy="611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C85A6-82DD-494B-A680-428EED31911A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E6D91-6916-4681-B200-0336AA25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53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7F0D37-B9A0-4843-998C-1AA6784ABF1A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7C82A3-4273-4F94-BA4F-E14A6CD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56DBF-312B-4578-B020-05BD7D357B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93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1181100"/>
            <a:ext cx="5670550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56DBF-312B-4578-B020-05BD7D357B6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48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56DBF-312B-4578-B020-05BD7D357B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56DBF-312B-4578-B020-05BD7D357B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2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56DBF-312B-4578-B020-05BD7D357B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41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56DBF-312B-4578-B020-05BD7D357B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2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56DBF-312B-4578-B020-05BD7D357B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63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56DBF-312B-4578-B020-05BD7D357B6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29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4C7B1-1D07-4E1D-97C9-8F15EB951F3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47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1181100"/>
            <a:ext cx="5670550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56DBF-312B-4578-B020-05BD7D357B6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6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4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anchor="ctr">
            <a:normAutofit/>
          </a:bodyPr>
          <a:lstStyle>
            <a:lvl1pPr algn="ctr">
              <a:defRPr sz="5000" b="1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670148" y="736924"/>
            <a:ext cx="939577" cy="94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9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 anchor="ctr">
            <a:normAutofit/>
          </a:bodyPr>
          <a:lstStyle>
            <a:lvl1pPr algn="ctr">
              <a:defRPr sz="5000" b="1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660623" y="751692"/>
            <a:ext cx="939577" cy="94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9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 anchor="ctr">
            <a:normAutofit/>
          </a:bodyPr>
          <a:lstStyle>
            <a:lvl1pPr algn="ctr">
              <a:defRPr sz="5000" b="1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660623" y="751692"/>
            <a:ext cx="939577" cy="94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5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074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10" r:id="rId3"/>
    <p:sldLayoutId id="2147483711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4588" y="438513"/>
            <a:ext cx="7989752" cy="6052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IRVINE UNIFIED School district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1095" y="3183150"/>
            <a:ext cx="619376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LCAP/Budget Update for Public Hearing</a:t>
            </a: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June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11, 2019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4342" y="3706836"/>
            <a:ext cx="2527061" cy="623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</a:rPr>
              <a:t>87% </a:t>
            </a:r>
            <a:r>
              <a:rPr lang="en-US" sz="1350" b="1" dirty="0">
                <a:solidFill>
                  <a:schemeClr val="bg1"/>
                </a:solidFill>
              </a:rPr>
              <a:t>Progress towards English Proficiency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65800" y="835491"/>
            <a:ext cx="486396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Pupil Achievement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566566" y="6276438"/>
            <a:ext cx="42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10</a:t>
            </a: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775753"/>
              </p:ext>
            </p:extLst>
          </p:nvPr>
        </p:nvGraphicFramePr>
        <p:xfrm>
          <a:off x="4110016" y="2944882"/>
          <a:ext cx="7550590" cy="3336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35">
                  <a:extLst>
                    <a:ext uri="{9D8B030D-6E8A-4147-A177-3AD203B41FA5}">
                      <a16:colId xmlns:a16="http://schemas.microsoft.com/office/drawing/2014/main" val="3189460544"/>
                    </a:ext>
                  </a:extLst>
                </a:gridCol>
                <a:gridCol w="3744455">
                  <a:extLst>
                    <a:ext uri="{9D8B030D-6E8A-4147-A177-3AD203B41FA5}">
                      <a16:colId xmlns:a16="http://schemas.microsoft.com/office/drawing/2014/main" val="2496335799"/>
                    </a:ext>
                  </a:extLst>
                </a:gridCol>
                <a:gridCol w="457644">
                  <a:extLst>
                    <a:ext uri="{9D8B030D-6E8A-4147-A177-3AD203B41FA5}">
                      <a16:colId xmlns:a16="http://schemas.microsoft.com/office/drawing/2014/main" val="3222914169"/>
                    </a:ext>
                  </a:extLst>
                </a:gridCol>
                <a:gridCol w="2872856">
                  <a:extLst>
                    <a:ext uri="{9D8B030D-6E8A-4147-A177-3AD203B41FA5}">
                      <a16:colId xmlns:a16="http://schemas.microsoft.com/office/drawing/2014/main" val="869811975"/>
                    </a:ext>
                  </a:extLst>
                </a:gridCol>
              </a:tblGrid>
              <a:tr h="54969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English Learner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Asian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294669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Socio</a:t>
                      </a:r>
                      <a:r>
                        <a:rPr lang="en-US" baseline="0" dirty="0" smtClean="0"/>
                        <a:t>economic Disadvantaged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Filipino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899401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Foster Youth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85632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Homeless Youth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Pacific Islander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3127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Students With Disabilities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224150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African</a:t>
                      </a:r>
                      <a:r>
                        <a:rPr lang="en-US" baseline="0" dirty="0" smtClean="0"/>
                        <a:t> 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 or more races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561876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70970" y="1986902"/>
            <a:ext cx="3477763" cy="4264544"/>
            <a:chOff x="754878" y="1712558"/>
            <a:chExt cx="3124062" cy="4243455"/>
          </a:xfrm>
        </p:grpSpPr>
        <p:sp>
          <p:nvSpPr>
            <p:cNvPr id="12" name="TextBox 11"/>
            <p:cNvSpPr txBox="1"/>
            <p:nvPr/>
          </p:nvSpPr>
          <p:spPr>
            <a:xfrm>
              <a:off x="757421" y="2127773"/>
              <a:ext cx="3121519" cy="38282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3" name="Content Placeholder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049" y="1712558"/>
              <a:ext cx="3008260" cy="404302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974842" y="3423987"/>
              <a:ext cx="2817962" cy="1163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77% </a:t>
              </a:r>
              <a:endParaRPr lang="en-US" sz="5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Met or Exceeded </a:t>
              </a:r>
              <a:r>
                <a:rPr lang="en-US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Standard</a:t>
              </a:r>
              <a:endParaRPr lang="en-US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Equal 14"/>
            <p:cNvSpPr/>
            <p:nvPr/>
          </p:nvSpPr>
          <p:spPr>
            <a:xfrm>
              <a:off x="754878" y="5087212"/>
              <a:ext cx="1046922" cy="728870"/>
            </a:xfrm>
            <a:prstGeom prst="mathEqual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630222"/>
              </p:ext>
            </p:extLst>
          </p:nvPr>
        </p:nvGraphicFramePr>
        <p:xfrm>
          <a:off x="4110016" y="2135102"/>
          <a:ext cx="7550590" cy="538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35">
                  <a:extLst>
                    <a:ext uri="{9D8B030D-6E8A-4147-A177-3AD203B41FA5}">
                      <a16:colId xmlns:a16="http://schemas.microsoft.com/office/drawing/2014/main" val="4189499620"/>
                    </a:ext>
                  </a:extLst>
                </a:gridCol>
                <a:gridCol w="3744455">
                  <a:extLst>
                    <a:ext uri="{9D8B030D-6E8A-4147-A177-3AD203B41FA5}">
                      <a16:colId xmlns:a16="http://schemas.microsoft.com/office/drawing/2014/main" val="568044037"/>
                    </a:ext>
                  </a:extLst>
                </a:gridCol>
                <a:gridCol w="457644">
                  <a:extLst>
                    <a:ext uri="{9D8B030D-6E8A-4147-A177-3AD203B41FA5}">
                      <a16:colId xmlns:a16="http://schemas.microsoft.com/office/drawing/2014/main" val="134251897"/>
                    </a:ext>
                  </a:extLst>
                </a:gridCol>
                <a:gridCol w="2872856">
                  <a:extLst>
                    <a:ext uri="{9D8B030D-6E8A-4147-A177-3AD203B41FA5}">
                      <a16:colId xmlns:a16="http://schemas.microsoft.com/office/drawing/2014/main" val="2401239971"/>
                    </a:ext>
                  </a:extLst>
                </a:gridCol>
              </a:tblGrid>
              <a:tr h="538159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All Students: ELA Assessment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987855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02658"/>
              </p:ext>
            </p:extLst>
          </p:nvPr>
        </p:nvGraphicFramePr>
        <p:xfrm>
          <a:off x="4819353" y="6370413"/>
          <a:ext cx="348189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378">
                  <a:extLst>
                    <a:ext uri="{9D8B030D-6E8A-4147-A177-3AD203B41FA5}">
                      <a16:colId xmlns:a16="http://schemas.microsoft.com/office/drawing/2014/main" val="30485941"/>
                    </a:ext>
                  </a:extLst>
                </a:gridCol>
                <a:gridCol w="696378">
                  <a:extLst>
                    <a:ext uri="{9D8B030D-6E8A-4147-A177-3AD203B41FA5}">
                      <a16:colId xmlns:a16="http://schemas.microsoft.com/office/drawing/2014/main" val="1261548820"/>
                    </a:ext>
                  </a:extLst>
                </a:gridCol>
                <a:gridCol w="674785">
                  <a:extLst>
                    <a:ext uri="{9D8B030D-6E8A-4147-A177-3AD203B41FA5}">
                      <a16:colId xmlns:a16="http://schemas.microsoft.com/office/drawing/2014/main" val="843043183"/>
                    </a:ext>
                  </a:extLst>
                </a:gridCol>
                <a:gridCol w="717971">
                  <a:extLst>
                    <a:ext uri="{9D8B030D-6E8A-4147-A177-3AD203B41FA5}">
                      <a16:colId xmlns:a16="http://schemas.microsoft.com/office/drawing/2014/main" val="2164755050"/>
                    </a:ext>
                  </a:extLst>
                </a:gridCol>
                <a:gridCol w="696378">
                  <a:extLst>
                    <a:ext uri="{9D8B030D-6E8A-4147-A177-3AD203B41FA5}">
                      <a16:colId xmlns:a16="http://schemas.microsoft.com/office/drawing/2014/main" val="3554626886"/>
                    </a:ext>
                  </a:extLst>
                </a:gridCol>
              </a:tblGrid>
              <a:tr h="3362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232060"/>
                  </a:ext>
                </a:extLst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3852845" y="6419326"/>
            <a:ext cx="7129515" cy="307777"/>
            <a:chOff x="1558070" y="-3329281"/>
            <a:chExt cx="7385401" cy="339648"/>
          </a:xfrm>
        </p:grpSpPr>
        <p:sp>
          <p:nvSpPr>
            <p:cNvPr id="32" name="TextBox 31"/>
            <p:cNvSpPr txBox="1"/>
            <p:nvPr/>
          </p:nvSpPr>
          <p:spPr>
            <a:xfrm>
              <a:off x="1558070" y="-3329281"/>
              <a:ext cx="1402794" cy="339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Very Low </a:t>
              </a:r>
              <a:endParaRPr lang="en-US" sz="1400" b="1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2630304" y="-3180091"/>
              <a:ext cx="3451816" cy="12784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197700" y="-3329281"/>
              <a:ext cx="2745771" cy="339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Very High 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4726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4342" y="3706836"/>
            <a:ext cx="2527061" cy="623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</a:rPr>
              <a:t>87% </a:t>
            </a:r>
            <a:r>
              <a:rPr lang="en-US" sz="1350" b="1" dirty="0">
                <a:solidFill>
                  <a:schemeClr val="bg1"/>
                </a:solidFill>
              </a:rPr>
              <a:t>Progress towards English Proficiency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5687" y="835491"/>
            <a:ext cx="590418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Broad Course of Study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83440" y="6276438"/>
            <a:ext cx="451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11</a:t>
            </a: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24146"/>
              </p:ext>
            </p:extLst>
          </p:nvPr>
        </p:nvGraphicFramePr>
        <p:xfrm>
          <a:off x="4110016" y="2944882"/>
          <a:ext cx="7550590" cy="3336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35">
                  <a:extLst>
                    <a:ext uri="{9D8B030D-6E8A-4147-A177-3AD203B41FA5}">
                      <a16:colId xmlns:a16="http://schemas.microsoft.com/office/drawing/2014/main" val="3189460544"/>
                    </a:ext>
                  </a:extLst>
                </a:gridCol>
                <a:gridCol w="3744455">
                  <a:extLst>
                    <a:ext uri="{9D8B030D-6E8A-4147-A177-3AD203B41FA5}">
                      <a16:colId xmlns:a16="http://schemas.microsoft.com/office/drawing/2014/main" val="2496335799"/>
                    </a:ext>
                  </a:extLst>
                </a:gridCol>
                <a:gridCol w="457644">
                  <a:extLst>
                    <a:ext uri="{9D8B030D-6E8A-4147-A177-3AD203B41FA5}">
                      <a16:colId xmlns:a16="http://schemas.microsoft.com/office/drawing/2014/main" val="3222914169"/>
                    </a:ext>
                  </a:extLst>
                </a:gridCol>
                <a:gridCol w="2872856">
                  <a:extLst>
                    <a:ext uri="{9D8B030D-6E8A-4147-A177-3AD203B41FA5}">
                      <a16:colId xmlns:a16="http://schemas.microsoft.com/office/drawing/2014/main" val="869811975"/>
                    </a:ext>
                  </a:extLst>
                </a:gridCol>
              </a:tblGrid>
              <a:tr h="54969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English Learner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Asian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294669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Socio</a:t>
                      </a:r>
                      <a:r>
                        <a:rPr lang="en-US" baseline="0" dirty="0" smtClean="0"/>
                        <a:t>economic Disadvantaged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Filipino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899401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Foster Youth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85632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Homeless Youth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Pacific Islander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3127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Students With Disabilities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224150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African</a:t>
                      </a:r>
                      <a:r>
                        <a:rPr lang="en-US" baseline="0" dirty="0" smtClean="0"/>
                        <a:t> 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 or more races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561876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73801" y="1986902"/>
            <a:ext cx="3474932" cy="4264544"/>
            <a:chOff x="473801" y="1986902"/>
            <a:chExt cx="3474932" cy="4264544"/>
          </a:xfrm>
        </p:grpSpPr>
        <p:sp>
          <p:nvSpPr>
            <p:cNvPr id="12" name="TextBox 11"/>
            <p:cNvSpPr txBox="1"/>
            <p:nvPr/>
          </p:nvSpPr>
          <p:spPr>
            <a:xfrm>
              <a:off x="473801" y="2404181"/>
              <a:ext cx="3474932" cy="38472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3" name="Content Placeholder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840" y="1986902"/>
              <a:ext cx="3348850" cy="406311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15838" y="3706836"/>
              <a:ext cx="3137007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73.8% </a:t>
              </a:r>
              <a:endParaRPr lang="en-US" sz="5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Met </a:t>
              </a:r>
              <a:r>
                <a:rPr lang="en-US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Standard</a:t>
              </a:r>
              <a:endParaRPr lang="en-US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886298"/>
              </p:ext>
            </p:extLst>
          </p:nvPr>
        </p:nvGraphicFramePr>
        <p:xfrm>
          <a:off x="4110016" y="2135102"/>
          <a:ext cx="7550590" cy="538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35">
                  <a:extLst>
                    <a:ext uri="{9D8B030D-6E8A-4147-A177-3AD203B41FA5}">
                      <a16:colId xmlns:a16="http://schemas.microsoft.com/office/drawing/2014/main" val="4189499620"/>
                    </a:ext>
                  </a:extLst>
                </a:gridCol>
                <a:gridCol w="3744455">
                  <a:extLst>
                    <a:ext uri="{9D8B030D-6E8A-4147-A177-3AD203B41FA5}">
                      <a16:colId xmlns:a16="http://schemas.microsoft.com/office/drawing/2014/main" val="568044037"/>
                    </a:ext>
                  </a:extLst>
                </a:gridCol>
                <a:gridCol w="457644">
                  <a:extLst>
                    <a:ext uri="{9D8B030D-6E8A-4147-A177-3AD203B41FA5}">
                      <a16:colId xmlns:a16="http://schemas.microsoft.com/office/drawing/2014/main" val="134251897"/>
                    </a:ext>
                  </a:extLst>
                </a:gridCol>
                <a:gridCol w="2872856">
                  <a:extLst>
                    <a:ext uri="{9D8B030D-6E8A-4147-A177-3AD203B41FA5}">
                      <a16:colId xmlns:a16="http://schemas.microsoft.com/office/drawing/2014/main" val="2401239971"/>
                    </a:ext>
                  </a:extLst>
                </a:gridCol>
              </a:tblGrid>
              <a:tr h="538159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All Students: College/Career Readiness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987855"/>
                  </a:ext>
                </a:extLst>
              </a:tr>
            </a:tbl>
          </a:graphicData>
        </a:graphic>
      </p:graphicFrame>
      <p:sp>
        <p:nvSpPr>
          <p:cNvPr id="16" name="Up Arrow 15"/>
          <p:cNvSpPr/>
          <p:nvPr/>
        </p:nvSpPr>
        <p:spPr>
          <a:xfrm>
            <a:off x="715838" y="4951169"/>
            <a:ext cx="633703" cy="1024066"/>
          </a:xfrm>
          <a:prstGeom prst="up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02658"/>
              </p:ext>
            </p:extLst>
          </p:nvPr>
        </p:nvGraphicFramePr>
        <p:xfrm>
          <a:off x="4819353" y="6370413"/>
          <a:ext cx="348189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378">
                  <a:extLst>
                    <a:ext uri="{9D8B030D-6E8A-4147-A177-3AD203B41FA5}">
                      <a16:colId xmlns:a16="http://schemas.microsoft.com/office/drawing/2014/main" val="30485941"/>
                    </a:ext>
                  </a:extLst>
                </a:gridCol>
                <a:gridCol w="696378">
                  <a:extLst>
                    <a:ext uri="{9D8B030D-6E8A-4147-A177-3AD203B41FA5}">
                      <a16:colId xmlns:a16="http://schemas.microsoft.com/office/drawing/2014/main" val="1261548820"/>
                    </a:ext>
                  </a:extLst>
                </a:gridCol>
                <a:gridCol w="674785">
                  <a:extLst>
                    <a:ext uri="{9D8B030D-6E8A-4147-A177-3AD203B41FA5}">
                      <a16:colId xmlns:a16="http://schemas.microsoft.com/office/drawing/2014/main" val="843043183"/>
                    </a:ext>
                  </a:extLst>
                </a:gridCol>
                <a:gridCol w="717971">
                  <a:extLst>
                    <a:ext uri="{9D8B030D-6E8A-4147-A177-3AD203B41FA5}">
                      <a16:colId xmlns:a16="http://schemas.microsoft.com/office/drawing/2014/main" val="2164755050"/>
                    </a:ext>
                  </a:extLst>
                </a:gridCol>
                <a:gridCol w="696378">
                  <a:extLst>
                    <a:ext uri="{9D8B030D-6E8A-4147-A177-3AD203B41FA5}">
                      <a16:colId xmlns:a16="http://schemas.microsoft.com/office/drawing/2014/main" val="3554626886"/>
                    </a:ext>
                  </a:extLst>
                </a:gridCol>
              </a:tblGrid>
              <a:tr h="3362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232060"/>
                  </a:ext>
                </a:extLst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3852845" y="6419326"/>
            <a:ext cx="7129515" cy="307777"/>
            <a:chOff x="1558070" y="-3329281"/>
            <a:chExt cx="7385401" cy="339648"/>
          </a:xfrm>
        </p:grpSpPr>
        <p:sp>
          <p:nvSpPr>
            <p:cNvPr id="23" name="TextBox 22"/>
            <p:cNvSpPr txBox="1"/>
            <p:nvPr/>
          </p:nvSpPr>
          <p:spPr>
            <a:xfrm>
              <a:off x="1558070" y="-3329281"/>
              <a:ext cx="1402794" cy="339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Very Low </a:t>
              </a:r>
              <a:endParaRPr lang="en-US" sz="1400" b="1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2630304" y="-3180091"/>
              <a:ext cx="3451816" cy="12784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197700" y="-3329281"/>
              <a:ext cx="2745771" cy="339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Very High 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6162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0322" y="4240984"/>
            <a:ext cx="2527061" cy="623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</a:rPr>
              <a:t>87% </a:t>
            </a:r>
            <a:r>
              <a:rPr lang="en-US" sz="1350" b="1" dirty="0">
                <a:solidFill>
                  <a:schemeClr val="bg1"/>
                </a:solidFill>
              </a:rPr>
              <a:t>Progress towards English Proficiency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05973" y="839820"/>
            <a:ext cx="666400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Arial Narrow" panose="020B0606020202030204" pitchFamily="34" charset="0"/>
              </a:rPr>
              <a:t>College/Career Readiness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590318" y="6368617"/>
            <a:ext cx="421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12</a:t>
            </a:r>
            <a:endParaRPr lang="en-US" dirty="0">
              <a:latin typeface="Arial Narrow" panose="020B0606020202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1192" y="2041338"/>
            <a:ext cx="3059155" cy="3557205"/>
            <a:chOff x="581192" y="2041338"/>
            <a:chExt cx="3059155" cy="3557205"/>
          </a:xfrm>
        </p:grpSpPr>
        <p:sp>
          <p:nvSpPr>
            <p:cNvPr id="25" name="TextBox 24"/>
            <p:cNvSpPr txBox="1"/>
            <p:nvPr/>
          </p:nvSpPr>
          <p:spPr>
            <a:xfrm>
              <a:off x="581192" y="2553419"/>
              <a:ext cx="3059155" cy="30451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27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955" y="2041338"/>
              <a:ext cx="2675627" cy="3419182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822383" y="3162654"/>
              <a:ext cx="281796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98%</a:t>
              </a:r>
              <a:r>
                <a:rPr lang="en-US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endParaRPr lang="en-US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Completion of 2 or More College Prep Classes</a:t>
              </a:r>
            </a:p>
          </p:txBody>
        </p:sp>
        <p:sp>
          <p:nvSpPr>
            <p:cNvPr id="17" name="Equal 16"/>
            <p:cNvSpPr/>
            <p:nvPr/>
          </p:nvSpPr>
          <p:spPr>
            <a:xfrm>
              <a:off x="630620" y="4704116"/>
              <a:ext cx="1046922" cy="728870"/>
            </a:xfrm>
            <a:prstGeom prst="mathEqual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55620" y="2011021"/>
            <a:ext cx="3059155" cy="3587522"/>
            <a:chOff x="4455620" y="2011021"/>
            <a:chExt cx="3059155" cy="3587522"/>
          </a:xfrm>
        </p:grpSpPr>
        <p:sp>
          <p:nvSpPr>
            <p:cNvPr id="30" name="TextBox 29"/>
            <p:cNvSpPr txBox="1"/>
            <p:nvPr/>
          </p:nvSpPr>
          <p:spPr>
            <a:xfrm>
              <a:off x="4455620" y="2553419"/>
              <a:ext cx="3059155" cy="30451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31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7383" y="2011021"/>
              <a:ext cx="2675627" cy="3419182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4696811" y="3162654"/>
              <a:ext cx="2817962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88%</a:t>
              </a:r>
              <a:r>
                <a:rPr lang="en-US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endParaRPr lang="en-US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Scoring 3 or Higher on Advanced Placement Assessments</a:t>
              </a:r>
            </a:p>
          </p:txBody>
        </p:sp>
        <p:sp>
          <p:nvSpPr>
            <p:cNvPr id="19" name="Up Arrow 18"/>
            <p:cNvSpPr/>
            <p:nvPr/>
          </p:nvSpPr>
          <p:spPr>
            <a:xfrm flipV="1">
              <a:off x="4456460" y="4466089"/>
              <a:ext cx="633703" cy="1024067"/>
            </a:xfrm>
            <a:prstGeom prst="upArrow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330046" y="2041338"/>
            <a:ext cx="3059155" cy="3557205"/>
            <a:chOff x="8330046" y="2041338"/>
            <a:chExt cx="3059155" cy="3557205"/>
          </a:xfrm>
        </p:grpSpPr>
        <p:sp>
          <p:nvSpPr>
            <p:cNvPr id="34" name="TextBox 33"/>
            <p:cNvSpPr txBox="1"/>
            <p:nvPr/>
          </p:nvSpPr>
          <p:spPr>
            <a:xfrm>
              <a:off x="8330046" y="2553419"/>
              <a:ext cx="3059155" cy="30451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35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1809" y="2041338"/>
              <a:ext cx="2675627" cy="3419182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8521809" y="3093642"/>
              <a:ext cx="281796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71.0% </a:t>
              </a:r>
              <a:endParaRPr lang="en-US" sz="5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Students Satisfying UC/CSU Requirements</a:t>
              </a:r>
            </a:p>
          </p:txBody>
        </p:sp>
        <p:sp>
          <p:nvSpPr>
            <p:cNvPr id="20" name="Up Arrow 19"/>
            <p:cNvSpPr/>
            <p:nvPr/>
          </p:nvSpPr>
          <p:spPr>
            <a:xfrm>
              <a:off x="8345086" y="4352199"/>
              <a:ext cx="633703" cy="1024066"/>
            </a:xfrm>
            <a:prstGeom prst="upArrow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88292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4342" y="3706836"/>
            <a:ext cx="2527061" cy="623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</a:rPr>
              <a:t>87% </a:t>
            </a:r>
            <a:r>
              <a:rPr lang="en-US" sz="1350" b="1" dirty="0">
                <a:solidFill>
                  <a:schemeClr val="bg1"/>
                </a:solidFill>
              </a:rPr>
              <a:t>Progress towards English Proficiency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71956" y="760555"/>
            <a:ext cx="476604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Pupil Engagement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54173" y="6276438"/>
            <a:ext cx="48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13</a:t>
            </a: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453612"/>
              </p:ext>
            </p:extLst>
          </p:nvPr>
        </p:nvGraphicFramePr>
        <p:xfrm>
          <a:off x="4110016" y="2940123"/>
          <a:ext cx="7550590" cy="3336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35">
                  <a:extLst>
                    <a:ext uri="{9D8B030D-6E8A-4147-A177-3AD203B41FA5}">
                      <a16:colId xmlns:a16="http://schemas.microsoft.com/office/drawing/2014/main" val="3189460544"/>
                    </a:ext>
                  </a:extLst>
                </a:gridCol>
                <a:gridCol w="3744455">
                  <a:extLst>
                    <a:ext uri="{9D8B030D-6E8A-4147-A177-3AD203B41FA5}">
                      <a16:colId xmlns:a16="http://schemas.microsoft.com/office/drawing/2014/main" val="2496335799"/>
                    </a:ext>
                  </a:extLst>
                </a:gridCol>
                <a:gridCol w="457644">
                  <a:extLst>
                    <a:ext uri="{9D8B030D-6E8A-4147-A177-3AD203B41FA5}">
                      <a16:colId xmlns:a16="http://schemas.microsoft.com/office/drawing/2014/main" val="3222914169"/>
                    </a:ext>
                  </a:extLst>
                </a:gridCol>
                <a:gridCol w="2872856">
                  <a:extLst>
                    <a:ext uri="{9D8B030D-6E8A-4147-A177-3AD203B41FA5}">
                      <a16:colId xmlns:a16="http://schemas.microsoft.com/office/drawing/2014/main" val="869811975"/>
                    </a:ext>
                  </a:extLst>
                </a:gridCol>
              </a:tblGrid>
              <a:tr h="54969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English Learner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Asian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294669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Socio</a:t>
                      </a:r>
                      <a:r>
                        <a:rPr lang="en-US" baseline="0" dirty="0" smtClean="0"/>
                        <a:t>economic Disadvantaged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Filipino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899401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Foster Youth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85632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Homeless Youth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Pacific Islander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3127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Students With Disabilities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224150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African</a:t>
                      </a:r>
                      <a:r>
                        <a:rPr lang="en-US" baseline="0" dirty="0" smtClean="0"/>
                        <a:t> 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 or more races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561876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73801" y="1986902"/>
            <a:ext cx="3474932" cy="4264544"/>
            <a:chOff x="757421" y="1712558"/>
            <a:chExt cx="3121519" cy="4243455"/>
          </a:xfrm>
        </p:grpSpPr>
        <p:sp>
          <p:nvSpPr>
            <p:cNvPr id="12" name="TextBox 11"/>
            <p:cNvSpPr txBox="1"/>
            <p:nvPr/>
          </p:nvSpPr>
          <p:spPr>
            <a:xfrm>
              <a:off x="757421" y="2127773"/>
              <a:ext cx="3121519" cy="38282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3" name="Content Placeholder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049" y="1712558"/>
              <a:ext cx="3008260" cy="404302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974842" y="3423987"/>
              <a:ext cx="2817962" cy="857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95.9% </a:t>
              </a:r>
              <a:endParaRPr lang="en-US" sz="5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797046"/>
              </p:ext>
            </p:extLst>
          </p:nvPr>
        </p:nvGraphicFramePr>
        <p:xfrm>
          <a:off x="4110016" y="2135102"/>
          <a:ext cx="7550590" cy="538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35">
                  <a:extLst>
                    <a:ext uri="{9D8B030D-6E8A-4147-A177-3AD203B41FA5}">
                      <a16:colId xmlns:a16="http://schemas.microsoft.com/office/drawing/2014/main" val="4189499620"/>
                    </a:ext>
                  </a:extLst>
                </a:gridCol>
                <a:gridCol w="3744455">
                  <a:extLst>
                    <a:ext uri="{9D8B030D-6E8A-4147-A177-3AD203B41FA5}">
                      <a16:colId xmlns:a16="http://schemas.microsoft.com/office/drawing/2014/main" val="568044037"/>
                    </a:ext>
                  </a:extLst>
                </a:gridCol>
                <a:gridCol w="457644">
                  <a:extLst>
                    <a:ext uri="{9D8B030D-6E8A-4147-A177-3AD203B41FA5}">
                      <a16:colId xmlns:a16="http://schemas.microsoft.com/office/drawing/2014/main" val="134251897"/>
                    </a:ext>
                  </a:extLst>
                </a:gridCol>
                <a:gridCol w="2872856">
                  <a:extLst>
                    <a:ext uri="{9D8B030D-6E8A-4147-A177-3AD203B41FA5}">
                      <a16:colId xmlns:a16="http://schemas.microsoft.com/office/drawing/2014/main" val="2401239971"/>
                    </a:ext>
                  </a:extLst>
                </a:gridCol>
              </a:tblGrid>
              <a:tr h="538159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All Students: Graduation Rate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987855"/>
                  </a:ext>
                </a:extLst>
              </a:tr>
            </a:tbl>
          </a:graphicData>
        </a:graphic>
      </p:graphicFrame>
      <p:sp>
        <p:nvSpPr>
          <p:cNvPr id="15" name="Up Arrow 14"/>
          <p:cNvSpPr/>
          <p:nvPr/>
        </p:nvSpPr>
        <p:spPr>
          <a:xfrm rot="10800000">
            <a:off x="652356" y="4316147"/>
            <a:ext cx="909743" cy="1555118"/>
          </a:xfrm>
          <a:prstGeom prst="up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02658"/>
              </p:ext>
            </p:extLst>
          </p:nvPr>
        </p:nvGraphicFramePr>
        <p:xfrm>
          <a:off x="4819353" y="6370413"/>
          <a:ext cx="348189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378">
                  <a:extLst>
                    <a:ext uri="{9D8B030D-6E8A-4147-A177-3AD203B41FA5}">
                      <a16:colId xmlns:a16="http://schemas.microsoft.com/office/drawing/2014/main" val="30485941"/>
                    </a:ext>
                  </a:extLst>
                </a:gridCol>
                <a:gridCol w="696378">
                  <a:extLst>
                    <a:ext uri="{9D8B030D-6E8A-4147-A177-3AD203B41FA5}">
                      <a16:colId xmlns:a16="http://schemas.microsoft.com/office/drawing/2014/main" val="1261548820"/>
                    </a:ext>
                  </a:extLst>
                </a:gridCol>
                <a:gridCol w="674785">
                  <a:extLst>
                    <a:ext uri="{9D8B030D-6E8A-4147-A177-3AD203B41FA5}">
                      <a16:colId xmlns:a16="http://schemas.microsoft.com/office/drawing/2014/main" val="843043183"/>
                    </a:ext>
                  </a:extLst>
                </a:gridCol>
                <a:gridCol w="717971">
                  <a:extLst>
                    <a:ext uri="{9D8B030D-6E8A-4147-A177-3AD203B41FA5}">
                      <a16:colId xmlns:a16="http://schemas.microsoft.com/office/drawing/2014/main" val="2164755050"/>
                    </a:ext>
                  </a:extLst>
                </a:gridCol>
                <a:gridCol w="696378">
                  <a:extLst>
                    <a:ext uri="{9D8B030D-6E8A-4147-A177-3AD203B41FA5}">
                      <a16:colId xmlns:a16="http://schemas.microsoft.com/office/drawing/2014/main" val="3554626886"/>
                    </a:ext>
                  </a:extLst>
                </a:gridCol>
              </a:tblGrid>
              <a:tr h="3362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232060"/>
                  </a:ext>
                </a:extLst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3852845" y="6419326"/>
            <a:ext cx="7129515" cy="307777"/>
            <a:chOff x="1558070" y="-3329281"/>
            <a:chExt cx="7385401" cy="339648"/>
          </a:xfrm>
        </p:grpSpPr>
        <p:sp>
          <p:nvSpPr>
            <p:cNvPr id="23" name="TextBox 22"/>
            <p:cNvSpPr txBox="1"/>
            <p:nvPr/>
          </p:nvSpPr>
          <p:spPr>
            <a:xfrm>
              <a:off x="1558070" y="-3329281"/>
              <a:ext cx="1402794" cy="339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Very Low </a:t>
              </a:r>
              <a:endParaRPr lang="en-US" sz="1400" b="1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2630304" y="-3180091"/>
              <a:ext cx="3451816" cy="12784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197700" y="-3329281"/>
              <a:ext cx="2745771" cy="339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Very High 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026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4342" y="3706836"/>
            <a:ext cx="2527061" cy="623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</a:rPr>
              <a:t>87% </a:t>
            </a:r>
            <a:r>
              <a:rPr lang="en-US" sz="1350" b="1" dirty="0">
                <a:solidFill>
                  <a:schemeClr val="bg1"/>
                </a:solidFill>
              </a:rPr>
              <a:t>Progress towards English Proficiency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71956" y="760555"/>
            <a:ext cx="476604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Pupil Engagement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71564" y="6276438"/>
            <a:ext cx="425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14</a:t>
            </a: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028902"/>
              </p:ext>
            </p:extLst>
          </p:nvPr>
        </p:nvGraphicFramePr>
        <p:xfrm>
          <a:off x="4110016" y="2944882"/>
          <a:ext cx="7550590" cy="3336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35">
                  <a:extLst>
                    <a:ext uri="{9D8B030D-6E8A-4147-A177-3AD203B41FA5}">
                      <a16:colId xmlns:a16="http://schemas.microsoft.com/office/drawing/2014/main" val="3189460544"/>
                    </a:ext>
                  </a:extLst>
                </a:gridCol>
                <a:gridCol w="3744455">
                  <a:extLst>
                    <a:ext uri="{9D8B030D-6E8A-4147-A177-3AD203B41FA5}">
                      <a16:colId xmlns:a16="http://schemas.microsoft.com/office/drawing/2014/main" val="2496335799"/>
                    </a:ext>
                  </a:extLst>
                </a:gridCol>
                <a:gridCol w="457644">
                  <a:extLst>
                    <a:ext uri="{9D8B030D-6E8A-4147-A177-3AD203B41FA5}">
                      <a16:colId xmlns:a16="http://schemas.microsoft.com/office/drawing/2014/main" val="3222914169"/>
                    </a:ext>
                  </a:extLst>
                </a:gridCol>
                <a:gridCol w="2872856">
                  <a:extLst>
                    <a:ext uri="{9D8B030D-6E8A-4147-A177-3AD203B41FA5}">
                      <a16:colId xmlns:a16="http://schemas.microsoft.com/office/drawing/2014/main" val="869811975"/>
                    </a:ext>
                  </a:extLst>
                </a:gridCol>
              </a:tblGrid>
              <a:tr h="54969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English Learner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Asian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294669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Socio</a:t>
                      </a:r>
                      <a:r>
                        <a:rPr lang="en-US" baseline="0" dirty="0" smtClean="0"/>
                        <a:t>economic Disadvantaged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Filipino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899401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Foster Youth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85632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Homeless Youth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Pacific Islander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3127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Students With Disabilities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224150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African</a:t>
                      </a:r>
                      <a:r>
                        <a:rPr lang="en-US" baseline="0" dirty="0" smtClean="0"/>
                        <a:t> 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 or more races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561876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73801" y="1986902"/>
            <a:ext cx="3474932" cy="4264544"/>
            <a:chOff x="757421" y="1712558"/>
            <a:chExt cx="3121519" cy="4243455"/>
          </a:xfrm>
        </p:grpSpPr>
        <p:sp>
          <p:nvSpPr>
            <p:cNvPr id="12" name="TextBox 11"/>
            <p:cNvSpPr txBox="1"/>
            <p:nvPr/>
          </p:nvSpPr>
          <p:spPr>
            <a:xfrm>
              <a:off x="757421" y="2127773"/>
              <a:ext cx="3121519" cy="38282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3" name="Content Placeholder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049" y="1712558"/>
              <a:ext cx="3008260" cy="404302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974842" y="3423987"/>
              <a:ext cx="2817962" cy="857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4.4% </a:t>
              </a:r>
              <a:endParaRPr lang="en-US" sz="5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032655"/>
              </p:ext>
            </p:extLst>
          </p:nvPr>
        </p:nvGraphicFramePr>
        <p:xfrm>
          <a:off x="4110016" y="2135102"/>
          <a:ext cx="7550590" cy="538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35">
                  <a:extLst>
                    <a:ext uri="{9D8B030D-6E8A-4147-A177-3AD203B41FA5}">
                      <a16:colId xmlns:a16="http://schemas.microsoft.com/office/drawing/2014/main" val="4189499620"/>
                    </a:ext>
                  </a:extLst>
                </a:gridCol>
                <a:gridCol w="3744455">
                  <a:extLst>
                    <a:ext uri="{9D8B030D-6E8A-4147-A177-3AD203B41FA5}">
                      <a16:colId xmlns:a16="http://schemas.microsoft.com/office/drawing/2014/main" val="568044037"/>
                    </a:ext>
                  </a:extLst>
                </a:gridCol>
                <a:gridCol w="457644">
                  <a:extLst>
                    <a:ext uri="{9D8B030D-6E8A-4147-A177-3AD203B41FA5}">
                      <a16:colId xmlns:a16="http://schemas.microsoft.com/office/drawing/2014/main" val="134251897"/>
                    </a:ext>
                  </a:extLst>
                </a:gridCol>
                <a:gridCol w="2872856">
                  <a:extLst>
                    <a:ext uri="{9D8B030D-6E8A-4147-A177-3AD203B41FA5}">
                      <a16:colId xmlns:a16="http://schemas.microsoft.com/office/drawing/2014/main" val="2401239971"/>
                    </a:ext>
                  </a:extLst>
                </a:gridCol>
              </a:tblGrid>
              <a:tr h="538159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All Students: Chronic Absenteeism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987855"/>
                  </a:ext>
                </a:extLst>
              </a:tr>
            </a:tbl>
          </a:graphicData>
        </a:graphic>
      </p:graphicFrame>
      <p:sp>
        <p:nvSpPr>
          <p:cNvPr id="15" name="Up Arrow 14"/>
          <p:cNvSpPr/>
          <p:nvPr/>
        </p:nvSpPr>
        <p:spPr>
          <a:xfrm>
            <a:off x="652356" y="4316147"/>
            <a:ext cx="909743" cy="1555118"/>
          </a:xfrm>
          <a:prstGeom prst="up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02658"/>
              </p:ext>
            </p:extLst>
          </p:nvPr>
        </p:nvGraphicFramePr>
        <p:xfrm>
          <a:off x="4819353" y="6370413"/>
          <a:ext cx="348189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378">
                  <a:extLst>
                    <a:ext uri="{9D8B030D-6E8A-4147-A177-3AD203B41FA5}">
                      <a16:colId xmlns:a16="http://schemas.microsoft.com/office/drawing/2014/main" val="30485941"/>
                    </a:ext>
                  </a:extLst>
                </a:gridCol>
                <a:gridCol w="696378">
                  <a:extLst>
                    <a:ext uri="{9D8B030D-6E8A-4147-A177-3AD203B41FA5}">
                      <a16:colId xmlns:a16="http://schemas.microsoft.com/office/drawing/2014/main" val="1261548820"/>
                    </a:ext>
                  </a:extLst>
                </a:gridCol>
                <a:gridCol w="674785">
                  <a:extLst>
                    <a:ext uri="{9D8B030D-6E8A-4147-A177-3AD203B41FA5}">
                      <a16:colId xmlns:a16="http://schemas.microsoft.com/office/drawing/2014/main" val="843043183"/>
                    </a:ext>
                  </a:extLst>
                </a:gridCol>
                <a:gridCol w="717971">
                  <a:extLst>
                    <a:ext uri="{9D8B030D-6E8A-4147-A177-3AD203B41FA5}">
                      <a16:colId xmlns:a16="http://schemas.microsoft.com/office/drawing/2014/main" val="2164755050"/>
                    </a:ext>
                  </a:extLst>
                </a:gridCol>
                <a:gridCol w="696378">
                  <a:extLst>
                    <a:ext uri="{9D8B030D-6E8A-4147-A177-3AD203B41FA5}">
                      <a16:colId xmlns:a16="http://schemas.microsoft.com/office/drawing/2014/main" val="3554626886"/>
                    </a:ext>
                  </a:extLst>
                </a:gridCol>
              </a:tblGrid>
              <a:tr h="3362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232060"/>
                  </a:ext>
                </a:extLst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3852845" y="6419326"/>
            <a:ext cx="7129515" cy="307777"/>
            <a:chOff x="1558070" y="-3329281"/>
            <a:chExt cx="7385401" cy="339648"/>
          </a:xfrm>
        </p:grpSpPr>
        <p:sp>
          <p:nvSpPr>
            <p:cNvPr id="23" name="TextBox 22"/>
            <p:cNvSpPr txBox="1"/>
            <p:nvPr/>
          </p:nvSpPr>
          <p:spPr>
            <a:xfrm>
              <a:off x="1558070" y="-3329281"/>
              <a:ext cx="1402794" cy="339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Very Low </a:t>
              </a:r>
              <a:endParaRPr lang="en-US" sz="1400" b="1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2630304" y="-3180091"/>
              <a:ext cx="3451816" cy="12784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197700" y="-3329281"/>
              <a:ext cx="2745771" cy="339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Very High 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9903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4342" y="3706836"/>
            <a:ext cx="2527061" cy="623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</a:rPr>
              <a:t>87% </a:t>
            </a:r>
            <a:r>
              <a:rPr lang="en-US" sz="1350" b="1" dirty="0">
                <a:solidFill>
                  <a:schemeClr val="bg1"/>
                </a:solidFill>
              </a:rPr>
              <a:t>Progress towards English Proficiency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65497" y="760555"/>
            <a:ext cx="397897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School Climate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530940" y="6276438"/>
            <a:ext cx="486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15</a:t>
            </a: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970609"/>
              </p:ext>
            </p:extLst>
          </p:nvPr>
        </p:nvGraphicFramePr>
        <p:xfrm>
          <a:off x="4110016" y="2944882"/>
          <a:ext cx="7550590" cy="3336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35">
                  <a:extLst>
                    <a:ext uri="{9D8B030D-6E8A-4147-A177-3AD203B41FA5}">
                      <a16:colId xmlns:a16="http://schemas.microsoft.com/office/drawing/2014/main" val="3189460544"/>
                    </a:ext>
                  </a:extLst>
                </a:gridCol>
                <a:gridCol w="3744455">
                  <a:extLst>
                    <a:ext uri="{9D8B030D-6E8A-4147-A177-3AD203B41FA5}">
                      <a16:colId xmlns:a16="http://schemas.microsoft.com/office/drawing/2014/main" val="2496335799"/>
                    </a:ext>
                  </a:extLst>
                </a:gridCol>
                <a:gridCol w="457644">
                  <a:extLst>
                    <a:ext uri="{9D8B030D-6E8A-4147-A177-3AD203B41FA5}">
                      <a16:colId xmlns:a16="http://schemas.microsoft.com/office/drawing/2014/main" val="3222914169"/>
                    </a:ext>
                  </a:extLst>
                </a:gridCol>
                <a:gridCol w="2872856">
                  <a:extLst>
                    <a:ext uri="{9D8B030D-6E8A-4147-A177-3AD203B41FA5}">
                      <a16:colId xmlns:a16="http://schemas.microsoft.com/office/drawing/2014/main" val="869811975"/>
                    </a:ext>
                  </a:extLst>
                </a:gridCol>
              </a:tblGrid>
              <a:tr h="54969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English Learner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Asian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294669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Socio</a:t>
                      </a:r>
                      <a:r>
                        <a:rPr lang="en-US" baseline="0" dirty="0" smtClean="0"/>
                        <a:t>economic Disadvantaged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Filipino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899401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Foster Youth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85632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Homeless Youth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Pacific Islander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3127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Students With Disabilities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224150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African</a:t>
                      </a:r>
                      <a:r>
                        <a:rPr lang="en-US" baseline="0" dirty="0" smtClean="0"/>
                        <a:t> 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 or more races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561876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73801" y="1986902"/>
            <a:ext cx="3474932" cy="4264544"/>
            <a:chOff x="757421" y="1712558"/>
            <a:chExt cx="3121519" cy="4243455"/>
          </a:xfrm>
        </p:grpSpPr>
        <p:sp>
          <p:nvSpPr>
            <p:cNvPr id="12" name="TextBox 11"/>
            <p:cNvSpPr txBox="1"/>
            <p:nvPr/>
          </p:nvSpPr>
          <p:spPr>
            <a:xfrm>
              <a:off x="757421" y="2127773"/>
              <a:ext cx="3121519" cy="38282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3" name="Content Placeholder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049" y="1712558"/>
              <a:ext cx="3008260" cy="404302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974842" y="3423987"/>
              <a:ext cx="2817962" cy="857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1.2% </a:t>
              </a:r>
              <a:endParaRPr lang="en-US" sz="5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073686"/>
              </p:ext>
            </p:extLst>
          </p:nvPr>
        </p:nvGraphicFramePr>
        <p:xfrm>
          <a:off x="4110016" y="2135102"/>
          <a:ext cx="7550590" cy="538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35">
                  <a:extLst>
                    <a:ext uri="{9D8B030D-6E8A-4147-A177-3AD203B41FA5}">
                      <a16:colId xmlns:a16="http://schemas.microsoft.com/office/drawing/2014/main" val="4189499620"/>
                    </a:ext>
                  </a:extLst>
                </a:gridCol>
                <a:gridCol w="3744455">
                  <a:extLst>
                    <a:ext uri="{9D8B030D-6E8A-4147-A177-3AD203B41FA5}">
                      <a16:colId xmlns:a16="http://schemas.microsoft.com/office/drawing/2014/main" val="568044037"/>
                    </a:ext>
                  </a:extLst>
                </a:gridCol>
                <a:gridCol w="457644">
                  <a:extLst>
                    <a:ext uri="{9D8B030D-6E8A-4147-A177-3AD203B41FA5}">
                      <a16:colId xmlns:a16="http://schemas.microsoft.com/office/drawing/2014/main" val="134251897"/>
                    </a:ext>
                  </a:extLst>
                </a:gridCol>
                <a:gridCol w="2872856">
                  <a:extLst>
                    <a:ext uri="{9D8B030D-6E8A-4147-A177-3AD203B41FA5}">
                      <a16:colId xmlns:a16="http://schemas.microsoft.com/office/drawing/2014/main" val="2401239971"/>
                    </a:ext>
                  </a:extLst>
                </a:gridCol>
              </a:tblGrid>
              <a:tr h="538159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All Students: Suspension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Rate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987855"/>
                  </a:ext>
                </a:extLst>
              </a:tr>
            </a:tbl>
          </a:graphicData>
        </a:graphic>
      </p:graphicFrame>
      <p:sp>
        <p:nvSpPr>
          <p:cNvPr id="15" name="Up Arrow 14"/>
          <p:cNvSpPr/>
          <p:nvPr/>
        </p:nvSpPr>
        <p:spPr>
          <a:xfrm rot="10800000">
            <a:off x="652356" y="4316147"/>
            <a:ext cx="909743" cy="1555118"/>
          </a:xfrm>
          <a:prstGeom prst="up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02658"/>
              </p:ext>
            </p:extLst>
          </p:nvPr>
        </p:nvGraphicFramePr>
        <p:xfrm>
          <a:off x="4819353" y="6370413"/>
          <a:ext cx="348189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378">
                  <a:extLst>
                    <a:ext uri="{9D8B030D-6E8A-4147-A177-3AD203B41FA5}">
                      <a16:colId xmlns:a16="http://schemas.microsoft.com/office/drawing/2014/main" val="30485941"/>
                    </a:ext>
                  </a:extLst>
                </a:gridCol>
                <a:gridCol w="696378">
                  <a:extLst>
                    <a:ext uri="{9D8B030D-6E8A-4147-A177-3AD203B41FA5}">
                      <a16:colId xmlns:a16="http://schemas.microsoft.com/office/drawing/2014/main" val="1261548820"/>
                    </a:ext>
                  </a:extLst>
                </a:gridCol>
                <a:gridCol w="674785">
                  <a:extLst>
                    <a:ext uri="{9D8B030D-6E8A-4147-A177-3AD203B41FA5}">
                      <a16:colId xmlns:a16="http://schemas.microsoft.com/office/drawing/2014/main" val="843043183"/>
                    </a:ext>
                  </a:extLst>
                </a:gridCol>
                <a:gridCol w="717971">
                  <a:extLst>
                    <a:ext uri="{9D8B030D-6E8A-4147-A177-3AD203B41FA5}">
                      <a16:colId xmlns:a16="http://schemas.microsoft.com/office/drawing/2014/main" val="2164755050"/>
                    </a:ext>
                  </a:extLst>
                </a:gridCol>
                <a:gridCol w="696378">
                  <a:extLst>
                    <a:ext uri="{9D8B030D-6E8A-4147-A177-3AD203B41FA5}">
                      <a16:colId xmlns:a16="http://schemas.microsoft.com/office/drawing/2014/main" val="3554626886"/>
                    </a:ext>
                  </a:extLst>
                </a:gridCol>
              </a:tblGrid>
              <a:tr h="3362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232060"/>
                  </a:ext>
                </a:extLst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3852845" y="6419326"/>
            <a:ext cx="7129515" cy="307777"/>
            <a:chOff x="1558070" y="-3329281"/>
            <a:chExt cx="7385401" cy="339648"/>
          </a:xfrm>
        </p:grpSpPr>
        <p:sp>
          <p:nvSpPr>
            <p:cNvPr id="23" name="TextBox 22"/>
            <p:cNvSpPr txBox="1"/>
            <p:nvPr/>
          </p:nvSpPr>
          <p:spPr>
            <a:xfrm>
              <a:off x="1558070" y="-3329281"/>
              <a:ext cx="1402794" cy="339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Very Low </a:t>
              </a:r>
              <a:endParaRPr lang="en-US" sz="1400" b="1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2630304" y="-3180091"/>
              <a:ext cx="3451816" cy="12784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197700" y="-3329281"/>
              <a:ext cx="2745771" cy="339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Very High 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4497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8199" y="4159868"/>
            <a:ext cx="2527061" cy="623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</a:rPr>
              <a:t>87% </a:t>
            </a:r>
            <a:r>
              <a:rPr lang="en-US" sz="1350" b="1" dirty="0">
                <a:solidFill>
                  <a:schemeClr val="bg1"/>
                </a:solidFill>
              </a:rPr>
              <a:t>Progress towards English Proficiency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86389" y="828390"/>
            <a:ext cx="202331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Access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19066" y="6270171"/>
            <a:ext cx="492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16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45701" y="2708695"/>
            <a:ext cx="3059155" cy="30451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64" y="2196614"/>
            <a:ext cx="2675627" cy="341918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94320" y="3483974"/>
            <a:ext cx="28179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1.1 : 1</a:t>
            </a:r>
            <a:endParaRPr lang="en-US" sz="5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Student to Computer Ratio</a:t>
            </a:r>
          </a:p>
        </p:txBody>
      </p:sp>
      <p:sp>
        <p:nvSpPr>
          <p:cNvPr id="23" name="Up Arrow 22"/>
          <p:cNvSpPr/>
          <p:nvPr/>
        </p:nvSpPr>
        <p:spPr>
          <a:xfrm>
            <a:off x="2531962" y="4561412"/>
            <a:ext cx="633703" cy="1024067"/>
          </a:xfrm>
          <a:prstGeom prst="up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6291878" y="2708695"/>
            <a:ext cx="3059155" cy="30451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641" y="2196614"/>
            <a:ext cx="2675627" cy="341918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533069" y="3412820"/>
            <a:ext cx="281796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 Narrow" panose="020B0606020202030204" pitchFamily="34" charset="0"/>
              </a:rPr>
              <a:t>100%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Student access to Standards Aligned Materials</a:t>
            </a:r>
          </a:p>
        </p:txBody>
      </p:sp>
      <p:sp>
        <p:nvSpPr>
          <p:cNvPr id="15" name="Equal 14"/>
          <p:cNvSpPr/>
          <p:nvPr/>
        </p:nvSpPr>
        <p:spPr>
          <a:xfrm>
            <a:off x="6351807" y="4876338"/>
            <a:ext cx="1046922" cy="728870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23" grpId="0" animBg="1"/>
      <p:bldP spid="12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4588" y="438513"/>
            <a:ext cx="7989752" cy="6052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IRVINE UNIFIED School district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140018"/>
            <a:ext cx="79057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Local Control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Accountability Plan</a:t>
            </a: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Part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3: Stakeholder Engagement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74906" y="6368617"/>
            <a:ext cx="41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17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1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649" y="718081"/>
            <a:ext cx="7699341" cy="99417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LCAP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0574" y="2332382"/>
            <a:ext cx="11277599" cy="3796099"/>
          </a:xfrm>
        </p:spPr>
        <p:txBody>
          <a:bodyPr>
            <a:noAutofit/>
          </a:bodyPr>
          <a:lstStyle/>
          <a:p>
            <a:pPr marL="0" indent="0">
              <a:buClr>
                <a:srgbClr val="0C5A82"/>
              </a:buClr>
              <a:buNone/>
            </a:pP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IUSD has </a:t>
            </a:r>
            <a:r>
              <a:rPr lang="en-US" sz="3200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completed </a:t>
            </a: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 in-depth process to engage stakeholders:</a:t>
            </a:r>
          </a:p>
          <a:p>
            <a:pPr lvl="1">
              <a:buClr>
                <a:srgbClr val="0C5A82"/>
              </a:buClr>
            </a:pP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Sharing information on LCFF and LCAP</a:t>
            </a:r>
          </a:p>
          <a:p>
            <a:pPr lvl="1">
              <a:buClr>
                <a:srgbClr val="0C5A82"/>
              </a:buClr>
            </a:pP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Gathering input on developing the draft </a:t>
            </a:r>
            <a:r>
              <a:rPr lang="en-US" sz="3200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2019-20 </a:t>
            </a: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LCAP</a:t>
            </a:r>
          </a:p>
          <a:p>
            <a:pPr lvl="1">
              <a:buClr>
                <a:srgbClr val="0C5A82"/>
              </a:buClr>
            </a:pP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Gathering feedback on draft 2019-20 LCAP</a:t>
            </a:r>
          </a:p>
          <a:p>
            <a:pPr marL="0" indent="0">
              <a:buClr>
                <a:srgbClr val="0C5A82"/>
              </a:buClr>
              <a:buNone/>
            </a:pP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June </a:t>
            </a:r>
            <a:r>
              <a:rPr lang="en-US" sz="3200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2019:</a:t>
            </a:r>
            <a:endParaRPr lang="en-US" sz="3200" dirty="0">
              <a:solidFill>
                <a:prstClr val="black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C5A82"/>
              </a:buClr>
            </a:pP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Final review and </a:t>
            </a:r>
            <a:r>
              <a:rPr lang="en-US" sz="3200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approval of </a:t>
            </a: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2019-20 LCAP</a:t>
            </a:r>
            <a:endParaRPr lang="en-US" sz="3200" i="1" dirty="0">
              <a:solidFill>
                <a:prstClr val="black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1450" y="6320992"/>
            <a:ext cx="505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18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32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4588" y="438513"/>
            <a:ext cx="7989752" cy="6052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IRVINE UNIFIED School district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1150" y="3140018"/>
            <a:ext cx="8458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Local Control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Accountability Plan</a:t>
            </a: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Part 4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Goals, Actions, and Services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96700" y="6397192"/>
            <a:ext cx="41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19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4588" y="438513"/>
            <a:ext cx="7989752" cy="6052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IRVINE UNIFIED School district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6589" y="3140018"/>
            <a:ext cx="619376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Local Control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Accountability Plan</a:t>
            </a: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Part 1: Plan 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65381" y="6349567"/>
            <a:ext cx="23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889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912" y="750293"/>
            <a:ext cx="7699341" cy="994172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cs typeface="Arial" panose="020B0604020202020204" pitchFamily="34" charset="0"/>
              </a:rPr>
              <a:t>Determining LCAP </a:t>
            </a:r>
            <a:br>
              <a:rPr lang="en-US" sz="4000" dirty="0">
                <a:cs typeface="Arial" panose="020B0604020202020204" pitchFamily="34" charset="0"/>
              </a:rPr>
            </a:br>
            <a:r>
              <a:rPr lang="en-US" sz="4000" dirty="0">
                <a:cs typeface="Arial" panose="020B0604020202020204" pitchFamily="34" charset="0"/>
              </a:rPr>
              <a:t>Actions and Expenditures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46" y="2398643"/>
            <a:ext cx="11315484" cy="4106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2019-20 LCAP Focus:</a:t>
            </a:r>
          </a:p>
          <a:p>
            <a:pPr>
              <a:buClr>
                <a:srgbClr val="547BAA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$9,180,560 in actions scheduled to end in June of 2019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After </a:t>
            </a:r>
            <a:r>
              <a:rPr lang="en-US" sz="3200" dirty="0">
                <a:solidFill>
                  <a:schemeClr val="tx1"/>
                </a:solidFill>
                <a:latin typeface="Arial Narrow" panose="020B0606020202030204" pitchFamily="34" charset="0"/>
              </a:rPr>
              <a:t>review and careful consideration of stakeholder feedback, the Superintendent and Cabinet have designed </a:t>
            </a:r>
            <a:r>
              <a:rPr lang="en-US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the following plan:</a:t>
            </a:r>
          </a:p>
          <a:p>
            <a:pPr>
              <a:buClr>
                <a:srgbClr val="547BAA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Aligned with </a:t>
            </a:r>
            <a:r>
              <a:rPr lang="en-US" sz="3200" dirty="0">
                <a:solidFill>
                  <a:schemeClr val="tx1"/>
                </a:solidFill>
                <a:latin typeface="Arial Narrow" panose="020B0606020202030204" pitchFamily="34" charset="0"/>
              </a:rPr>
              <a:t>eight state priorities </a:t>
            </a:r>
            <a:r>
              <a:rPr lang="en-US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and four district </a:t>
            </a:r>
            <a:r>
              <a:rPr lang="en-US" sz="3200" dirty="0">
                <a:solidFill>
                  <a:schemeClr val="tx1"/>
                </a:solidFill>
                <a:latin typeface="Arial Narrow" panose="020B0606020202030204" pitchFamily="34" charset="0"/>
              </a:rPr>
              <a:t>goals </a:t>
            </a:r>
            <a:endParaRPr lang="en-US" sz="3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buClr>
                <a:srgbClr val="547BAA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Created </a:t>
            </a:r>
            <a:r>
              <a:rPr lang="en-US" sz="3200" dirty="0">
                <a:solidFill>
                  <a:schemeClr val="tx1"/>
                </a:solidFill>
                <a:latin typeface="Arial Narrow" panose="020B0606020202030204" pitchFamily="34" charset="0"/>
              </a:rPr>
              <a:t>without using any of the new “</a:t>
            </a:r>
            <a:r>
              <a:rPr lang="en-US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2019-20” </a:t>
            </a:r>
            <a:r>
              <a:rPr lang="en-US" sz="3200" dirty="0">
                <a:solidFill>
                  <a:schemeClr val="tx1"/>
                </a:solidFill>
                <a:latin typeface="Arial Narrow" panose="020B0606020202030204" pitchFamily="34" charset="0"/>
              </a:rPr>
              <a:t>funding </a:t>
            </a:r>
            <a:r>
              <a:rPr lang="en-US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confirmed </a:t>
            </a:r>
            <a:r>
              <a:rPr lang="en-US" sz="3200" dirty="0">
                <a:solidFill>
                  <a:schemeClr val="tx1"/>
                </a:solidFill>
                <a:latin typeface="Arial Narrow" panose="020B0606020202030204" pitchFamily="34" charset="0"/>
              </a:rPr>
              <a:t>in the “May Revise” </a:t>
            </a:r>
            <a:br>
              <a:rPr lang="en-US" sz="32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sz="3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31919" y="6320909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20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9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912" y="750293"/>
            <a:ext cx="7699341" cy="99417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cs typeface="Arial" panose="020B0604020202020204" pitchFamily="34" charset="0"/>
              </a:rPr>
              <a:t>Irvine LCAP Goals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896" y="2576945"/>
            <a:ext cx="10222086" cy="4113296"/>
          </a:xfrm>
        </p:spPr>
        <p:txBody>
          <a:bodyPr>
            <a:noAutofit/>
          </a:bodyPr>
          <a:lstStyle/>
          <a:p>
            <a:pPr marL="339328" lvl="1" indent="0">
              <a:buClr>
                <a:srgbClr val="0C5A82"/>
              </a:buClr>
              <a:buSzPct val="100000"/>
              <a:buNone/>
            </a:pP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3200" dirty="0"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Ensure all students attain proficiency in the current content standards.</a:t>
            </a:r>
          </a:p>
          <a:p>
            <a:pPr marL="339328" lvl="1" indent="0">
              <a:buClr>
                <a:srgbClr val="0C5A82"/>
              </a:buClr>
              <a:buSzPct val="100000"/>
              <a:buNone/>
            </a:pP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3200" dirty="0"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Ensure access to rigorous and relevant learning tools, resources, and skills for all staff and students.</a:t>
            </a:r>
          </a:p>
          <a:p>
            <a:pPr marL="339328" lvl="1" indent="0">
              <a:buClr>
                <a:srgbClr val="0C5A82"/>
              </a:buClr>
              <a:buSzPct val="100000"/>
              <a:buNone/>
            </a:pP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3200" dirty="0"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Cultivate a positive school culture and system of supports for student personal and academic growth.</a:t>
            </a:r>
          </a:p>
          <a:p>
            <a:pPr marL="339328" lvl="1" indent="0">
              <a:buClr>
                <a:srgbClr val="0C5A82"/>
              </a:buClr>
              <a:buSzPct val="100000"/>
              <a:buNone/>
            </a:pP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3200" dirty="0"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Communicate effectively and form strategic alliances to secure the support and resources necessary to deliver our vision.</a:t>
            </a:r>
          </a:p>
          <a:p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31919" y="6320909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21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362" y="724662"/>
            <a:ext cx="7699341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Investments: Student Instructional Support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969325"/>
              </p:ext>
            </p:extLst>
          </p:nvPr>
        </p:nvGraphicFramePr>
        <p:xfrm>
          <a:off x="451945" y="1828801"/>
          <a:ext cx="11281636" cy="4405280"/>
        </p:xfrm>
        <a:graphic>
          <a:graphicData uri="http://schemas.openxmlformats.org/drawingml/2006/table">
            <a:tbl>
              <a:tblPr firstRow="1" bandRow="1">
                <a:effectLst/>
                <a:tableStyleId>{6E25E649-3F16-4E02-A733-19D2CDBF48F0}</a:tableStyleId>
              </a:tblPr>
              <a:tblGrid>
                <a:gridCol w="3904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5424">
                  <a:extLst>
                    <a:ext uri="{9D8B030D-6E8A-4147-A177-3AD203B41FA5}">
                      <a16:colId xmlns:a16="http://schemas.microsoft.com/office/drawing/2014/main" val="3051465265"/>
                    </a:ext>
                  </a:extLst>
                </a:gridCol>
              </a:tblGrid>
              <a:tr h="598574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2018-19</a:t>
                      </a:r>
                    </a:p>
                    <a:p>
                      <a:pPr algn="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Allocation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</a:t>
                      </a:r>
                    </a:p>
                    <a:p>
                      <a:pPr algn="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LCAP </a:t>
                      </a:r>
                    </a:p>
                    <a:p>
                      <a:pPr algn="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One-Time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LCAP Ongoing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4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Elementary</a:t>
                      </a:r>
                      <a:r>
                        <a:rPr lang="en-US" sz="15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 Paraprofessionals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$660,000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$360,000</a:t>
                      </a:r>
                    </a:p>
                    <a:p>
                      <a:pPr algn="r"/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($660,000 per year)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$270,000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$90,000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$300,000 </a:t>
                      </a:r>
                    </a:p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Non-LCAP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08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Elementary Art </a:t>
                      </a:r>
                      <a:r>
                        <a:rPr lang="en-US" sz="15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Grades 1-3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$600,000</a:t>
                      </a:r>
                    </a:p>
                    <a:p>
                      <a:pPr algn="r"/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($300,000 per year)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$600,000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2 years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08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</a:t>
                      </a:r>
                      <a:r>
                        <a:rPr lang="en-US" sz="15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 Size at Secondary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$925,000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588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US" sz="15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Career Technical Education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$200,000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$200,000</a:t>
                      </a:r>
                    </a:p>
                    <a:p>
                      <a:pPr algn="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(May 2019)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LCAP Addition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04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Secondary</a:t>
                      </a:r>
                      <a:r>
                        <a:rPr lang="en-US" sz="15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Allocation to Support Impacted and Intervention Classes  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$820,000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909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Summer School Programs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876513"/>
                  </a:ext>
                </a:extLst>
              </a:tr>
              <a:tr h="56190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Subtotal: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$3,205,000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$3,460,000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$2,370,000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$1,090,000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18863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593819" y="6311384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22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4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652" y="664569"/>
            <a:ext cx="7699341" cy="99417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1327 Survey Responses:                    </a:t>
            </a:r>
            <a:br>
              <a:rPr lang="en-US" sz="2800" dirty="0" smtClean="0"/>
            </a:br>
            <a:r>
              <a:rPr lang="en-US" sz="2400" dirty="0" smtClean="0"/>
              <a:t>Student Instructional Support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548550"/>
              </p:ext>
            </p:extLst>
          </p:nvPr>
        </p:nvGraphicFramePr>
        <p:xfrm>
          <a:off x="462647" y="1982420"/>
          <a:ext cx="11285563" cy="3829122"/>
        </p:xfrm>
        <a:graphic>
          <a:graphicData uri="http://schemas.openxmlformats.org/drawingml/2006/table">
            <a:tbl>
              <a:tblPr firstRow="1" bandRow="1">
                <a:effectLst/>
                <a:tableStyleId>{6E25E649-3F16-4E02-A733-19D2CDBF48F0}</a:tableStyleId>
              </a:tblPr>
              <a:tblGrid>
                <a:gridCol w="552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569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Comprehensive</a:t>
                      </a:r>
                      <a:r>
                        <a:rPr lang="en-US" sz="16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 Results:</a:t>
                      </a:r>
                      <a:r>
                        <a:rPr lang="en-US" sz="16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503 responses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187347"/>
                  </a:ext>
                </a:extLst>
              </a:tr>
              <a:tr h="52793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Highly Likely/Likely</a:t>
                      </a:r>
                      <a:endParaRPr lang="en-US" sz="15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Likely/Will not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Opinion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00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Elementary</a:t>
                      </a:r>
                      <a:r>
                        <a:rPr lang="en-US" sz="15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 Paraprofessionals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81%</a:t>
                      </a:r>
                      <a:endParaRPr lang="en-US" sz="2000" b="1" baseline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1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2000" dirty="0">
                        <a:ln>
                          <a:solidFill>
                            <a:schemeClr val="accent1">
                              <a:alpha val="51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Elementary Art </a:t>
                      </a:r>
                      <a:r>
                        <a:rPr lang="en-US" sz="15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Grades 1-3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83%</a:t>
                      </a:r>
                      <a:endParaRPr lang="en-US" sz="2000" b="1" baseline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3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</a:t>
                      </a:r>
                      <a:r>
                        <a:rPr lang="en-US" sz="15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 Size at Secondary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91%</a:t>
                      </a:r>
                      <a:endParaRPr lang="en-US" sz="2000" b="1" baseline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8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US" sz="15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Career Technical Education 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(Survey Results from April 2018)</a:t>
                      </a:r>
                      <a:endParaRPr lang="en-US" sz="15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56%</a:t>
                      </a:r>
                      <a:endParaRPr lang="en-US" sz="2000" b="1" baseline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29%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8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Secondary</a:t>
                      </a:r>
                      <a:r>
                        <a:rPr lang="en-US" sz="15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Allocation to Support Impacted and Intervention Classes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80%</a:t>
                      </a:r>
                      <a:endParaRPr lang="en-US" sz="2000" b="1" baseline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3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Summer School Programs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77%</a:t>
                      </a:r>
                      <a:endParaRPr lang="en-US" sz="2000" b="1" baseline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37247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622394" y="6339959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23</a:t>
            </a: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386871"/>
              </p:ext>
            </p:extLst>
          </p:nvPr>
        </p:nvGraphicFramePr>
        <p:xfrm>
          <a:off x="462648" y="5867399"/>
          <a:ext cx="11285562" cy="3962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550446">
                  <a:extLst>
                    <a:ext uri="{9D8B030D-6E8A-4147-A177-3AD203B41FA5}">
                      <a16:colId xmlns:a16="http://schemas.microsoft.com/office/drawing/2014/main" val="1453913680"/>
                    </a:ext>
                  </a:extLst>
                </a:gridCol>
                <a:gridCol w="2026311">
                  <a:extLst>
                    <a:ext uri="{9D8B030D-6E8A-4147-A177-3AD203B41FA5}">
                      <a16:colId xmlns:a16="http://schemas.microsoft.com/office/drawing/2014/main" val="3780569989"/>
                    </a:ext>
                  </a:extLst>
                </a:gridCol>
                <a:gridCol w="1982419">
                  <a:extLst>
                    <a:ext uri="{9D8B030D-6E8A-4147-A177-3AD203B41FA5}">
                      <a16:colId xmlns:a16="http://schemas.microsoft.com/office/drawing/2014/main" val="1645469239"/>
                    </a:ext>
                  </a:extLst>
                </a:gridCol>
                <a:gridCol w="1726386">
                  <a:extLst>
                    <a:ext uri="{9D8B030D-6E8A-4147-A177-3AD203B41FA5}">
                      <a16:colId xmlns:a16="http://schemas.microsoft.com/office/drawing/2014/main" val="1542791778"/>
                    </a:ext>
                  </a:extLst>
                </a:gridCol>
              </a:tblGrid>
              <a:tr h="38100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Condensed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 Results: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824 responses</a:t>
                      </a: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B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85%</a:t>
                      </a:r>
                      <a:endParaRPr lang="en-US" sz="2000" b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US" sz="2000" b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9%</a:t>
                      </a:r>
                      <a:endParaRPr lang="en-US" sz="2000" b="0" kern="12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407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32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362" y="724662"/>
            <a:ext cx="7699341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Investments: Increase School Site Funding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948857"/>
              </p:ext>
            </p:extLst>
          </p:nvPr>
        </p:nvGraphicFramePr>
        <p:xfrm>
          <a:off x="430924" y="1764554"/>
          <a:ext cx="11309130" cy="5015977"/>
        </p:xfrm>
        <a:graphic>
          <a:graphicData uri="http://schemas.openxmlformats.org/drawingml/2006/table">
            <a:tbl>
              <a:tblPr firstRow="1" bandRow="1">
                <a:effectLst/>
                <a:tableStyleId>{6E25E649-3F16-4E02-A733-19D2CDBF48F0}</a:tableStyleId>
              </a:tblPr>
              <a:tblGrid>
                <a:gridCol w="3098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706">
                  <a:extLst>
                    <a:ext uri="{9D8B030D-6E8A-4147-A177-3AD203B41FA5}">
                      <a16:colId xmlns:a16="http://schemas.microsoft.com/office/drawing/2014/main" val="3900814179"/>
                    </a:ext>
                  </a:extLst>
                </a:gridCol>
                <a:gridCol w="2302416">
                  <a:extLst>
                    <a:ext uri="{9D8B030D-6E8A-4147-A177-3AD203B41FA5}">
                      <a16:colId xmlns:a16="http://schemas.microsoft.com/office/drawing/2014/main" val="1298791160"/>
                    </a:ext>
                  </a:extLst>
                </a:gridCol>
                <a:gridCol w="1261599">
                  <a:extLst>
                    <a:ext uri="{9D8B030D-6E8A-4147-A177-3AD203B41FA5}">
                      <a16:colId xmlns:a16="http://schemas.microsoft.com/office/drawing/2014/main" val="695560690"/>
                    </a:ext>
                  </a:extLst>
                </a:gridCol>
                <a:gridCol w="1156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4718">
                  <a:extLst>
                    <a:ext uri="{9D8B030D-6E8A-4147-A177-3AD203B41FA5}">
                      <a16:colId xmlns:a16="http://schemas.microsoft.com/office/drawing/2014/main" val="738878837"/>
                    </a:ext>
                  </a:extLst>
                </a:gridCol>
              </a:tblGrid>
              <a:tr h="6349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2018-19</a:t>
                      </a:r>
                    </a:p>
                    <a:p>
                      <a:pPr algn="ct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Allocation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</a:t>
                      </a:r>
                    </a:p>
                    <a:p>
                      <a:pPr algn="ct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LCAP One-Time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LCAP Ongoing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VAPA Instrument Repair Specialist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$90,000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5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</a:t>
                      </a:r>
                      <a:r>
                        <a:rPr lang="en-US" sz="15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 Repair Contract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P.E.</a:t>
                      </a:r>
                      <a:r>
                        <a:rPr lang="en-US" sz="15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Support</a:t>
                      </a:r>
                      <a:endParaRPr lang="en-US" sz="15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$125,000</a:t>
                      </a:r>
                    </a:p>
                    <a:p>
                      <a:pPr algn="r"/>
                      <a:r>
                        <a:rPr lang="en-US" sz="15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(May 2019)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$125,000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LCAP Addition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4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Purchase and Update</a:t>
                      </a:r>
                      <a:r>
                        <a:rPr lang="en-US" sz="15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Tech Equip.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$500,000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$300,000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($500,000 total investment)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$200,000 </a:t>
                      </a:r>
                    </a:p>
                    <a:p>
                      <a:pPr algn="r"/>
                      <a:r>
                        <a:rPr lang="en-US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(ongoing 18-19)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40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 Technology Mentors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5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Success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$240,000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876513"/>
                  </a:ext>
                </a:extLst>
              </a:tr>
              <a:tr h="3665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Guidance Assistants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$335,000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$335,000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$335,000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92915"/>
                  </a:ext>
                </a:extLst>
              </a:tr>
              <a:tr h="5498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Elementary Resource</a:t>
                      </a:r>
                      <a:r>
                        <a:rPr lang="en-US" sz="15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Specialists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$1,160,000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$500,000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($1,160,000 total investment)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$305,000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$195,000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$360,000</a:t>
                      </a:r>
                      <a:r>
                        <a:rPr lang="en-US" sz="15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non-LCAP)</a:t>
                      </a:r>
                      <a:endParaRPr lang="en-US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$300,000 </a:t>
                      </a:r>
                      <a:r>
                        <a:rPr lang="en-US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(ongoing 18-19)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32586"/>
                  </a:ext>
                </a:extLst>
              </a:tr>
              <a:tr h="5044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Expand Blended </a:t>
                      </a:r>
                      <a:r>
                        <a:rPr lang="en-US" sz="15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Options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$400,000</a:t>
                      </a:r>
                    </a:p>
                    <a:p>
                      <a:pPr algn="r"/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($700,000 total investment)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$300,000 </a:t>
                      </a:r>
                      <a:r>
                        <a:rPr lang="en-US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(ongoing 18-19)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535597"/>
                  </a:ext>
                </a:extLst>
              </a:tr>
              <a:tr h="41002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Subtotal: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$3,223,000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2,258,000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1,855,000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$403,000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64736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740054" y="6311384"/>
            <a:ext cx="451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24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20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652" y="664569"/>
            <a:ext cx="7699341" cy="994172"/>
          </a:xfrm>
        </p:spPr>
        <p:txBody>
          <a:bodyPr>
            <a:noAutofit/>
          </a:bodyPr>
          <a:lstStyle/>
          <a:p>
            <a:r>
              <a:rPr lang="en-US" sz="2800" dirty="0"/>
              <a:t>1327 Survey </a:t>
            </a:r>
            <a:r>
              <a:rPr lang="en-US" sz="2800" dirty="0" smtClean="0"/>
              <a:t>Responses:                 </a:t>
            </a:r>
            <a:br>
              <a:rPr lang="en-US" sz="2800" dirty="0" smtClean="0"/>
            </a:br>
            <a:r>
              <a:rPr lang="en-US" sz="2800" dirty="0" smtClean="0"/>
              <a:t>   </a:t>
            </a:r>
            <a:r>
              <a:rPr lang="en-US" sz="2800" dirty="0">
                <a:effectLst/>
                <a:cs typeface="Arial" panose="020B0604020202020204" pitchFamily="34" charset="0"/>
              </a:rPr>
              <a:t>Increase School Site Funding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608528"/>
              </p:ext>
            </p:extLst>
          </p:nvPr>
        </p:nvGraphicFramePr>
        <p:xfrm>
          <a:off x="462647" y="1913933"/>
          <a:ext cx="11270934" cy="4352323"/>
        </p:xfrm>
        <a:graphic>
          <a:graphicData uri="http://schemas.openxmlformats.org/drawingml/2006/table">
            <a:tbl>
              <a:tblPr firstRow="1" bandRow="1">
                <a:effectLst/>
                <a:tableStyleId>{6E25E649-3F16-4E02-A733-19D2CDBF48F0}</a:tableStyleId>
              </a:tblPr>
              <a:tblGrid>
                <a:gridCol w="5357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2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3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409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Comprehensive</a:t>
                      </a:r>
                      <a:r>
                        <a:rPr lang="en-US" sz="16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 Results:</a:t>
                      </a:r>
                      <a:r>
                        <a:rPr lang="en-US" sz="16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503 responses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187347"/>
                  </a:ext>
                </a:extLst>
              </a:tr>
              <a:tr h="417754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u="non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500" b="1" i="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Highly Likely/Likely</a:t>
                      </a:r>
                      <a:endParaRPr lang="en-US" sz="15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Likely/Will not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Opinion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VAPA Instrument Repair Specialist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71%</a:t>
                      </a:r>
                      <a:endParaRPr lang="en-US" sz="2000" b="1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n-US" sz="2000" b="1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n-US" sz="2000" b="1" u="none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5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</a:t>
                      </a:r>
                      <a:r>
                        <a:rPr lang="en-US" sz="15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Equipment Repair Contract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86%</a:t>
                      </a:r>
                      <a:endParaRPr lang="en-US" sz="2000" b="1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n-US" sz="2000" b="1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n-US" sz="2000" b="1" u="none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3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P.E.</a:t>
                      </a:r>
                      <a:r>
                        <a:rPr lang="en-US" sz="15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Support</a:t>
                      </a:r>
                      <a:endParaRPr lang="en-US" sz="15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74%</a:t>
                      </a:r>
                      <a:endParaRPr lang="en-US" sz="2000" b="1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en-US" sz="2000" b="1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n-US" sz="2000" b="1" u="none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Purchase and Update</a:t>
                      </a:r>
                      <a:r>
                        <a:rPr lang="en-US" sz="15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Tech Equipment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90%</a:t>
                      </a:r>
                      <a:endParaRPr lang="en-US" sz="2000" b="1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n-US" sz="2000" b="1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US" sz="2000" b="1" u="none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1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 Technology Mentors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68%</a:t>
                      </a:r>
                      <a:endParaRPr lang="en-US" sz="2000" b="1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24%</a:t>
                      </a:r>
                      <a:endParaRPr lang="en-US" sz="2000" b="1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n-US" sz="2000" b="1" u="none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79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Success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77%</a:t>
                      </a:r>
                      <a:endParaRPr lang="en-US" sz="2000" b="1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17%</a:t>
                      </a:r>
                      <a:endParaRPr lang="en-US" sz="2000" b="1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US" sz="2000" b="1" u="none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429285"/>
                  </a:ext>
                </a:extLst>
              </a:tr>
              <a:tr h="3375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Guidance Assistants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74%</a:t>
                      </a:r>
                      <a:endParaRPr lang="en-US" sz="2000" b="1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n-US" sz="2000" b="1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n-US" sz="2000" b="1" u="none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074212"/>
                  </a:ext>
                </a:extLst>
              </a:tr>
              <a:tr h="33479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Elementary Resource</a:t>
                      </a:r>
                      <a:r>
                        <a:rPr lang="en-US" sz="15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Specialists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78%</a:t>
                      </a:r>
                      <a:endParaRPr lang="en-US" sz="2000" b="1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n-US" sz="2000" b="1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US" sz="2000" b="1" u="none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083071"/>
                  </a:ext>
                </a:extLst>
              </a:tr>
              <a:tr h="33479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Expand Blended </a:t>
                      </a:r>
                      <a:r>
                        <a:rPr lang="en-US" sz="15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Options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66%</a:t>
                      </a:r>
                      <a:endParaRPr lang="en-US" sz="2000" b="1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en-US" sz="2000" b="1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n-US" sz="2000" b="1" u="none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39447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733581" y="6422746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25</a:t>
            </a: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597408"/>
              </p:ext>
            </p:extLst>
          </p:nvPr>
        </p:nvGraphicFramePr>
        <p:xfrm>
          <a:off x="460101" y="6334965"/>
          <a:ext cx="11273481" cy="3962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55483">
                  <a:extLst>
                    <a:ext uri="{9D8B030D-6E8A-4147-A177-3AD203B41FA5}">
                      <a16:colId xmlns:a16="http://schemas.microsoft.com/office/drawing/2014/main" val="1453913680"/>
                    </a:ext>
                  </a:extLst>
                </a:gridCol>
                <a:gridCol w="2004365">
                  <a:extLst>
                    <a:ext uri="{9D8B030D-6E8A-4147-A177-3AD203B41FA5}">
                      <a16:colId xmlns:a16="http://schemas.microsoft.com/office/drawing/2014/main" val="3780569989"/>
                    </a:ext>
                  </a:extLst>
                </a:gridCol>
                <a:gridCol w="2179929">
                  <a:extLst>
                    <a:ext uri="{9D8B030D-6E8A-4147-A177-3AD203B41FA5}">
                      <a16:colId xmlns:a16="http://schemas.microsoft.com/office/drawing/2014/main" val="1645469239"/>
                    </a:ext>
                  </a:extLst>
                </a:gridCol>
                <a:gridCol w="1733704">
                  <a:extLst>
                    <a:ext uri="{9D8B030D-6E8A-4147-A177-3AD203B41FA5}">
                      <a16:colId xmlns:a16="http://schemas.microsoft.com/office/drawing/2014/main" val="1542791778"/>
                    </a:ext>
                  </a:extLst>
                </a:gridCol>
              </a:tblGrid>
              <a:tr h="37307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Condensed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 Results: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824 responses</a:t>
                      </a: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B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87%</a:t>
                      </a:r>
                      <a:endParaRPr lang="en-US" sz="2000" b="1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n-US" sz="2000" b="1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US" sz="2000" b="1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407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71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362" y="724662"/>
            <a:ext cx="7699341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Investments: CA Aligned Materials and Support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018913"/>
              </p:ext>
            </p:extLst>
          </p:nvPr>
        </p:nvGraphicFramePr>
        <p:xfrm>
          <a:off x="451943" y="1850641"/>
          <a:ext cx="11274323" cy="4513612"/>
        </p:xfrm>
        <a:graphic>
          <a:graphicData uri="http://schemas.openxmlformats.org/drawingml/2006/table">
            <a:tbl>
              <a:tblPr firstRow="1" bandRow="1">
                <a:effectLst/>
                <a:tableStyleId>{6E25E649-3F16-4E02-A733-19D2CDBF48F0}</a:tableStyleId>
              </a:tblPr>
              <a:tblGrid>
                <a:gridCol w="3893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6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6027">
                  <a:extLst>
                    <a:ext uri="{9D8B030D-6E8A-4147-A177-3AD203B41FA5}">
                      <a16:colId xmlns:a16="http://schemas.microsoft.com/office/drawing/2014/main" val="3051465265"/>
                    </a:ext>
                  </a:extLst>
                </a:gridCol>
              </a:tblGrid>
              <a:tr h="6852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2018-19</a:t>
                      </a:r>
                    </a:p>
                    <a:p>
                      <a:pPr algn="ct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Allocation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</a:t>
                      </a:r>
                    </a:p>
                    <a:p>
                      <a:pPr algn="ct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LCAP One-Time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LCAP Ongoing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9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Curriculum TOSAs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$1,700,000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$1,625,000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$1,125,000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39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Ed. Tech TOSAs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$330,560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$375,000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$375,000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8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Stipends</a:t>
                      </a:r>
                      <a:r>
                        <a:rPr lang="en-US" sz="15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Teacher Mentors 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$300,000</a:t>
                      </a:r>
                    </a:p>
                    <a:p>
                      <a:pPr algn="r"/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($150,000 per year)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2 years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80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Part-Time</a:t>
                      </a:r>
                      <a:r>
                        <a:rPr lang="en-US" sz="15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Facilitator Teacher Coaches for PLCs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$1,568,000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$875,000</a:t>
                      </a:r>
                    </a:p>
                    <a:p>
                      <a:pPr algn="r"/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($1,245,000 total investment)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$562,000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$313,000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$370,000</a:t>
                      </a:r>
                      <a:r>
                        <a:rPr lang="en-US" sz="15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(ongoing 18-19)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0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Curriculum Development: NGSS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$132,000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$132,000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$132,000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8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Ed IEP</a:t>
                      </a:r>
                      <a:r>
                        <a:rPr lang="en-US" sz="15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Software Support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$125,000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$125,000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876513"/>
                  </a:ext>
                </a:extLst>
              </a:tr>
              <a:tr h="4098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</a:t>
                      </a:r>
                      <a:r>
                        <a:rPr lang="en-US" sz="15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Online Assessment Technology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$355,000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$110,000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$245,000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342381"/>
                  </a:ext>
                </a:extLst>
              </a:tr>
              <a:tr h="40981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Subtotal: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$4,030,560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3,787,000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2,604,000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1,183,000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42578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593819" y="6311384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26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0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652" y="664569"/>
            <a:ext cx="7699341" cy="994172"/>
          </a:xfrm>
        </p:spPr>
        <p:txBody>
          <a:bodyPr>
            <a:noAutofit/>
          </a:bodyPr>
          <a:lstStyle/>
          <a:p>
            <a:r>
              <a:rPr lang="en-US" sz="2800" dirty="0"/>
              <a:t>1327 Survey </a:t>
            </a:r>
            <a:r>
              <a:rPr lang="en-US" sz="2800" dirty="0" smtClean="0"/>
              <a:t>Responses:</a:t>
            </a:r>
            <a:br>
              <a:rPr lang="en-US" sz="2800" dirty="0" smtClean="0"/>
            </a:br>
            <a:r>
              <a:rPr lang="en-US" sz="2400" dirty="0" smtClean="0"/>
              <a:t>CA Aligned Materials and Support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133947"/>
              </p:ext>
            </p:extLst>
          </p:nvPr>
        </p:nvGraphicFramePr>
        <p:xfrm>
          <a:off x="462647" y="1989735"/>
          <a:ext cx="11278249" cy="3838603"/>
        </p:xfrm>
        <a:graphic>
          <a:graphicData uri="http://schemas.openxmlformats.org/drawingml/2006/table">
            <a:tbl>
              <a:tblPr firstRow="1" bandRow="1">
                <a:effectLst/>
                <a:tableStyleId>{6E25E649-3F16-4E02-A733-19D2CDBF48F0}</a:tableStyleId>
              </a:tblPr>
              <a:tblGrid>
                <a:gridCol w="5475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7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667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Comprehensive</a:t>
                      </a:r>
                      <a:r>
                        <a:rPr lang="en-US" sz="16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 Results:</a:t>
                      </a:r>
                      <a:r>
                        <a:rPr lang="en-US" sz="16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503 responses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187347"/>
                  </a:ext>
                </a:extLst>
              </a:tr>
              <a:tr h="48122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Highly Likely/Likely</a:t>
                      </a:r>
                      <a:endParaRPr lang="en-US" sz="15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Likely/Will not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Opinion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2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Curriculum TOSAs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lang="en-US" sz="2000" b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sz="2000" b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2000" b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7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Ed. Tech TOSAs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en-US" sz="2000" b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24%</a:t>
                      </a:r>
                      <a:endParaRPr lang="en-US" sz="2000" b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n-US" sz="2000" b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7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Stipends</a:t>
                      </a:r>
                      <a:r>
                        <a:rPr lang="en-US" sz="15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Teacher Mentors 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72%</a:t>
                      </a:r>
                      <a:endParaRPr lang="en-US" sz="2000" b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n-US" sz="2000" b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n-US" sz="2000" b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40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Part-Time</a:t>
                      </a:r>
                      <a:r>
                        <a:rPr lang="en-US" sz="15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Facilitator Teacher Coaches for PLCs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n-US" sz="2000" b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28%</a:t>
                      </a:r>
                      <a:endParaRPr lang="en-US" sz="2000" b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2000" b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7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Curriculum Development: NGSS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82%</a:t>
                      </a:r>
                      <a:endParaRPr lang="en-US" sz="2000" b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n-US" sz="2000" b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n-US" sz="2000" b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7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Ed IEP</a:t>
                      </a:r>
                      <a:r>
                        <a:rPr lang="en-US" sz="15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Software Support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74%</a:t>
                      </a:r>
                      <a:endParaRPr lang="en-US" sz="2000" b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n-US" sz="2000" b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2000" b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507241"/>
                  </a:ext>
                </a:extLst>
              </a:tr>
              <a:tr h="3827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</a:t>
                      </a:r>
                      <a:r>
                        <a:rPr lang="en-US" sz="15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Online Assessment Technology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en-US" sz="2000" b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n-US" sz="2000" b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5495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622394" y="6339959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27</a:t>
            </a: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804569"/>
              </p:ext>
            </p:extLst>
          </p:nvPr>
        </p:nvGraphicFramePr>
        <p:xfrm>
          <a:off x="462647" y="5977578"/>
          <a:ext cx="11278249" cy="3962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77295">
                  <a:extLst>
                    <a:ext uri="{9D8B030D-6E8A-4147-A177-3AD203B41FA5}">
                      <a16:colId xmlns:a16="http://schemas.microsoft.com/office/drawing/2014/main" val="145391368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3780569989"/>
                    </a:ext>
                  </a:extLst>
                </a:gridCol>
                <a:gridCol w="1982420">
                  <a:extLst>
                    <a:ext uri="{9D8B030D-6E8A-4147-A177-3AD203B41FA5}">
                      <a16:colId xmlns:a16="http://schemas.microsoft.com/office/drawing/2014/main" val="1645469239"/>
                    </a:ext>
                  </a:extLst>
                </a:gridCol>
                <a:gridCol w="1770278">
                  <a:extLst>
                    <a:ext uri="{9D8B030D-6E8A-4147-A177-3AD203B41FA5}">
                      <a16:colId xmlns:a16="http://schemas.microsoft.com/office/drawing/2014/main" val="1542791778"/>
                    </a:ext>
                  </a:extLst>
                </a:gridCol>
              </a:tblGrid>
              <a:tr h="3623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Condensed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 Results: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824 responses</a:t>
                      </a: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B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en-US" sz="2000" b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en-US" sz="2000" b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accent1">
                                <a:alpha val="49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n-US" sz="2000" b="0" dirty="0">
                        <a:ln>
                          <a:solidFill>
                            <a:schemeClr val="accent1">
                              <a:alpha val="49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407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6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362" y="724662"/>
            <a:ext cx="7699341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Investments: Equity, Safety and Support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417853"/>
              </p:ext>
            </p:extLst>
          </p:nvPr>
        </p:nvGraphicFramePr>
        <p:xfrm>
          <a:off x="451946" y="1818291"/>
          <a:ext cx="11298619" cy="4938366"/>
        </p:xfrm>
        <a:graphic>
          <a:graphicData uri="http://schemas.openxmlformats.org/drawingml/2006/table">
            <a:tbl>
              <a:tblPr firstRow="1" bandRow="1">
                <a:effectLst/>
                <a:tableStyleId>{6E25E649-3F16-4E02-A733-19D2CDBF48F0}</a:tableStyleId>
              </a:tblPr>
              <a:tblGrid>
                <a:gridCol w="392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8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0962">
                  <a:extLst>
                    <a:ext uri="{9D8B030D-6E8A-4147-A177-3AD203B41FA5}">
                      <a16:colId xmlns:a16="http://schemas.microsoft.com/office/drawing/2014/main" val="3051465265"/>
                    </a:ext>
                  </a:extLst>
                </a:gridCol>
              </a:tblGrid>
              <a:tr h="5864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2018-19</a:t>
                      </a:r>
                    </a:p>
                    <a:p>
                      <a:pPr algn="ct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Allocation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</a:t>
                      </a:r>
                    </a:p>
                    <a:p>
                      <a:pPr algn="ct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LCAP One-Time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LCAP Ongoing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6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</a:t>
                      </a:r>
                      <a:r>
                        <a:rPr lang="en-US" sz="15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Induction Fees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$300,000</a:t>
                      </a:r>
                    </a:p>
                    <a:p>
                      <a:pPr algn="r"/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($150,000 per year)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2 years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6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</a:t>
                      </a:r>
                      <a:r>
                        <a:rPr lang="en-US" sz="15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Maintenance Fund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$800,000</a:t>
                      </a:r>
                    </a:p>
                    <a:p>
                      <a:pPr algn="r"/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($1 M total)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$800,000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$200,000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(ongoing 18-19)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9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Professional</a:t>
                      </a:r>
                      <a:r>
                        <a:rPr lang="en-US" sz="15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Learning Software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$245,000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$135,000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3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</a:t>
                      </a:r>
                      <a:r>
                        <a:rPr lang="en-US" sz="15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Position Control System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$100,000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Counseling TOSA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3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Stipends-Increased Theater Support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$20,000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876513"/>
                  </a:ext>
                </a:extLst>
              </a:tr>
              <a:tr h="411311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Summer School Athletic Augmentation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093827"/>
                  </a:ext>
                </a:extLst>
              </a:tr>
              <a:tr h="4113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Innovative Furniture - NEW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33093"/>
                  </a:ext>
                </a:extLst>
              </a:tr>
              <a:tr h="4113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Classroom Sound System - NEW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$224,000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$224,000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84622"/>
                  </a:ext>
                </a:extLst>
              </a:tr>
              <a:tr h="41131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Subtotal: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780,000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$2,349,000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$2,194,000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$155,000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49814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750565" y="6311383"/>
            <a:ext cx="441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28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2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652" y="664569"/>
            <a:ext cx="7699341" cy="994172"/>
          </a:xfrm>
        </p:spPr>
        <p:txBody>
          <a:bodyPr>
            <a:noAutofit/>
          </a:bodyPr>
          <a:lstStyle/>
          <a:p>
            <a:r>
              <a:rPr lang="en-US" sz="2800" dirty="0"/>
              <a:t>1327 Survey Responses: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400" dirty="0" smtClean="0"/>
              <a:t>Equity, Safety and Support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223716"/>
              </p:ext>
            </p:extLst>
          </p:nvPr>
        </p:nvGraphicFramePr>
        <p:xfrm>
          <a:off x="462647" y="1879055"/>
          <a:ext cx="11217349" cy="4415241"/>
        </p:xfrm>
        <a:graphic>
          <a:graphicData uri="http://schemas.openxmlformats.org/drawingml/2006/table">
            <a:tbl>
              <a:tblPr firstRow="1" bandRow="1">
                <a:effectLst/>
                <a:tableStyleId>{6E25E649-3F16-4E02-A733-19D2CDBF48F0}</a:tableStyleId>
              </a:tblPr>
              <a:tblGrid>
                <a:gridCol w="4950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4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8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3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86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Comprehensive</a:t>
                      </a:r>
                      <a:r>
                        <a:rPr lang="en-US" sz="16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 Results:</a:t>
                      </a:r>
                      <a:r>
                        <a:rPr lang="en-US" sz="16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503 responses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187347"/>
                  </a:ext>
                </a:extLst>
              </a:tr>
              <a:tr h="48122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Highly Likely/Likely</a:t>
                      </a:r>
                      <a:endParaRPr lang="en-US" sz="15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Likely/Will not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Opinion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</a:t>
                      </a:r>
                      <a:r>
                        <a:rPr lang="en-US" sz="15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Induction Fees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74%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3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</a:t>
                      </a:r>
                      <a:r>
                        <a:rPr lang="en-US" sz="15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Maintenance Fund</a:t>
                      </a:r>
                      <a:endParaRPr lang="en-US" sz="15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89%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2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Professional</a:t>
                      </a:r>
                      <a:r>
                        <a:rPr lang="en-US" sz="15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Learning Software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29%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09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</a:t>
                      </a:r>
                      <a:r>
                        <a:rPr lang="en-US" sz="15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Position Control System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61%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17%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3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Counseling TOSA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7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Stipends-Increased Theater Support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68%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344518"/>
                  </a:ext>
                </a:extLst>
              </a:tr>
              <a:tr h="28516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Summer School Athletic Augmentation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59%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688503"/>
                  </a:ext>
                </a:extLst>
              </a:tr>
              <a:tr h="2804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Innovative Furniture - NEW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69%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515416"/>
                  </a:ext>
                </a:extLst>
              </a:tr>
              <a:tr h="2757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Classroom Sound System - NEW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63%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29%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n-US" sz="20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17168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795738" y="6391284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29</a:t>
            </a: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009565"/>
              </p:ext>
            </p:extLst>
          </p:nvPr>
        </p:nvGraphicFramePr>
        <p:xfrm>
          <a:off x="462646" y="6356984"/>
          <a:ext cx="11217349" cy="40363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981712">
                  <a:extLst>
                    <a:ext uri="{9D8B030D-6E8A-4147-A177-3AD203B41FA5}">
                      <a16:colId xmlns:a16="http://schemas.microsoft.com/office/drawing/2014/main" val="1453913680"/>
                    </a:ext>
                  </a:extLst>
                </a:gridCol>
                <a:gridCol w="2333296">
                  <a:extLst>
                    <a:ext uri="{9D8B030D-6E8A-4147-A177-3AD203B41FA5}">
                      <a16:colId xmlns:a16="http://schemas.microsoft.com/office/drawing/2014/main" val="3780569989"/>
                    </a:ext>
                  </a:extLst>
                </a:gridCol>
                <a:gridCol w="2186152">
                  <a:extLst>
                    <a:ext uri="{9D8B030D-6E8A-4147-A177-3AD203B41FA5}">
                      <a16:colId xmlns:a16="http://schemas.microsoft.com/office/drawing/2014/main" val="1645469239"/>
                    </a:ext>
                  </a:extLst>
                </a:gridCol>
                <a:gridCol w="1716189">
                  <a:extLst>
                    <a:ext uri="{9D8B030D-6E8A-4147-A177-3AD203B41FA5}">
                      <a16:colId xmlns:a16="http://schemas.microsoft.com/office/drawing/2014/main" val="1542791778"/>
                    </a:ext>
                  </a:extLst>
                </a:gridCol>
              </a:tblGrid>
              <a:tr h="40363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Condensed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 Results: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824 responses</a:t>
                      </a: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B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85%</a:t>
                      </a:r>
                      <a:endParaRPr lang="en-US" sz="2000" b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US" sz="2000" b="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 smtClean="0">
                          <a:ln>
                            <a:solidFill>
                              <a:schemeClr val="accent1">
                                <a:alpha val="50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9%</a:t>
                      </a:r>
                      <a:endParaRPr lang="en-US" sz="2000" b="0" kern="1200" dirty="0">
                        <a:ln>
                          <a:solidFill>
                            <a:schemeClr val="accent1">
                              <a:alpha val="50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407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0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2455" y="2103663"/>
            <a:ext cx="11293401" cy="44127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371" y="718846"/>
            <a:ext cx="8274631" cy="99417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Executive Summary</a:t>
            </a:r>
            <a:endParaRPr lang="en-US" sz="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1755856" y="6368617"/>
            <a:ext cx="23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35" name="Content Placeholder 10"/>
          <p:cNvSpPr txBox="1">
            <a:spLocks/>
          </p:cNvSpPr>
          <p:nvPr/>
        </p:nvSpPr>
        <p:spPr>
          <a:xfrm>
            <a:off x="704194" y="2103663"/>
            <a:ext cx="10657489" cy="561692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2873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17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4175" indent="-2825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61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Arial Narrow" panose="020B0606020202030204" pitchFamily="34" charset="0"/>
              </a:rPr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995" t="14921" r="8795"/>
          <a:stretch/>
        </p:blipFill>
        <p:spPr>
          <a:xfrm rot="555089">
            <a:off x="5490486" y="2981713"/>
            <a:ext cx="5657070" cy="7412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6783" t="14430" r="8690" b="1772"/>
          <a:stretch/>
        </p:blipFill>
        <p:spPr>
          <a:xfrm rot="344719">
            <a:off x="4264207" y="2467322"/>
            <a:ext cx="5782601" cy="7434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7101" t="13205" r="8795"/>
          <a:stretch/>
        </p:blipFill>
        <p:spPr>
          <a:xfrm>
            <a:off x="2954117" y="2275188"/>
            <a:ext cx="5774506" cy="7728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6676" t="11327" r="9537"/>
          <a:stretch/>
        </p:blipFill>
        <p:spPr>
          <a:xfrm rot="21297670">
            <a:off x="978008" y="2229475"/>
            <a:ext cx="5661946" cy="770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2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LCAP Federal Addendum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81664"/>
            <a:ext cx="11029615" cy="367830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 Narrow" panose="020B0606020202030204" pitchFamily="34" charset="0"/>
              </a:rPr>
              <a:t>Adopted by the </a:t>
            </a:r>
            <a:r>
              <a:rPr lang="en-US" sz="3200" dirty="0" smtClean="0">
                <a:latin typeface="Arial Narrow" panose="020B0606020202030204" pitchFamily="34" charset="0"/>
              </a:rPr>
              <a:t>State Board of Education (SBE) </a:t>
            </a:r>
            <a:r>
              <a:rPr lang="en-US" sz="3200" dirty="0">
                <a:latin typeface="Arial Narrow" panose="020B0606020202030204" pitchFamily="34" charset="0"/>
              </a:rPr>
              <a:t>on March 14, </a:t>
            </a:r>
            <a:r>
              <a:rPr lang="en-US" sz="3200" dirty="0" smtClean="0">
                <a:latin typeface="Arial Narrow" panose="020B0606020202030204" pitchFamily="34" charset="0"/>
              </a:rPr>
              <a:t>2018</a:t>
            </a:r>
          </a:p>
          <a:p>
            <a:r>
              <a:rPr lang="en-US" sz="3200" dirty="0" smtClean="0">
                <a:latin typeface="Arial Narrow" panose="020B0606020202030204" pitchFamily="34" charset="0"/>
              </a:rPr>
              <a:t>Within </a:t>
            </a:r>
            <a:r>
              <a:rPr lang="en-US" sz="3200" dirty="0">
                <a:latin typeface="Arial Narrow" panose="020B0606020202030204" pitchFamily="34" charset="0"/>
              </a:rPr>
              <a:t>California, </a:t>
            </a:r>
            <a:r>
              <a:rPr lang="en-US" sz="3200" dirty="0" smtClean="0">
                <a:latin typeface="Arial Narrow" panose="020B0606020202030204" pitchFamily="34" charset="0"/>
              </a:rPr>
              <a:t>Local Educational Agencies (LEAs) </a:t>
            </a:r>
            <a:r>
              <a:rPr lang="en-US" sz="3200" dirty="0">
                <a:latin typeface="Arial Narrow" panose="020B0606020202030204" pitchFamily="34" charset="0"/>
              </a:rPr>
              <a:t>that apply for Every Student Succeeds Act (ESSA) funds are required to complete the Local Control and Accountability Plan (LCAP), the LCAP Federal Addendum Template (Addendum), and the Consolidated Application (</a:t>
            </a:r>
            <a:r>
              <a:rPr lang="en-US" sz="3200" dirty="0" err="1">
                <a:latin typeface="Arial Narrow" panose="020B0606020202030204" pitchFamily="34" charset="0"/>
              </a:rPr>
              <a:t>ConApp</a:t>
            </a:r>
            <a:r>
              <a:rPr lang="en-US" sz="3200" dirty="0">
                <a:latin typeface="Arial Narrow" panose="020B0606020202030204" pitchFamily="34" charset="0"/>
              </a:rPr>
              <a:t>). </a:t>
            </a:r>
            <a:endParaRPr lang="en-US" sz="3200" dirty="0" smtClean="0">
              <a:latin typeface="Arial Narrow" panose="020B0606020202030204" pitchFamily="34" charset="0"/>
            </a:endParaRPr>
          </a:p>
          <a:p>
            <a:r>
              <a:rPr lang="en-US" sz="3200" dirty="0" smtClean="0">
                <a:latin typeface="Arial Narrow" panose="020B0606020202030204" pitchFamily="34" charset="0"/>
              </a:rPr>
              <a:t>The </a:t>
            </a:r>
            <a:r>
              <a:rPr lang="en-US" sz="3200" dirty="0">
                <a:latin typeface="Arial Narrow" panose="020B0606020202030204" pitchFamily="34" charset="0"/>
              </a:rPr>
              <a:t>LCAP Federal Addendum </a:t>
            </a:r>
            <a:r>
              <a:rPr lang="en-US" sz="3200" dirty="0" smtClean="0">
                <a:latin typeface="Arial Narrow" panose="020B0606020202030204" pitchFamily="34" charset="0"/>
              </a:rPr>
              <a:t>includes details on how IUSD allocates resources for Title I, Title II, Title III, and Title IV to </a:t>
            </a:r>
            <a:r>
              <a:rPr lang="en-US" sz="3200" dirty="0">
                <a:latin typeface="Arial Narrow" panose="020B0606020202030204" pitchFamily="34" charset="0"/>
              </a:rPr>
              <a:t>meet the Local Educational Agency (LEA) Plan provisions of the ESSA.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52810" y="6323339"/>
            <a:ext cx="653143" cy="362469"/>
          </a:xfrm>
        </p:spPr>
        <p:txBody>
          <a:bodyPr/>
          <a:lstStyle/>
          <a:p>
            <a:fld id="{D57F1E4F-1CFF-5643-939E-217C01CDF565}" type="slidenum">
              <a:rPr lang="en-US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/>
              <a:t>30</a:t>
            </a:fld>
            <a:endParaRPr lang="en-US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Consolidated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456" y="1715956"/>
            <a:ext cx="11448512" cy="4173568"/>
          </a:xfrm>
        </p:spPr>
        <p:txBody>
          <a:bodyPr>
            <a:noAutofit/>
          </a:bodyPr>
          <a:lstStyle/>
          <a:p>
            <a:endParaRPr lang="en-US" sz="3200" dirty="0" smtClean="0">
              <a:latin typeface="Arial Narrow" panose="020B0606020202030204" pitchFamily="34" charset="0"/>
            </a:endParaRPr>
          </a:p>
          <a:p>
            <a:r>
              <a:rPr lang="en-US" sz="3200" dirty="0" smtClean="0">
                <a:latin typeface="Arial Narrow" panose="020B0606020202030204" pitchFamily="34" charset="0"/>
              </a:rPr>
              <a:t>To receive specific categorical funds for school year, the Board of Education must approve the Application For Funding</a:t>
            </a:r>
          </a:p>
          <a:p>
            <a:r>
              <a:rPr lang="en-US" sz="3200" dirty="0" smtClean="0">
                <a:latin typeface="Arial Narrow" panose="020B0606020202030204" pitchFamily="34" charset="0"/>
              </a:rPr>
              <a:t>IUSD is eligible for the following categorical programs:</a:t>
            </a:r>
            <a:endParaRPr lang="en-US" sz="3000" dirty="0">
              <a:latin typeface="Arial Narrow" panose="020B0606020202030204" pitchFamily="34" charset="0"/>
            </a:endParaRPr>
          </a:p>
          <a:p>
            <a:pPr lvl="1"/>
            <a:r>
              <a:rPr lang="en-US" sz="3000" dirty="0" smtClean="0">
                <a:latin typeface="Arial Narrow" panose="020B0606020202030204" pitchFamily="34" charset="0"/>
              </a:rPr>
              <a:t>Title I:  	Improving Academic Achievement </a:t>
            </a:r>
            <a:r>
              <a:rPr lang="en-US" sz="2000" dirty="0" smtClean="0">
                <a:latin typeface="Arial Narrow" panose="020B0606020202030204" pitchFamily="34" charset="0"/>
              </a:rPr>
              <a:t>($2,153,588)</a:t>
            </a:r>
          </a:p>
          <a:p>
            <a:pPr lvl="1"/>
            <a:r>
              <a:rPr lang="en-US" sz="3000" dirty="0" smtClean="0">
                <a:latin typeface="Arial Narrow" panose="020B0606020202030204" pitchFamily="34" charset="0"/>
              </a:rPr>
              <a:t>Title II: 	Improving Teacher Quality </a:t>
            </a:r>
            <a:r>
              <a:rPr lang="en-US" sz="2000" dirty="0" smtClean="0">
                <a:latin typeface="Arial Narrow" panose="020B0606020202030204" pitchFamily="34" charset="0"/>
              </a:rPr>
              <a:t>($437,159)</a:t>
            </a:r>
          </a:p>
          <a:p>
            <a:pPr lvl="1"/>
            <a:r>
              <a:rPr lang="en-US" sz="3000" dirty="0" smtClean="0">
                <a:latin typeface="Arial Narrow" panose="020B0606020202030204" pitchFamily="34" charset="0"/>
              </a:rPr>
              <a:t>Title III: </a:t>
            </a:r>
            <a:r>
              <a:rPr lang="en-US" sz="3000" dirty="0">
                <a:latin typeface="Arial Narrow" panose="020B0606020202030204" pitchFamily="34" charset="0"/>
              </a:rPr>
              <a:t>	</a:t>
            </a:r>
            <a:r>
              <a:rPr lang="en-US" sz="3000" dirty="0" smtClean="0">
                <a:latin typeface="Arial Narrow" panose="020B0606020202030204" pitchFamily="34" charset="0"/>
              </a:rPr>
              <a:t>Ensure English Learners Attain </a:t>
            </a:r>
            <a:r>
              <a:rPr lang="en-US" sz="3000" dirty="0">
                <a:latin typeface="Arial Narrow" panose="020B0606020202030204" pitchFamily="34" charset="0"/>
              </a:rPr>
              <a:t>P</a:t>
            </a:r>
            <a:r>
              <a:rPr lang="en-US" sz="3000" dirty="0" smtClean="0">
                <a:latin typeface="Arial Narrow" panose="020B0606020202030204" pitchFamily="34" charset="0"/>
              </a:rPr>
              <a:t>roficiency in English </a:t>
            </a:r>
            <a:r>
              <a:rPr lang="en-US" sz="2000" dirty="0" smtClean="0">
                <a:latin typeface="Arial Narrow" panose="020B0606020202030204" pitchFamily="34" charset="0"/>
              </a:rPr>
              <a:t>($1,137,924)</a:t>
            </a:r>
          </a:p>
          <a:p>
            <a:pPr lvl="1"/>
            <a:r>
              <a:rPr lang="en-US" sz="3000" dirty="0" smtClean="0">
                <a:latin typeface="Arial Narrow" panose="020B0606020202030204" pitchFamily="34" charset="0"/>
              </a:rPr>
              <a:t>Title IV:	Student Support and Academic Enrichment </a:t>
            </a:r>
            <a:r>
              <a:rPr lang="en-US" sz="2000" dirty="0" smtClean="0">
                <a:latin typeface="Arial Narrow" panose="020B0606020202030204" pitchFamily="34" charset="0"/>
              </a:rPr>
              <a:t>($153,133)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58299" y="6198919"/>
            <a:ext cx="1471405" cy="659081"/>
          </a:xfrm>
        </p:spPr>
        <p:txBody>
          <a:bodyPr/>
          <a:lstStyle/>
          <a:p>
            <a:fld id="{D57F1E4F-1CFF-5643-939E-217C01CDF565}" type="slidenum">
              <a:rPr lang="en-US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/>
              <a:t>31</a:t>
            </a:fld>
            <a:endParaRPr lang="en-US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5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LCFF Budget Overview for Parents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Adopted by the </a:t>
            </a:r>
            <a:r>
              <a:rPr lang="en-US" sz="2800" dirty="0" smtClean="0">
                <a:latin typeface="Arial Narrow" panose="020B0606020202030204" pitchFamily="34" charset="0"/>
              </a:rPr>
              <a:t>State Board of Education (SBE) </a:t>
            </a:r>
            <a:r>
              <a:rPr lang="en-US" sz="2800" dirty="0">
                <a:latin typeface="Arial Narrow" panose="020B0606020202030204" pitchFamily="34" charset="0"/>
              </a:rPr>
              <a:t>Executive Director on December 31, 2018; </a:t>
            </a:r>
            <a:endParaRPr lang="en-US" sz="2800" dirty="0" smtClean="0">
              <a:latin typeface="Arial Narrow" panose="020B0606020202030204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</a:rPr>
              <a:t>The Budget Overview for Parents must be developed in conjunction with, and attached as a cover to, the LCAP for 2019-20</a:t>
            </a:r>
            <a:r>
              <a:rPr lang="en-US" sz="2800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en-US" sz="2800" dirty="0" smtClean="0">
                <a:latin typeface="Arial Narrow" panose="020B0606020202030204" pitchFamily="34" charset="0"/>
              </a:rPr>
              <a:t>The Budget </a:t>
            </a:r>
            <a:r>
              <a:rPr lang="en-US" sz="2800" dirty="0">
                <a:latin typeface="Arial Narrow" panose="020B0606020202030204" pitchFamily="34" charset="0"/>
              </a:rPr>
              <a:t>Overview for Parents </a:t>
            </a:r>
            <a:r>
              <a:rPr lang="en-US" sz="2800" dirty="0" smtClean="0">
                <a:latin typeface="Arial Narrow" panose="020B0606020202030204" pitchFamily="34" charset="0"/>
              </a:rPr>
              <a:t>uses </a:t>
            </a:r>
            <a:r>
              <a:rPr lang="en-US" sz="2800" dirty="0">
                <a:latin typeface="Arial Narrow" panose="020B0606020202030204" pitchFamily="34" charset="0"/>
              </a:rPr>
              <a:t>language that is understandable and accessible to parents and </a:t>
            </a:r>
            <a:r>
              <a:rPr lang="en-US" sz="2800" dirty="0" smtClean="0">
                <a:latin typeface="Arial Narrow" panose="020B0606020202030204" pitchFamily="34" charset="0"/>
              </a:rPr>
              <a:t>is information displayed using </a:t>
            </a:r>
            <a:r>
              <a:rPr lang="en-US" sz="2800" dirty="0">
                <a:latin typeface="Arial Narrow" panose="020B0606020202030204" pitchFamily="34" charset="0"/>
              </a:rPr>
              <a:t>visuals and graphics.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31919" y="6378059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32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19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4588" y="438513"/>
            <a:ext cx="7989752" cy="6052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IRVINE UNIFIED School district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6140" y="4121093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2019-20 Budget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31919" y="6378059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33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8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466" y="702156"/>
            <a:ext cx="9951341" cy="1013800"/>
          </a:xfrm>
        </p:spPr>
        <p:txBody>
          <a:bodyPr/>
          <a:lstStyle/>
          <a:p>
            <a:r>
              <a:rPr lang="en-US" dirty="0" smtClean="0"/>
              <a:t>2019-20 Budget Development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50504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>
                <a:latin typeface="Arial Narrow" panose="020B0606020202030204" pitchFamily="34" charset="0"/>
              </a:rPr>
              <a:t>On May </a:t>
            </a:r>
            <a:r>
              <a:rPr lang="en-US" sz="2800" dirty="0">
                <a:latin typeface="Arial Narrow" panose="020B0606020202030204" pitchFamily="34" charset="0"/>
              </a:rPr>
              <a:t>9</a:t>
            </a:r>
            <a:r>
              <a:rPr lang="en-US" sz="2800" dirty="0" smtClean="0">
                <a:latin typeface="Arial Narrow" panose="020B0606020202030204" pitchFamily="34" charset="0"/>
              </a:rPr>
              <a:t>, 2019, the Governor released the May Revision to his 2019-20 January State Budget Proposal</a:t>
            </a:r>
          </a:p>
          <a:p>
            <a:r>
              <a:rPr lang="en-US" sz="2800" dirty="0" smtClean="0">
                <a:latin typeface="Arial Narrow" panose="020B0606020202030204" pitchFamily="34" charset="0"/>
              </a:rPr>
              <a:t>Due to timing and in the absence of a Final State Adopted Budget, Districts build Budgets based on the Governor’s May Revision</a:t>
            </a:r>
          </a:p>
          <a:p>
            <a:r>
              <a:rPr lang="en-US" sz="2800" dirty="0" smtClean="0">
                <a:latin typeface="Arial Narrow" panose="020B0606020202030204" pitchFamily="34" charset="0"/>
              </a:rPr>
              <a:t>The District’s Budget is updated throughout the year</a:t>
            </a:r>
          </a:p>
          <a:p>
            <a:pPr lvl="1"/>
            <a:r>
              <a:rPr lang="en-US" sz="2600" dirty="0" smtClean="0">
                <a:latin typeface="Arial Narrow" panose="020B0606020202030204" pitchFamily="34" charset="0"/>
              </a:rPr>
              <a:t>First Interim – December</a:t>
            </a:r>
          </a:p>
          <a:p>
            <a:pPr lvl="1"/>
            <a:r>
              <a:rPr lang="en-US" sz="2600" dirty="0" smtClean="0">
                <a:latin typeface="Arial Narrow" panose="020B0606020202030204" pitchFamily="34" charset="0"/>
              </a:rPr>
              <a:t>Second Interim – March</a:t>
            </a:r>
          </a:p>
          <a:p>
            <a:r>
              <a:rPr lang="en-US" sz="2800" dirty="0" smtClean="0">
                <a:latin typeface="Arial Narrow" panose="020B0606020202030204" pitchFamily="34" charset="0"/>
              </a:rPr>
              <a:t>Budget assumptions are developed with guidance from:</a:t>
            </a:r>
          </a:p>
          <a:p>
            <a:pPr lvl="1"/>
            <a:r>
              <a:rPr lang="en-US" sz="2600" dirty="0" smtClean="0">
                <a:latin typeface="Arial Narrow" panose="020B0606020202030204" pitchFamily="34" charset="0"/>
              </a:rPr>
              <a:t>The Orange County Department of Education</a:t>
            </a:r>
          </a:p>
          <a:p>
            <a:pPr lvl="1"/>
            <a:r>
              <a:rPr lang="en-US" sz="2600" dirty="0" smtClean="0">
                <a:latin typeface="Arial Narrow" panose="020B0606020202030204" pitchFamily="34" charset="0"/>
              </a:rPr>
              <a:t>School Services of California (SSC)</a:t>
            </a:r>
          </a:p>
          <a:p>
            <a:pPr lvl="1"/>
            <a:r>
              <a:rPr lang="en-US" sz="2600" dirty="0" smtClean="0">
                <a:latin typeface="Arial Narrow" panose="020B0606020202030204" pitchFamily="34" charset="0"/>
              </a:rPr>
              <a:t>The California Association of School Business Officials (CASBO)</a:t>
            </a:r>
          </a:p>
          <a:p>
            <a:pPr lvl="1"/>
            <a:r>
              <a:rPr lang="en-US" sz="2600" dirty="0" smtClean="0">
                <a:latin typeface="Arial Narrow" panose="020B0606020202030204" pitchFamily="34" charset="0"/>
              </a:rPr>
              <a:t>A variety of other sources….</a:t>
            </a:r>
          </a:p>
          <a:p>
            <a:endParaRPr lang="en-US" sz="2800" dirty="0" smtClean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631919" y="6378059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34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B2572-FB2F-41E8-8C85-10CA221D1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0" y="729658"/>
            <a:ext cx="9959589" cy="988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</a:t>
            </a:r>
            <a:r>
              <a:rPr lang="en-US" dirty="0"/>
              <a:t>May Revision to Budget Enactment</a:t>
            </a:r>
          </a:p>
        </p:txBody>
      </p: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02AE62A8-A06B-4749-9BC4-7C21171198CC}"/>
              </a:ext>
            </a:extLst>
          </p:cNvPr>
          <p:cNvGraphicFramePr/>
          <p:nvPr>
            <p:extLst/>
          </p:nvPr>
        </p:nvGraphicFramePr>
        <p:xfrm>
          <a:off x="2428877" y="2452255"/>
          <a:ext cx="7239000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CFE9FE00-A154-48A7-815D-61D7656CED36}"/>
              </a:ext>
            </a:extLst>
          </p:cNvPr>
          <p:cNvSpPr/>
          <p:nvPr/>
        </p:nvSpPr>
        <p:spPr>
          <a:xfrm>
            <a:off x="2565701" y="4978399"/>
            <a:ext cx="2367387" cy="830995"/>
          </a:xfrm>
          <a:prstGeom prst="rect">
            <a:avLst/>
          </a:prstGeom>
          <a:noFill/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Budget Subcommittee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Hearings and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Recommendations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Arial"/>
              <a:cs typeface="Arial"/>
              <a:sym typeface="Arial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D3F23A0-516B-4A37-B137-EC67765799B3}"/>
              </a:ext>
            </a:extLst>
          </p:cNvPr>
          <p:cNvCxnSpPr>
            <a:cxnSpLocks/>
          </p:cNvCxnSpPr>
          <p:nvPr/>
        </p:nvCxnSpPr>
        <p:spPr>
          <a:xfrm>
            <a:off x="3899776" y="4546738"/>
            <a:ext cx="712" cy="489606"/>
          </a:xfrm>
          <a:prstGeom prst="line">
            <a:avLst/>
          </a:prstGeom>
          <a:noFill/>
          <a:ln w="25400" cap="flat">
            <a:solidFill>
              <a:srgbClr val="CCCC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DEA8A2C-500A-4D3E-8257-B7D63B62E0CB}"/>
              </a:ext>
            </a:extLst>
          </p:cNvPr>
          <p:cNvSpPr/>
          <p:nvPr/>
        </p:nvSpPr>
        <p:spPr>
          <a:xfrm>
            <a:off x="3768747" y="1974704"/>
            <a:ext cx="2549228" cy="584773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Budget Conference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Committee Hearings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Arial"/>
              <a:cs typeface="Arial"/>
              <a:sym typeface="Arial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B99CB57-E134-4D95-A3FC-835F600C031B}"/>
              </a:ext>
            </a:extLst>
          </p:cNvPr>
          <p:cNvCxnSpPr>
            <a:cxnSpLocks/>
          </p:cNvCxnSpPr>
          <p:nvPr/>
        </p:nvCxnSpPr>
        <p:spPr>
          <a:xfrm>
            <a:off x="5089532" y="2755373"/>
            <a:ext cx="0" cy="761371"/>
          </a:xfrm>
          <a:prstGeom prst="line">
            <a:avLst/>
          </a:prstGeom>
          <a:noFill/>
          <a:ln w="25400" cap="flat">
            <a:solidFill>
              <a:srgbClr val="CCCC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A9E96FA-6F3D-4847-91EB-812D2444DBDD}"/>
              </a:ext>
            </a:extLst>
          </p:cNvPr>
          <p:cNvSpPr/>
          <p:nvPr/>
        </p:nvSpPr>
        <p:spPr>
          <a:xfrm>
            <a:off x="5704610" y="2582253"/>
            <a:ext cx="1600199" cy="584773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Big Three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Arial"/>
                <a:cs typeface="Arial"/>
                <a:sym typeface="Arial"/>
              </a:rPr>
              <a:t>Negotiatio</a:t>
            </a:r>
            <a:r>
              <a:rPr lang="en-US" sz="16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ns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Arial"/>
              <a:cs typeface="Arial"/>
              <a:sym typeface="Arial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4D536D9-B7F2-48DE-A88F-7CBDEA10EB0D}"/>
              </a:ext>
            </a:extLst>
          </p:cNvPr>
          <p:cNvCxnSpPr>
            <a:cxnSpLocks/>
          </p:cNvCxnSpPr>
          <p:nvPr/>
        </p:nvCxnSpPr>
        <p:spPr>
          <a:xfrm>
            <a:off x="6457667" y="3134725"/>
            <a:ext cx="0" cy="381000"/>
          </a:xfrm>
          <a:prstGeom prst="line">
            <a:avLst/>
          </a:prstGeom>
          <a:noFill/>
          <a:ln w="25400" cap="flat">
            <a:solidFill>
              <a:srgbClr val="CCCC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CD55422-176F-45BF-AB70-803C6C4458F2}"/>
              </a:ext>
            </a:extLst>
          </p:cNvPr>
          <p:cNvCxnSpPr>
            <a:cxnSpLocks/>
          </p:cNvCxnSpPr>
          <p:nvPr/>
        </p:nvCxnSpPr>
        <p:spPr>
          <a:xfrm>
            <a:off x="7115177" y="4551787"/>
            <a:ext cx="0" cy="484557"/>
          </a:xfrm>
          <a:prstGeom prst="line">
            <a:avLst/>
          </a:prstGeom>
          <a:noFill/>
          <a:ln w="25400" cap="flat">
            <a:solidFill>
              <a:srgbClr val="CCCC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2C0F915-8D33-4326-A252-F0C972D26DE5}"/>
              </a:ext>
            </a:extLst>
          </p:cNvPr>
          <p:cNvSpPr/>
          <p:nvPr/>
        </p:nvSpPr>
        <p:spPr>
          <a:xfrm>
            <a:off x="8585056" y="2462987"/>
            <a:ext cx="1784644" cy="584773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Governor Acts on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Budget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Arial"/>
              <a:cs typeface="Arial"/>
              <a:sym typeface="Arial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FFC7AF2-2FD6-4607-A9CD-BA2FD58297B6}"/>
              </a:ext>
            </a:extLst>
          </p:cNvPr>
          <p:cNvCxnSpPr>
            <a:cxnSpLocks/>
          </p:cNvCxnSpPr>
          <p:nvPr/>
        </p:nvCxnSpPr>
        <p:spPr>
          <a:xfrm>
            <a:off x="9477378" y="3028710"/>
            <a:ext cx="0" cy="692967"/>
          </a:xfrm>
          <a:prstGeom prst="line">
            <a:avLst/>
          </a:prstGeom>
          <a:noFill/>
          <a:ln w="25400" cap="flat">
            <a:solidFill>
              <a:srgbClr val="CCCC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3A118015-7379-456C-9CA4-AF251376DC37}"/>
              </a:ext>
            </a:extLst>
          </p:cNvPr>
          <p:cNvSpPr/>
          <p:nvPr/>
        </p:nvSpPr>
        <p:spPr>
          <a:xfrm>
            <a:off x="1965786" y="2559477"/>
            <a:ext cx="2085108" cy="584773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Governor Releases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Revised Budget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Arial"/>
              <a:cs typeface="Arial"/>
              <a:sym typeface="Arial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1DB36A6-D4AE-4BED-BFA2-6DE62058C3A2}"/>
              </a:ext>
            </a:extLst>
          </p:cNvPr>
          <p:cNvCxnSpPr>
            <a:cxnSpLocks/>
          </p:cNvCxnSpPr>
          <p:nvPr/>
        </p:nvCxnSpPr>
        <p:spPr>
          <a:xfrm>
            <a:off x="3092743" y="3134725"/>
            <a:ext cx="0" cy="381000"/>
          </a:xfrm>
          <a:prstGeom prst="line">
            <a:avLst/>
          </a:prstGeom>
          <a:noFill/>
          <a:ln w="25400" cap="flat">
            <a:solidFill>
              <a:srgbClr val="CCCC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3519D45A-7133-4256-B8FE-8F01D6EB8EC5}"/>
              </a:ext>
            </a:extLst>
          </p:cNvPr>
          <p:cNvSpPr/>
          <p:nvPr/>
        </p:nvSpPr>
        <p:spPr>
          <a:xfrm>
            <a:off x="6403987" y="5010998"/>
            <a:ext cx="1905000" cy="584773"/>
          </a:xfrm>
          <a:prstGeom prst="rect">
            <a:avLst/>
          </a:prstGeom>
          <a:noFill/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Arial"/>
                <a:cs typeface="Arial"/>
                <a:sym typeface="Arial"/>
              </a:rPr>
              <a:t>Legislature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Passes Budget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631919" y="6378059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35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7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January Budget vs. May Revision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135361"/>
              </p:ext>
            </p:extLst>
          </p:nvPr>
        </p:nvGraphicFramePr>
        <p:xfrm>
          <a:off x="581191" y="1972733"/>
          <a:ext cx="11170540" cy="475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6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1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1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53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Item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January Budget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May</a:t>
                      </a:r>
                      <a:r>
                        <a:rPr lang="en-US" sz="2000" b="1" baseline="0" dirty="0"/>
                        <a:t> Revision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3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Narrow" panose="020B0606020202030204" pitchFamily="34" charset="0"/>
                        </a:rPr>
                        <a:t>LCFF</a:t>
                      </a:r>
                      <a:r>
                        <a:rPr lang="en-US" sz="2000" b="1" baseline="0" dirty="0">
                          <a:latin typeface="Arial Narrow" panose="020B0606020202030204" pitchFamily="34" charset="0"/>
                        </a:rPr>
                        <a:t> Funding</a:t>
                      </a:r>
                      <a:endParaRPr lang="en-US" sz="2000" b="1" i="0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Narrow" panose="020B0606020202030204" pitchFamily="34" charset="0"/>
                        </a:rPr>
                        <a:t>$2.023 billion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Narrow" panose="020B0606020202030204" pitchFamily="34" charset="0"/>
                        </a:rPr>
                        <a:t>$1.959 </a:t>
                      </a:r>
                      <a:r>
                        <a:rPr lang="en-US" sz="2000" b="1" baseline="0" dirty="0">
                          <a:latin typeface="Arial Narrow" panose="020B0606020202030204" pitchFamily="34" charset="0"/>
                        </a:rPr>
                        <a:t>billion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064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Narrow" panose="020B0606020202030204" pitchFamily="34" charset="0"/>
                        </a:rPr>
                        <a:t>Proposition 98 Minimum</a:t>
                      </a:r>
                      <a:r>
                        <a:rPr lang="en-US" sz="2000" b="1" baseline="0" dirty="0">
                          <a:latin typeface="Arial Narrow" panose="020B0606020202030204" pitchFamily="34" charset="0"/>
                        </a:rPr>
                        <a:t> Guarantee</a:t>
                      </a:r>
                    </a:p>
                    <a:p>
                      <a:pPr algn="ctr"/>
                      <a:r>
                        <a:rPr lang="en-US" sz="2000" b="1" baseline="0" dirty="0">
                          <a:latin typeface="Arial Narrow" panose="020B0606020202030204" pitchFamily="34" charset="0"/>
                        </a:rPr>
                        <a:t>2017-18</a:t>
                      </a:r>
                    </a:p>
                    <a:p>
                      <a:pPr algn="ctr"/>
                      <a:r>
                        <a:rPr lang="en-US" sz="2000" b="1" baseline="0" dirty="0">
                          <a:latin typeface="Arial Narrow" panose="020B0606020202030204" pitchFamily="34" charset="0"/>
                        </a:rPr>
                        <a:t>2018-19</a:t>
                      </a:r>
                    </a:p>
                    <a:p>
                      <a:pPr algn="ctr"/>
                      <a:r>
                        <a:rPr lang="en-US" sz="2000" b="1" dirty="0">
                          <a:latin typeface="Arial Narrow" panose="020B0606020202030204" pitchFamily="34" charset="0"/>
                        </a:rPr>
                        <a:t>2019-20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2000" b="1" dirty="0"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en-US" sz="2000" b="1" kern="1200" dirty="0">
                          <a:latin typeface="Arial Narrow" panose="020B0606020202030204" pitchFamily="34" charset="0"/>
                        </a:rPr>
                        <a:t>75.5 billion</a:t>
                      </a:r>
                    </a:p>
                    <a:p>
                      <a:pPr marL="0" algn="ctr" defTabSz="685800" rtl="0" eaLnBrk="1" latinLnBrk="0" hangingPunct="1"/>
                      <a:r>
                        <a:rPr lang="en-US" sz="2000" b="1" kern="1200" dirty="0">
                          <a:latin typeface="Arial Narrow" panose="020B0606020202030204" pitchFamily="34" charset="0"/>
                        </a:rPr>
                        <a:t>$77.9 billion</a:t>
                      </a:r>
                    </a:p>
                    <a:p>
                      <a:pPr algn="ctr"/>
                      <a:r>
                        <a:rPr lang="en-US" sz="2000" b="1" dirty="0">
                          <a:latin typeface="Arial Narrow" panose="020B0606020202030204" pitchFamily="34" charset="0"/>
                        </a:rPr>
                        <a:t>$80.7 billion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2000" b="1" kern="1200" dirty="0">
                          <a:latin typeface="Arial Narrow" panose="020B0606020202030204" pitchFamily="34" charset="0"/>
                        </a:rPr>
                        <a:t>$75.6 billion</a:t>
                      </a:r>
                    </a:p>
                    <a:p>
                      <a:pPr marL="0" algn="ctr" defTabSz="685800" rtl="0" eaLnBrk="1" latinLnBrk="0" hangingPunct="1"/>
                      <a:r>
                        <a:rPr lang="en-US" sz="2000" b="1" kern="1200" dirty="0">
                          <a:latin typeface="Arial Narrow" panose="020B0606020202030204" pitchFamily="34" charset="0"/>
                        </a:rPr>
                        <a:t>$78.1 billion</a:t>
                      </a:r>
                    </a:p>
                    <a:p>
                      <a:pPr marL="0" algn="ctr" defTabSz="685800" rtl="0" eaLnBrk="1" latinLnBrk="0" hangingPunct="1"/>
                      <a:r>
                        <a:rPr lang="en-US" sz="2000" b="1" kern="1200" dirty="0">
                          <a:latin typeface="Arial Narrow" panose="020B0606020202030204" pitchFamily="34" charset="0"/>
                        </a:rPr>
                        <a:t>$81.1 billion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53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Narrow" panose="020B0606020202030204" pitchFamily="34" charset="0"/>
                        </a:rPr>
                        <a:t>2019-20 COLA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Narrow" panose="020B0606020202030204" pitchFamily="34" charset="0"/>
                        </a:rPr>
                        <a:t>3.46%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Narrow" panose="020B0606020202030204" pitchFamily="34" charset="0"/>
                        </a:rPr>
                        <a:t>3.26%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5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Narrow" panose="020B0606020202030204" pitchFamily="34" charset="0"/>
                        </a:rPr>
                        <a:t>One</a:t>
                      </a:r>
                      <a:r>
                        <a:rPr lang="en-US" sz="2000" b="1" baseline="0" dirty="0">
                          <a:latin typeface="Arial Narrow" panose="020B0606020202030204" pitchFamily="34" charset="0"/>
                        </a:rPr>
                        <a:t>-Time Discretionary Funds for 2019-20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Narrow" panose="020B0606020202030204" pitchFamily="34" charset="0"/>
                        </a:rPr>
                        <a:t>$0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Arial Narrow" panose="020B0606020202030204" pitchFamily="34" charset="0"/>
                        </a:rPr>
                        <a:t>$0</a:t>
                      </a:r>
                      <a:endParaRPr lang="en-US" sz="2000" b="1" u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5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Narrow" panose="020B0606020202030204" pitchFamily="34" charset="0"/>
                        </a:rPr>
                        <a:t>“Special Education</a:t>
                      </a:r>
                      <a:r>
                        <a:rPr lang="en-US" sz="2000" b="1" baseline="0" dirty="0">
                          <a:latin typeface="Arial Narrow" panose="020B0606020202030204" pitchFamily="34" charset="0"/>
                        </a:rPr>
                        <a:t>” Proposal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Narrow" panose="020B0606020202030204" pitchFamily="34" charset="0"/>
                        </a:rPr>
                        <a:t>$390</a:t>
                      </a:r>
                      <a:r>
                        <a:rPr lang="en-US" sz="2000" b="1" baseline="0" dirty="0">
                          <a:latin typeface="Arial Narrow" panose="020B0606020202030204" pitchFamily="34" charset="0"/>
                        </a:rPr>
                        <a:t> million ongoing </a:t>
                      </a:r>
                    </a:p>
                    <a:p>
                      <a:pPr algn="ctr"/>
                      <a:r>
                        <a:rPr lang="en-US" sz="2000" b="1" baseline="0" dirty="0">
                          <a:latin typeface="Arial Narrow" panose="020B0606020202030204" pitchFamily="34" charset="0"/>
                        </a:rPr>
                        <a:t>$186 million one-time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Arial Narrow" panose="020B0606020202030204" pitchFamily="34" charset="0"/>
                        </a:rPr>
                        <a:t>$696.2 million ongoing</a:t>
                      </a:r>
                      <a:endParaRPr lang="en-US" sz="2000" b="1" u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55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Narrow" panose="020B0606020202030204" pitchFamily="34" charset="0"/>
                        </a:rPr>
                        <a:t>CalSTRS* Proposal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Narrow" panose="020B0606020202030204" pitchFamily="34" charset="0"/>
                        </a:rPr>
                        <a:t>$3 billion one-time</a:t>
                      </a:r>
                      <a:r>
                        <a:rPr lang="en-US" sz="2000" b="1" baseline="0" dirty="0"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baseline="0" dirty="0">
                          <a:latin typeface="Arial Narrow" panose="020B0606020202030204" pitchFamily="34" charset="0"/>
                        </a:rPr>
                        <a:t>(non-Proposition 98)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Arial Narrow" panose="020B0606020202030204" pitchFamily="34" charset="0"/>
                        </a:rPr>
                        <a:t>$3.15 billion one-time </a:t>
                      </a:r>
                    </a:p>
                    <a:p>
                      <a:pPr algn="ctr"/>
                      <a:r>
                        <a:rPr lang="en-US" sz="2000" b="1" u="none" dirty="0">
                          <a:latin typeface="Arial Narrow" panose="020B0606020202030204" pitchFamily="34" charset="0"/>
                        </a:rPr>
                        <a:t>(non-Proposition</a:t>
                      </a:r>
                      <a:r>
                        <a:rPr lang="en-US" sz="2000" b="1" u="none" baseline="0" dirty="0">
                          <a:latin typeface="Arial Narrow" panose="020B0606020202030204" pitchFamily="34" charset="0"/>
                        </a:rPr>
                        <a:t> 98) </a:t>
                      </a:r>
                      <a:endParaRPr lang="en-US" sz="2000" b="1" u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1795738" y="648866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36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 98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445289"/>
            <a:ext cx="11277599" cy="28944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latin typeface="Arial Narrow" panose="020B0606020202030204" pitchFamily="34" charset="0"/>
              </a:rPr>
              <a:t>Proposition 98 funding levels have increased from the 2019-20 Governor’s </a:t>
            </a:r>
            <a:r>
              <a:rPr lang="en-US" sz="2000" b="1" dirty="0" smtClean="0">
                <a:latin typeface="Arial Narrow" panose="020B0606020202030204" pitchFamily="34" charset="0"/>
              </a:rPr>
              <a:t>January Budget proposal for </a:t>
            </a:r>
            <a:r>
              <a:rPr lang="en-US" sz="2000" b="1" dirty="0">
                <a:latin typeface="Arial Narrow" panose="020B0606020202030204" pitchFamily="34" charset="0"/>
              </a:rPr>
              <a:t>all three fiscal </a:t>
            </a:r>
            <a:r>
              <a:rPr lang="en-US" sz="2000" b="1" dirty="0" smtClean="0">
                <a:latin typeface="Arial Narrow" panose="020B0606020202030204" pitchFamily="34" charset="0"/>
              </a:rPr>
              <a:t>years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latin typeface="Arial Narrow" panose="020B0606020202030204" pitchFamily="34" charset="0"/>
              </a:rPr>
              <a:t>Largely due to increases in General Fund revenues and slower-than-expected average daily attendance (ADA) decline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F1F91F-B662-4288-83A1-B50DD91838FE}"/>
              </a:ext>
            </a:extLst>
          </p:cNvPr>
          <p:cNvSpPr/>
          <p:nvPr/>
        </p:nvSpPr>
        <p:spPr>
          <a:xfrm>
            <a:off x="5178850" y="4056063"/>
            <a:ext cx="1823083" cy="170943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Proposition 98 Minimum Guarantee</a:t>
            </a: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7B0713AC-C4C6-47F1-A879-8E988588FAC9}"/>
              </a:ext>
            </a:extLst>
          </p:cNvPr>
          <p:cNvSpPr/>
          <p:nvPr/>
        </p:nvSpPr>
        <p:spPr>
          <a:xfrm>
            <a:off x="7469729" y="3355635"/>
            <a:ext cx="1927609" cy="818001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2017-18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$75.6 billion</a:t>
            </a:r>
          </a:p>
        </p:txBody>
      </p: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id="{CDF47919-1890-4DDB-8687-42D38B787CE4}"/>
              </a:ext>
            </a:extLst>
          </p:cNvPr>
          <p:cNvSpPr/>
          <p:nvPr/>
        </p:nvSpPr>
        <p:spPr>
          <a:xfrm>
            <a:off x="7469729" y="4493968"/>
            <a:ext cx="1927609" cy="818001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2018-19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$78.1 billion</a:t>
            </a:r>
          </a:p>
        </p:txBody>
      </p:sp>
      <p:sp>
        <p:nvSpPr>
          <p:cNvPr id="12" name="Rectangle: Rounded Corners 12">
            <a:extLst>
              <a:ext uri="{FF2B5EF4-FFF2-40B4-BE49-F238E27FC236}">
                <a16:creationId xmlns:a16="http://schemas.microsoft.com/office/drawing/2014/main" id="{4F8F55A4-14B9-4D82-A9A1-CC5CF982F9E9}"/>
              </a:ext>
            </a:extLst>
          </p:cNvPr>
          <p:cNvSpPr/>
          <p:nvPr/>
        </p:nvSpPr>
        <p:spPr>
          <a:xfrm>
            <a:off x="7469729" y="5632301"/>
            <a:ext cx="1927609" cy="818001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2019-20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$81.1 billion</a:t>
            </a:r>
          </a:p>
        </p:txBody>
      </p:sp>
      <p:cxnSp>
        <p:nvCxnSpPr>
          <p:cNvPr id="13" name="Connector: Elbow 8">
            <a:extLst>
              <a:ext uri="{FF2B5EF4-FFF2-40B4-BE49-F238E27FC236}">
                <a16:creationId xmlns:a16="http://schemas.microsoft.com/office/drawing/2014/main" id="{E697F50F-4EEE-48BD-AD57-A9B703508134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rot="10800000" flipV="1">
            <a:off x="6939603" y="3764635"/>
            <a:ext cx="530126" cy="114614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8">
            <a:extLst>
              <a:ext uri="{FF2B5EF4-FFF2-40B4-BE49-F238E27FC236}">
                <a16:creationId xmlns:a16="http://schemas.microsoft.com/office/drawing/2014/main" id="{65FE704C-1979-4D37-BD4A-D44F43E031CF}"/>
              </a:ext>
            </a:extLst>
          </p:cNvPr>
          <p:cNvCxnSpPr>
            <a:cxnSpLocks/>
            <a:stCxn id="11" idx="1"/>
            <a:endCxn id="9" idx="3"/>
          </p:cNvCxnSpPr>
          <p:nvPr/>
        </p:nvCxnSpPr>
        <p:spPr>
          <a:xfrm rot="10800000" flipV="1">
            <a:off x="7001933" y="4902969"/>
            <a:ext cx="467796" cy="781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8">
            <a:extLst>
              <a:ext uri="{FF2B5EF4-FFF2-40B4-BE49-F238E27FC236}">
                <a16:creationId xmlns:a16="http://schemas.microsoft.com/office/drawing/2014/main" id="{7B3395E6-C133-43E1-AED4-F03D6886070A}"/>
              </a:ext>
            </a:extLst>
          </p:cNvPr>
          <p:cNvCxnSpPr>
            <a:cxnSpLocks/>
            <a:stCxn id="12" idx="1"/>
            <a:endCxn id="9" idx="3"/>
          </p:cNvCxnSpPr>
          <p:nvPr/>
        </p:nvCxnSpPr>
        <p:spPr>
          <a:xfrm rot="10800000">
            <a:off x="6939603" y="4910782"/>
            <a:ext cx="530126" cy="113052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24">
            <a:extLst>
              <a:ext uri="{FF2B5EF4-FFF2-40B4-BE49-F238E27FC236}">
                <a16:creationId xmlns:a16="http://schemas.microsoft.com/office/drawing/2014/main" id="{6CBA9B8F-C489-48DC-B0DC-73EF0B0255CD}"/>
              </a:ext>
            </a:extLst>
          </p:cNvPr>
          <p:cNvSpPr/>
          <p:nvPr/>
        </p:nvSpPr>
        <p:spPr>
          <a:xfrm flipH="1">
            <a:off x="2717548" y="3355635"/>
            <a:ext cx="1927609" cy="81800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2017-18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$75.5 billion</a:t>
            </a:r>
          </a:p>
        </p:txBody>
      </p:sp>
      <p:sp>
        <p:nvSpPr>
          <p:cNvPr id="17" name="Rectangle: Rounded Corners 25">
            <a:extLst>
              <a:ext uri="{FF2B5EF4-FFF2-40B4-BE49-F238E27FC236}">
                <a16:creationId xmlns:a16="http://schemas.microsoft.com/office/drawing/2014/main" id="{ACB95B5E-B045-43F2-B1FC-1CE1986BAD76}"/>
              </a:ext>
            </a:extLst>
          </p:cNvPr>
          <p:cNvSpPr/>
          <p:nvPr/>
        </p:nvSpPr>
        <p:spPr>
          <a:xfrm flipH="1">
            <a:off x="2717548" y="4493968"/>
            <a:ext cx="1927609" cy="81800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2018-19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$77.9 billion </a:t>
            </a:r>
          </a:p>
        </p:txBody>
      </p:sp>
      <p:sp>
        <p:nvSpPr>
          <p:cNvPr id="18" name="Rectangle: Rounded Corners 26">
            <a:extLst>
              <a:ext uri="{FF2B5EF4-FFF2-40B4-BE49-F238E27FC236}">
                <a16:creationId xmlns:a16="http://schemas.microsoft.com/office/drawing/2014/main" id="{32688D93-779D-4EA2-8EAE-1B1DDAECAB20}"/>
              </a:ext>
            </a:extLst>
          </p:cNvPr>
          <p:cNvSpPr/>
          <p:nvPr/>
        </p:nvSpPr>
        <p:spPr>
          <a:xfrm flipH="1">
            <a:off x="2717548" y="5632301"/>
            <a:ext cx="1927609" cy="81800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2019-20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$80.7 billion</a:t>
            </a:r>
          </a:p>
        </p:txBody>
      </p:sp>
      <p:cxnSp>
        <p:nvCxnSpPr>
          <p:cNvPr id="19" name="Connector: Elbow 8">
            <a:extLst>
              <a:ext uri="{FF2B5EF4-FFF2-40B4-BE49-F238E27FC236}">
                <a16:creationId xmlns:a16="http://schemas.microsoft.com/office/drawing/2014/main" id="{81F1330F-1257-4FAE-AB09-03A0DD1A0C14}"/>
              </a:ext>
            </a:extLst>
          </p:cNvPr>
          <p:cNvCxnSpPr>
            <a:cxnSpLocks/>
            <a:stCxn id="16" idx="1"/>
            <a:endCxn id="9" idx="1"/>
          </p:cNvCxnSpPr>
          <p:nvPr/>
        </p:nvCxnSpPr>
        <p:spPr>
          <a:xfrm>
            <a:off x="4645157" y="3764636"/>
            <a:ext cx="533694" cy="114614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8">
            <a:extLst>
              <a:ext uri="{FF2B5EF4-FFF2-40B4-BE49-F238E27FC236}">
                <a16:creationId xmlns:a16="http://schemas.microsoft.com/office/drawing/2014/main" id="{BA8D794E-873E-4AA7-8BD8-2C3EA0FFE98B}"/>
              </a:ext>
            </a:extLst>
          </p:cNvPr>
          <p:cNvCxnSpPr>
            <a:cxnSpLocks/>
            <a:stCxn id="17" idx="1"/>
            <a:endCxn id="9" idx="1"/>
          </p:cNvCxnSpPr>
          <p:nvPr/>
        </p:nvCxnSpPr>
        <p:spPr>
          <a:xfrm>
            <a:off x="4645157" y="4902969"/>
            <a:ext cx="533694" cy="781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8">
            <a:extLst>
              <a:ext uri="{FF2B5EF4-FFF2-40B4-BE49-F238E27FC236}">
                <a16:creationId xmlns:a16="http://schemas.microsoft.com/office/drawing/2014/main" id="{02D6AF27-8B7A-4533-ADAC-F58B42AB1B89}"/>
              </a:ext>
            </a:extLst>
          </p:cNvPr>
          <p:cNvCxnSpPr>
            <a:cxnSpLocks/>
            <a:stCxn id="18" idx="1"/>
            <a:endCxn id="9" idx="1"/>
          </p:cNvCxnSpPr>
          <p:nvPr/>
        </p:nvCxnSpPr>
        <p:spPr>
          <a:xfrm flipV="1">
            <a:off x="4645157" y="4910781"/>
            <a:ext cx="533694" cy="113052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12">
            <a:extLst>
              <a:ext uri="{FF2B5EF4-FFF2-40B4-BE49-F238E27FC236}">
                <a16:creationId xmlns:a16="http://schemas.microsoft.com/office/drawing/2014/main" id="{4F8F55A4-14B9-4D82-A9A1-CC5CF982F9E9}"/>
              </a:ext>
            </a:extLst>
          </p:cNvPr>
          <p:cNvSpPr/>
          <p:nvPr/>
        </p:nvSpPr>
        <p:spPr>
          <a:xfrm>
            <a:off x="9729579" y="3526259"/>
            <a:ext cx="1927609" cy="276904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May Revision</a:t>
            </a:r>
          </a:p>
        </p:txBody>
      </p:sp>
      <p:sp>
        <p:nvSpPr>
          <p:cNvPr id="23" name="Rectangle: Rounded Corners 26">
            <a:extLst>
              <a:ext uri="{FF2B5EF4-FFF2-40B4-BE49-F238E27FC236}">
                <a16:creationId xmlns:a16="http://schemas.microsoft.com/office/drawing/2014/main" id="{32688D93-779D-4EA2-8EAE-1B1DDAECAB20}"/>
              </a:ext>
            </a:extLst>
          </p:cNvPr>
          <p:cNvSpPr/>
          <p:nvPr/>
        </p:nvSpPr>
        <p:spPr>
          <a:xfrm flipH="1">
            <a:off x="262467" y="3519643"/>
            <a:ext cx="2125132" cy="276904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Governor’s Budget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795738" y="648866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37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15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to the State </a:t>
            </a:r>
            <a:r>
              <a:rPr lang="en-US" dirty="0" smtClean="0"/>
              <a:t>Budget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75894" y="1972733"/>
            <a:ext cx="5206839" cy="4580467"/>
            <a:chOff x="-958850" y="1205441"/>
            <a:chExt cx="8128000" cy="5418667"/>
          </a:xfrm>
        </p:grpSpPr>
        <p:graphicFrame>
          <p:nvGraphicFramePr>
            <p:cNvPr id="4" name="Diagram 3"/>
            <p:cNvGraphicFramePr/>
            <p:nvPr>
              <p:extLst/>
            </p:nvPr>
          </p:nvGraphicFramePr>
          <p:xfrm>
            <a:off x="-958850" y="1205441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Freeform 5"/>
            <p:cNvSpPr>
              <a:spLocks noChangeAspect="1" noEditPoints="1"/>
            </p:cNvSpPr>
            <p:nvPr/>
          </p:nvSpPr>
          <p:spPr bwMode="auto">
            <a:xfrm>
              <a:off x="3272970" y="2566969"/>
              <a:ext cx="1462106" cy="1462106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345406" y="2738436"/>
              <a:ext cx="1188244" cy="1021359"/>
              <a:chOff x="7069931" y="1728787"/>
              <a:chExt cx="423862" cy="364332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11" name="Group 10"/>
              <p:cNvGrpSpPr/>
              <p:nvPr/>
            </p:nvGrpSpPr>
            <p:grpSpPr>
              <a:xfrm>
                <a:off x="7069931" y="1728787"/>
                <a:ext cx="423862" cy="180976"/>
                <a:chOff x="7069931" y="1728787"/>
                <a:chExt cx="423862" cy="180976"/>
              </a:xfrm>
              <a:grpFill/>
            </p:grpSpPr>
            <p:sp>
              <p:nvSpPr>
                <p:cNvPr id="20" name="Oval 19"/>
                <p:cNvSpPr/>
                <p:nvPr/>
              </p:nvSpPr>
              <p:spPr>
                <a:xfrm>
                  <a:off x="7069931" y="1754981"/>
                  <a:ext cx="64294" cy="64294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7189787" y="1728787"/>
                  <a:ext cx="64294" cy="64294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7309643" y="1809750"/>
                  <a:ext cx="64294" cy="64294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7429499" y="1845469"/>
                  <a:ext cx="64294" cy="64294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 flipV="1">
                  <a:off x="7091362" y="1763315"/>
                  <a:ext cx="119856" cy="26194"/>
                </a:xfrm>
                <a:prstGeom prst="line">
                  <a:avLst/>
                </a:prstGeom>
                <a:grpFill/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7203965" y="1745346"/>
                  <a:ext cx="152509" cy="101312"/>
                </a:xfrm>
                <a:prstGeom prst="line">
                  <a:avLst/>
                </a:prstGeom>
                <a:grpFill/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7346156" y="1835944"/>
                  <a:ext cx="133459" cy="57260"/>
                </a:xfrm>
                <a:prstGeom prst="line">
                  <a:avLst/>
                </a:prstGeom>
                <a:grpFill/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7069931" y="1864518"/>
                <a:ext cx="409574" cy="228601"/>
                <a:chOff x="7069931" y="1728787"/>
                <a:chExt cx="409574" cy="228601"/>
              </a:xfrm>
              <a:grpFill/>
            </p:grpSpPr>
            <p:sp>
              <p:nvSpPr>
                <p:cNvPr id="13" name="Oval 12"/>
                <p:cNvSpPr/>
                <p:nvPr/>
              </p:nvSpPr>
              <p:spPr>
                <a:xfrm>
                  <a:off x="7069931" y="1754981"/>
                  <a:ext cx="64294" cy="64294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7189787" y="1728787"/>
                  <a:ext cx="64294" cy="64294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7309643" y="1809750"/>
                  <a:ext cx="64294" cy="64294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7415211" y="1893094"/>
                  <a:ext cx="64294" cy="64294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7091362" y="1763315"/>
                  <a:ext cx="119856" cy="26194"/>
                </a:xfrm>
                <a:prstGeom prst="line">
                  <a:avLst/>
                </a:prstGeom>
                <a:grpFill/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7203965" y="1745346"/>
                  <a:ext cx="152509" cy="101312"/>
                </a:xfrm>
                <a:prstGeom prst="line">
                  <a:avLst/>
                </a:prstGeom>
                <a:grpFill/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7346156" y="1835944"/>
                  <a:ext cx="100013" cy="97631"/>
                </a:xfrm>
                <a:prstGeom prst="line">
                  <a:avLst/>
                </a:prstGeom>
                <a:grpFill/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Freeform 51"/>
            <p:cNvSpPr>
              <a:spLocks noEditPoints="1"/>
            </p:cNvSpPr>
            <p:nvPr/>
          </p:nvSpPr>
          <p:spPr bwMode="auto">
            <a:xfrm>
              <a:off x="2434000" y="4577139"/>
              <a:ext cx="912545" cy="133788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7" y="33"/>
                </a:cxn>
                <a:cxn ang="0">
                  <a:pos x="21" y="73"/>
                </a:cxn>
                <a:cxn ang="0">
                  <a:pos x="54" y="75"/>
                </a:cxn>
                <a:cxn ang="0">
                  <a:pos x="31" y="83"/>
                </a:cxn>
                <a:cxn ang="0">
                  <a:pos x="21" y="93"/>
                </a:cxn>
                <a:cxn ang="0">
                  <a:pos x="11" y="83"/>
                </a:cxn>
                <a:cxn ang="0">
                  <a:pos x="9" y="79"/>
                </a:cxn>
                <a:cxn ang="0">
                  <a:pos x="0" y="33"/>
                </a:cxn>
                <a:cxn ang="0">
                  <a:pos x="44" y="49"/>
                </a:cxn>
                <a:cxn ang="0">
                  <a:pos x="40" y="55"/>
                </a:cxn>
                <a:cxn ang="0">
                  <a:pos x="26" y="49"/>
                </a:cxn>
                <a:cxn ang="0">
                  <a:pos x="58" y="67"/>
                </a:cxn>
                <a:cxn ang="0">
                  <a:pos x="44" y="49"/>
                </a:cxn>
                <a:cxn ang="0">
                  <a:pos x="39" y="27"/>
                </a:cxn>
                <a:cxn ang="0">
                  <a:pos x="35" y="21"/>
                </a:cxn>
                <a:cxn ang="0">
                  <a:pos x="27" y="42"/>
                </a:cxn>
                <a:cxn ang="0">
                  <a:pos x="48" y="21"/>
                </a:cxn>
                <a:cxn ang="0">
                  <a:pos x="45" y="4"/>
                </a:cxn>
                <a:cxn ang="0">
                  <a:pos x="41" y="9"/>
                </a:cxn>
                <a:cxn ang="0">
                  <a:pos x="34" y="4"/>
                </a:cxn>
                <a:cxn ang="0">
                  <a:pos x="52" y="13"/>
                </a:cxn>
                <a:cxn ang="0">
                  <a:pos x="45" y="4"/>
                </a:cxn>
                <a:cxn ang="0">
                  <a:pos x="29" y="0"/>
                </a:cxn>
                <a:cxn ang="0">
                  <a:pos x="29" y="16"/>
                </a:cxn>
                <a:cxn ang="0">
                  <a:pos x="25" y="17"/>
                </a:cxn>
                <a:cxn ang="0">
                  <a:pos x="23" y="19"/>
                </a:cxn>
                <a:cxn ang="0">
                  <a:pos x="23" y="45"/>
                </a:cxn>
                <a:cxn ang="0">
                  <a:pos x="22" y="47"/>
                </a:cxn>
                <a:cxn ang="0">
                  <a:pos x="22" y="71"/>
                </a:cxn>
                <a:cxn ang="0">
                  <a:pos x="61" y="71"/>
                </a:cxn>
                <a:cxn ang="0">
                  <a:pos x="63" y="69"/>
                </a:cxn>
                <a:cxn ang="0">
                  <a:pos x="63" y="45"/>
                </a:cxn>
                <a:cxn ang="0">
                  <a:pos x="52" y="45"/>
                </a:cxn>
                <a:cxn ang="0">
                  <a:pos x="52" y="19"/>
                </a:cxn>
                <a:cxn ang="0">
                  <a:pos x="54" y="18"/>
                </a:cxn>
                <a:cxn ang="0">
                  <a:pos x="56" y="16"/>
                </a:cxn>
                <a:cxn ang="0">
                  <a:pos x="56" y="0"/>
                </a:cxn>
                <a:cxn ang="0">
                  <a:pos x="32" y="0"/>
                </a:cxn>
                <a:cxn ang="0">
                  <a:pos x="21" y="79"/>
                </a:cxn>
                <a:cxn ang="0">
                  <a:pos x="17" y="83"/>
                </a:cxn>
                <a:cxn ang="0">
                  <a:pos x="21" y="87"/>
                </a:cxn>
                <a:cxn ang="0">
                  <a:pos x="25" y="83"/>
                </a:cxn>
              </a:cxnLst>
              <a:rect l="0" t="0" r="r" b="b"/>
              <a:pathLst>
                <a:path w="63" h="93">
                  <a:moveTo>
                    <a:pt x="4" y="2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3"/>
                    <a:pt x="20" y="73"/>
                    <a:pt x="21" y="73"/>
                  </a:cubicBezTo>
                  <a:cubicBezTo>
                    <a:pt x="23" y="73"/>
                    <a:pt x="25" y="74"/>
                    <a:pt x="26" y="75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6"/>
                    <a:pt x="30" y="88"/>
                    <a:pt x="28" y="90"/>
                  </a:cubicBezTo>
                  <a:cubicBezTo>
                    <a:pt x="26" y="92"/>
                    <a:pt x="24" y="93"/>
                    <a:pt x="21" y="93"/>
                  </a:cubicBezTo>
                  <a:cubicBezTo>
                    <a:pt x="18" y="93"/>
                    <a:pt x="16" y="92"/>
                    <a:pt x="14" y="90"/>
                  </a:cubicBezTo>
                  <a:cubicBezTo>
                    <a:pt x="12" y="88"/>
                    <a:pt x="11" y="86"/>
                    <a:pt x="11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25"/>
                    <a:pt x="4" y="25"/>
                    <a:pt x="4" y="25"/>
                  </a:cubicBezTo>
                  <a:close/>
                  <a:moveTo>
                    <a:pt x="44" y="49"/>
                  </a:moveTo>
                  <a:cubicBezTo>
                    <a:pt x="44" y="55"/>
                    <a:pt x="44" y="55"/>
                    <a:pt x="44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44" y="49"/>
                    <a:pt x="44" y="49"/>
                    <a:pt x="44" y="49"/>
                  </a:cubicBezTo>
                  <a:close/>
                  <a:moveTo>
                    <a:pt x="39" y="21"/>
                  </a:moveTo>
                  <a:cubicBezTo>
                    <a:pt x="39" y="27"/>
                    <a:pt x="39" y="27"/>
                    <a:pt x="39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39" y="21"/>
                    <a:pt x="39" y="21"/>
                    <a:pt x="39" y="21"/>
                  </a:cubicBezTo>
                  <a:close/>
                  <a:moveTo>
                    <a:pt x="45" y="4"/>
                  </a:moveTo>
                  <a:cubicBezTo>
                    <a:pt x="45" y="9"/>
                    <a:pt x="45" y="9"/>
                    <a:pt x="45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5" y="4"/>
                    <a:pt x="45" y="4"/>
                    <a:pt x="45" y="4"/>
                  </a:cubicBezTo>
                  <a:close/>
                  <a:moveTo>
                    <a:pt x="32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2" y="0"/>
                    <a:pt x="32" y="0"/>
                    <a:pt x="32" y="0"/>
                  </a:cubicBezTo>
                  <a:close/>
                  <a:moveTo>
                    <a:pt x="24" y="80"/>
                  </a:moveTo>
                  <a:cubicBezTo>
                    <a:pt x="23" y="79"/>
                    <a:pt x="22" y="79"/>
                    <a:pt x="21" y="79"/>
                  </a:cubicBezTo>
                  <a:cubicBezTo>
                    <a:pt x="20" y="79"/>
                    <a:pt x="19" y="79"/>
                    <a:pt x="18" y="80"/>
                  </a:cubicBezTo>
                  <a:cubicBezTo>
                    <a:pt x="17" y="81"/>
                    <a:pt x="17" y="82"/>
                    <a:pt x="17" y="83"/>
                  </a:cubicBezTo>
                  <a:cubicBezTo>
                    <a:pt x="17" y="84"/>
                    <a:pt x="17" y="85"/>
                    <a:pt x="18" y="86"/>
                  </a:cubicBezTo>
                  <a:cubicBezTo>
                    <a:pt x="19" y="87"/>
                    <a:pt x="20" y="87"/>
                    <a:pt x="21" y="87"/>
                  </a:cubicBezTo>
                  <a:cubicBezTo>
                    <a:pt x="22" y="87"/>
                    <a:pt x="23" y="87"/>
                    <a:pt x="24" y="86"/>
                  </a:cubicBezTo>
                  <a:cubicBezTo>
                    <a:pt x="25" y="85"/>
                    <a:pt x="25" y="84"/>
                    <a:pt x="25" y="83"/>
                  </a:cubicBezTo>
                  <a:cubicBezTo>
                    <a:pt x="25" y="82"/>
                    <a:pt x="25" y="81"/>
                    <a:pt x="24" y="8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67049" y="2857500"/>
              <a:ext cx="2568968" cy="9830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Global</a:t>
              </a:r>
              <a:br>
                <a:rPr lang="en-US" sz="2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en-US" sz="2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Economy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2566" y="2819400"/>
              <a:ext cx="2494935" cy="9830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Economic Slowdown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52625" y="4991100"/>
              <a:ext cx="1971676" cy="54614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Trade</a:t>
              </a:r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5145615" y="1972733"/>
            <a:ext cx="6978652" cy="4792134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 Narrow" panose="020B0606020202030204" pitchFamily="34" charset="0"/>
              </a:rPr>
              <a:t>While the economy continues to grow many economists are projecting a slowdown in the near future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UCLA identifies five key risks to California’s economy:</a:t>
            </a: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Volatile stock market</a:t>
            </a: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Housing crisis</a:t>
            </a: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An aging population</a:t>
            </a: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Federal trade policy and conflicts with China and Mexico</a:t>
            </a: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Overall policy conflicts with the federal government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Other areas of concern:</a:t>
            </a: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Length of current expansion</a:t>
            </a: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Historically low unemployment</a:t>
            </a:r>
          </a:p>
          <a:p>
            <a:pPr marL="457200" lvl="1" indent="0">
              <a:spcAft>
                <a:spcPts val="1800"/>
              </a:spcAft>
              <a:buFont typeface="Wingdings 2" panose="05020102010507070707" pitchFamily="18" charset="2"/>
              <a:buNone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795738" y="648866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38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2019-20 </a:t>
            </a:r>
            <a:r>
              <a:rPr lang="en-US" dirty="0"/>
              <a:t>May Revise Highlights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792" y="1845734"/>
            <a:ext cx="11182016" cy="5012266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Arial Narrow" panose="020B0606020202030204" pitchFamily="34" charset="0"/>
              </a:rPr>
              <a:t>With full funding of the LCFF in 2018-19, the Governor’s  proposal includes funding of the projected statutory Cost-of-Living Adjustment (COLA) only……</a:t>
            </a:r>
          </a:p>
          <a:p>
            <a:r>
              <a:rPr lang="en-US" sz="2200" dirty="0">
                <a:solidFill>
                  <a:schemeClr val="tx1"/>
                </a:solidFill>
                <a:latin typeface="Arial Narrow" panose="020B0606020202030204" pitchFamily="34" charset="0"/>
              </a:rPr>
              <a:t>Governor’s Funding priorities outside of LCFF:</a:t>
            </a:r>
          </a:p>
          <a:p>
            <a:pPr lvl="1"/>
            <a:r>
              <a:rPr lang="en-US" sz="2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CalSTRS</a:t>
            </a:r>
            <a:r>
              <a:rPr lang="en-US" sz="2200" dirty="0">
                <a:solidFill>
                  <a:schemeClr val="tx1"/>
                </a:solidFill>
                <a:latin typeface="Arial Narrow" panose="020B0606020202030204" pitchFamily="34" charset="0"/>
              </a:rPr>
              <a:t> Pension Payment - $3.15 billion allocated to reduce pension liability and district contribution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 Narrow" panose="020B0606020202030204" pitchFamily="34" charset="0"/>
              </a:rPr>
              <a:t>Special Education - $</a:t>
            </a:r>
            <a:r>
              <a:rPr lang="en-US" sz="2200" dirty="0">
                <a:latin typeface="Arial Narrow" panose="020B0606020202030204" pitchFamily="34" charset="0"/>
              </a:rPr>
              <a:t>696</a:t>
            </a:r>
            <a:r>
              <a:rPr lang="en-US" sz="2200" dirty="0">
                <a:solidFill>
                  <a:schemeClr val="tx1"/>
                </a:solidFill>
                <a:latin typeface="Arial Narrow" panose="020B0606020202030204" pitchFamily="34" charset="0"/>
              </a:rPr>
              <a:t> million to support additional services for districts with high concentrations of disadvantaged student populations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 Narrow" panose="020B0606020202030204" pitchFamily="34" charset="0"/>
              </a:rPr>
              <a:t>Early Childhood Education- Over $1.0 billion allocated to support Universal Preschool, Full Day Kindergarten and Child Care programs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 Narrow" panose="020B0606020202030204" pitchFamily="34" charset="0"/>
              </a:rPr>
              <a:t>Proposition 51 Funding - $1.5 billion in facility bonds to be sold</a:t>
            </a:r>
          </a:p>
          <a:p>
            <a:r>
              <a:rPr lang="en-US" sz="2200" dirty="0">
                <a:solidFill>
                  <a:schemeClr val="tx1"/>
                </a:solidFill>
                <a:latin typeface="Arial Narrow" panose="020B0606020202030204" pitchFamily="34" charset="0"/>
              </a:rPr>
              <a:t>No one-time discretionary funds…..</a:t>
            </a:r>
          </a:p>
          <a:p>
            <a:pPr>
              <a:spcAft>
                <a:spcPts val="900"/>
              </a:spcAft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527144" y="6323339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39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0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371" y="718846"/>
            <a:ext cx="8129629" cy="994172"/>
          </a:xfrm>
        </p:spPr>
        <p:txBody>
          <a:bodyPr>
            <a:noAutofit/>
          </a:bodyPr>
          <a:lstStyle/>
          <a:p>
            <a:pPr algn="ctr"/>
            <a:r>
              <a:rPr lang="en-US" sz="5000" dirty="0"/>
              <a:t>Dashboard </a:t>
            </a:r>
            <a:r>
              <a:rPr lang="en-US" sz="5000" dirty="0" smtClean="0"/>
              <a:t>Indicators Fall 2018</a:t>
            </a:r>
            <a:endParaRPr lang="en-US" sz="5000" dirty="0"/>
          </a:p>
        </p:txBody>
      </p:sp>
      <p:sp>
        <p:nvSpPr>
          <p:cNvPr id="5" name="Up Arrow 4"/>
          <p:cNvSpPr/>
          <p:nvPr/>
        </p:nvSpPr>
        <p:spPr>
          <a:xfrm>
            <a:off x="3044877" y="3833414"/>
            <a:ext cx="633703" cy="1024067"/>
          </a:xfrm>
          <a:prstGeom prst="up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/>
          <p:cNvSpPr txBox="1"/>
          <p:nvPr/>
        </p:nvSpPr>
        <p:spPr>
          <a:xfrm>
            <a:off x="11755856" y="6368617"/>
            <a:ext cx="23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4</a:t>
            </a:r>
          </a:p>
        </p:txBody>
      </p:sp>
      <p:pic>
        <p:nvPicPr>
          <p:cNvPr id="37" name="Picture 6" descr="Blue performance color gauge, level 5 of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509" y="3687157"/>
            <a:ext cx="1061328" cy="58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810472"/>
              </p:ext>
            </p:extLst>
          </p:nvPr>
        </p:nvGraphicFramePr>
        <p:xfrm>
          <a:off x="452760" y="1914914"/>
          <a:ext cx="11303095" cy="3784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992">
                  <a:extLst>
                    <a:ext uri="{9D8B030D-6E8A-4147-A177-3AD203B41FA5}">
                      <a16:colId xmlns:a16="http://schemas.microsoft.com/office/drawing/2014/main" val="2680422766"/>
                    </a:ext>
                  </a:extLst>
                </a:gridCol>
                <a:gridCol w="1862399">
                  <a:extLst>
                    <a:ext uri="{9D8B030D-6E8A-4147-A177-3AD203B41FA5}">
                      <a16:colId xmlns:a16="http://schemas.microsoft.com/office/drawing/2014/main" val="57086130"/>
                    </a:ext>
                  </a:extLst>
                </a:gridCol>
                <a:gridCol w="2367909">
                  <a:extLst>
                    <a:ext uri="{9D8B030D-6E8A-4147-A177-3AD203B41FA5}">
                      <a16:colId xmlns:a16="http://schemas.microsoft.com/office/drawing/2014/main" val="3879724668"/>
                    </a:ext>
                  </a:extLst>
                </a:gridCol>
                <a:gridCol w="1757795">
                  <a:extLst>
                    <a:ext uri="{9D8B030D-6E8A-4147-A177-3AD203B41FA5}">
                      <a16:colId xmlns:a16="http://schemas.microsoft.com/office/drawing/2014/main" val="3390001915"/>
                    </a:ext>
                  </a:extLst>
                </a:gridCol>
              </a:tblGrid>
              <a:tr h="580091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u="non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Academic Performance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latin typeface="Arial Narrow" panose="020B0606020202030204" pitchFamily="34" charset="0"/>
                        </a:rPr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Arial Narrow" panose="020B0606020202030204" pitchFamily="34" charset="0"/>
                        </a:rPr>
                        <a:t>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464295"/>
                  </a:ext>
                </a:extLst>
              </a:tr>
              <a:tr h="74583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 Narrow" panose="020B0606020202030204" pitchFamily="34" charset="0"/>
                        </a:rPr>
                        <a:t>ELA Assessment 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 Narrow" panose="020B0606020202030204" pitchFamily="34" charset="0"/>
                        </a:rPr>
                        <a:t>Very High 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 Narrow" panose="020B0606020202030204" pitchFamily="34" charset="0"/>
                        </a:rPr>
                        <a:t>Maintained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133319"/>
                  </a:ext>
                </a:extLst>
              </a:tr>
              <a:tr h="74583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 Narrow" panose="020B0606020202030204" pitchFamily="34" charset="0"/>
                        </a:rPr>
                        <a:t>Math Assessment 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 Narrow" panose="020B0606020202030204" pitchFamily="34" charset="0"/>
                        </a:rPr>
                        <a:t>Very High 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 Narrow" panose="020B0606020202030204" pitchFamily="34" charset="0"/>
                        </a:rPr>
                        <a:t>Maintained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617105"/>
                  </a:ext>
                </a:extLst>
              </a:tr>
              <a:tr h="74583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 Narrow" panose="020B0606020202030204" pitchFamily="34" charset="0"/>
                        </a:rPr>
                        <a:t>College/Career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 Narrow" panose="020B0606020202030204" pitchFamily="34" charset="0"/>
                        </a:rPr>
                        <a:t>Very High 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 Narrow" panose="020B0606020202030204" pitchFamily="34" charset="0"/>
                        </a:rPr>
                        <a:t>Increased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702082"/>
                  </a:ext>
                </a:extLst>
              </a:tr>
              <a:tr h="67559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 Narrow" panose="020B0606020202030204" pitchFamily="34" charset="0"/>
                        </a:rPr>
                        <a:t>Local</a:t>
                      </a:r>
                      <a:r>
                        <a:rPr lang="en-US" sz="2800" b="1" dirty="0" smtClean="0">
                          <a:latin typeface="Arial Narrow" panose="020B0606020202030204" pitchFamily="34" charset="0"/>
                        </a:rPr>
                        <a:t>: Implementation of Academic Standards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380171"/>
                  </a:ext>
                </a:extLst>
              </a:tr>
            </a:tbl>
          </a:graphicData>
        </a:graphic>
      </p:graphicFrame>
      <p:pic>
        <p:nvPicPr>
          <p:cNvPr id="24" name="Picture 6" descr="Blue performance color gauge, level 5 of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854" y="2692970"/>
            <a:ext cx="1061328" cy="58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Blue performance color gauge, level 5 of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854" y="3531611"/>
            <a:ext cx="1061328" cy="58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Blue performance color gauge, level 5 of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854" y="4345447"/>
            <a:ext cx="1061328" cy="58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720" t="76982" r="76442" b="21143"/>
          <a:stretch/>
        </p:blipFill>
        <p:spPr>
          <a:xfrm>
            <a:off x="8424909" y="5104660"/>
            <a:ext cx="2502425" cy="506027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82209"/>
              </p:ext>
            </p:extLst>
          </p:nvPr>
        </p:nvGraphicFramePr>
        <p:xfrm>
          <a:off x="4754879" y="5922712"/>
          <a:ext cx="3852220" cy="429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44">
                  <a:extLst>
                    <a:ext uri="{9D8B030D-6E8A-4147-A177-3AD203B41FA5}">
                      <a16:colId xmlns:a16="http://schemas.microsoft.com/office/drawing/2014/main" val="30485941"/>
                    </a:ext>
                  </a:extLst>
                </a:gridCol>
                <a:gridCol w="770444">
                  <a:extLst>
                    <a:ext uri="{9D8B030D-6E8A-4147-A177-3AD203B41FA5}">
                      <a16:colId xmlns:a16="http://schemas.microsoft.com/office/drawing/2014/main" val="1261548820"/>
                    </a:ext>
                  </a:extLst>
                </a:gridCol>
                <a:gridCol w="746554">
                  <a:extLst>
                    <a:ext uri="{9D8B030D-6E8A-4147-A177-3AD203B41FA5}">
                      <a16:colId xmlns:a16="http://schemas.microsoft.com/office/drawing/2014/main" val="843043183"/>
                    </a:ext>
                  </a:extLst>
                </a:gridCol>
                <a:gridCol w="794334">
                  <a:extLst>
                    <a:ext uri="{9D8B030D-6E8A-4147-A177-3AD203B41FA5}">
                      <a16:colId xmlns:a16="http://schemas.microsoft.com/office/drawing/2014/main" val="2164755050"/>
                    </a:ext>
                  </a:extLst>
                </a:gridCol>
                <a:gridCol w="770444">
                  <a:extLst>
                    <a:ext uri="{9D8B030D-6E8A-4147-A177-3AD203B41FA5}">
                      <a16:colId xmlns:a16="http://schemas.microsoft.com/office/drawing/2014/main" val="3554626886"/>
                    </a:ext>
                  </a:extLst>
                </a:gridCol>
              </a:tblGrid>
              <a:tr h="4298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232060"/>
                  </a:ext>
                </a:extLst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3382137" y="5903689"/>
            <a:ext cx="7950413" cy="405385"/>
            <a:chOff x="1049508" y="-3414041"/>
            <a:chExt cx="7950413" cy="405385"/>
          </a:xfrm>
        </p:grpSpPr>
        <p:sp>
          <p:nvSpPr>
            <p:cNvPr id="27" name="TextBox 26"/>
            <p:cNvSpPr txBox="1"/>
            <p:nvPr/>
          </p:nvSpPr>
          <p:spPr>
            <a:xfrm>
              <a:off x="1049508" y="-3414041"/>
              <a:ext cx="14027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Very Low </a:t>
              </a:r>
              <a:endParaRPr lang="en-US" sz="2000" b="1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2630304" y="-3180091"/>
              <a:ext cx="3451816" cy="12784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254150" y="-3408766"/>
              <a:ext cx="27457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Very High 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2296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2019-20 </a:t>
            </a:r>
            <a:r>
              <a:rPr lang="en-US" dirty="0"/>
              <a:t>May Revise Highlights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791" y="1845734"/>
            <a:ext cx="11283841" cy="5012266"/>
          </a:xfrm>
        </p:spPr>
        <p:txBody>
          <a:bodyPr>
            <a:noAutofit/>
          </a:bodyPr>
          <a:lstStyle/>
          <a:p>
            <a:pPr marL="285750" lvl="0" indent="-285750" defTabSz="806867">
              <a:spcBef>
                <a:spcPts val="529"/>
              </a:spcBef>
              <a:buClr>
                <a:srgbClr val="297FD5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LCFF Ongoing Funding:</a:t>
            </a:r>
          </a:p>
          <a:p>
            <a:pPr marL="285750" lvl="0" indent="-285750" defTabSz="806867">
              <a:spcBef>
                <a:spcPts val="529"/>
              </a:spcBef>
              <a:buClr>
                <a:srgbClr val="297FD5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Governor’s proposal funds a Cost-of-Living Adjustment (COLA) projected at 3.26%</a:t>
            </a:r>
          </a:p>
          <a:p>
            <a:pPr marL="285750" lvl="0" indent="-285750" defTabSz="806867">
              <a:spcBef>
                <a:spcPts val="529"/>
              </a:spcBef>
              <a:buClr>
                <a:srgbClr val="297FD5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In contrast to last year’s “Super COLA”, no additional funding proposed for LCFF</a:t>
            </a:r>
          </a:p>
          <a:p>
            <a:pPr marL="285750" lvl="0" indent="-285750" defTabSz="806867">
              <a:spcBef>
                <a:spcPts val="529"/>
              </a:spcBef>
              <a:buClr>
                <a:srgbClr val="297FD5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Impact of COLA for IUSD is approximately $10.1 million</a:t>
            </a:r>
          </a:p>
          <a:p>
            <a:pPr marL="285750" lvl="0" indent="-285750" defTabSz="806867">
              <a:spcBef>
                <a:spcPts val="529"/>
              </a:spcBef>
              <a:buClr>
                <a:srgbClr val="297FD5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Overall increase in LCFF funding including growth is projected at $15.4 million</a:t>
            </a:r>
          </a:p>
          <a:p>
            <a:pPr>
              <a:spcAft>
                <a:spcPts val="900"/>
              </a:spcAft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527144" y="6323339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40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790" y="1891829"/>
            <a:ext cx="1267354" cy="146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4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568" y="729658"/>
            <a:ext cx="9957942" cy="988332"/>
          </a:xfrm>
        </p:spPr>
        <p:txBody>
          <a:bodyPr/>
          <a:lstStyle/>
          <a:p>
            <a:r>
              <a:rPr lang="en-US" dirty="0"/>
              <a:t>Progress Toward LCFF Implementation</a:t>
            </a:r>
          </a:p>
        </p:txBody>
      </p:sp>
      <p:graphicFrame>
        <p:nvGraphicFramePr>
          <p:cNvPr id="4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217776"/>
              </p:ext>
            </p:extLst>
          </p:nvPr>
        </p:nvGraphicFramePr>
        <p:xfrm>
          <a:off x="141317" y="1895302"/>
          <a:ext cx="12050683" cy="4962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4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24684664"/>
              </p:ext>
            </p:extLst>
          </p:nvPr>
        </p:nvGraphicFramePr>
        <p:xfrm>
          <a:off x="575895" y="1853739"/>
          <a:ext cx="11387506" cy="4522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Enrollment Growth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05510" y="6375863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42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5177" y="4532376"/>
            <a:ext cx="738664" cy="8764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927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86194" y="3148868"/>
            <a:ext cx="738664" cy="8764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927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91719" y="2919814"/>
            <a:ext cx="1015663" cy="8764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1062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25748" y="4234227"/>
            <a:ext cx="738664" cy="8764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887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90263" y="4025303"/>
            <a:ext cx="738664" cy="8764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1051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81626" y="3587086"/>
            <a:ext cx="738664" cy="8764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1269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997244" y="2532357"/>
            <a:ext cx="1015663" cy="8764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1236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040339" y="2144900"/>
            <a:ext cx="738664" cy="8764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674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092409" y="1954323"/>
            <a:ext cx="738664" cy="8764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556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380940" y="1884231"/>
            <a:ext cx="1810630" cy="1651899"/>
          </a:xfrm>
          <a:custGeom>
            <a:avLst/>
            <a:gdLst>
              <a:gd name="connsiteX0" fmla="*/ 0 w 1974453"/>
              <a:gd name="connsiteY0" fmla="*/ 987227 h 1974453"/>
              <a:gd name="connsiteX1" fmla="*/ 987227 w 1974453"/>
              <a:gd name="connsiteY1" fmla="*/ 0 h 1974453"/>
              <a:gd name="connsiteX2" fmla="*/ 1974454 w 1974453"/>
              <a:gd name="connsiteY2" fmla="*/ 987227 h 1974453"/>
              <a:gd name="connsiteX3" fmla="*/ 987227 w 1974453"/>
              <a:gd name="connsiteY3" fmla="*/ 1974454 h 1974453"/>
              <a:gd name="connsiteX4" fmla="*/ 0 w 1974453"/>
              <a:gd name="connsiteY4" fmla="*/ 987227 h 197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4453" h="1974453">
                <a:moveTo>
                  <a:pt x="0" y="987227"/>
                </a:moveTo>
                <a:cubicBezTo>
                  <a:pt x="0" y="441997"/>
                  <a:pt x="441997" y="0"/>
                  <a:pt x="987227" y="0"/>
                </a:cubicBezTo>
                <a:cubicBezTo>
                  <a:pt x="1532457" y="0"/>
                  <a:pt x="1974454" y="441997"/>
                  <a:pt x="1974454" y="987227"/>
                </a:cubicBezTo>
                <a:cubicBezTo>
                  <a:pt x="1974454" y="1532457"/>
                  <a:pt x="1532457" y="1974454"/>
                  <a:pt x="987227" y="1974454"/>
                </a:cubicBezTo>
                <a:cubicBezTo>
                  <a:pt x="441997" y="1974454"/>
                  <a:pt x="0" y="1532457"/>
                  <a:pt x="0" y="987227"/>
                </a:cubicBezTo>
                <a:close/>
              </a:path>
            </a:pathLst>
          </a:custGeom>
          <a:solidFill>
            <a:srgbClr val="62A39F"/>
          </a:solid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331062" tIns="331062" rIns="331062" bIns="331062" numCol="1" spcCol="1270" anchor="ctr" anchorCtr="0">
            <a:noAutofit/>
          </a:bodyPr>
          <a:lstStyle/>
          <a:p>
            <a:pPr marL="0" marR="0" lvl="0" indent="0" algn="ctr" defTabSz="1466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Growth    $5.3M</a:t>
            </a:r>
          </a:p>
        </p:txBody>
      </p:sp>
      <p:sp>
        <p:nvSpPr>
          <p:cNvPr id="4" name="Freeform 3"/>
          <p:cNvSpPr/>
          <p:nvPr/>
        </p:nvSpPr>
        <p:spPr>
          <a:xfrm>
            <a:off x="2762553" y="3536130"/>
            <a:ext cx="1047404" cy="760702"/>
          </a:xfrm>
          <a:custGeom>
            <a:avLst/>
            <a:gdLst>
              <a:gd name="connsiteX0" fmla="*/ 151794 w 1145182"/>
              <a:gd name="connsiteY0" fmla="*/ 437918 h 1145182"/>
              <a:gd name="connsiteX1" fmla="*/ 437918 w 1145182"/>
              <a:gd name="connsiteY1" fmla="*/ 437918 h 1145182"/>
              <a:gd name="connsiteX2" fmla="*/ 437918 w 1145182"/>
              <a:gd name="connsiteY2" fmla="*/ 151794 h 1145182"/>
              <a:gd name="connsiteX3" fmla="*/ 707264 w 1145182"/>
              <a:gd name="connsiteY3" fmla="*/ 151794 h 1145182"/>
              <a:gd name="connsiteX4" fmla="*/ 707264 w 1145182"/>
              <a:gd name="connsiteY4" fmla="*/ 437918 h 1145182"/>
              <a:gd name="connsiteX5" fmla="*/ 993388 w 1145182"/>
              <a:gd name="connsiteY5" fmla="*/ 437918 h 1145182"/>
              <a:gd name="connsiteX6" fmla="*/ 993388 w 1145182"/>
              <a:gd name="connsiteY6" fmla="*/ 707264 h 1145182"/>
              <a:gd name="connsiteX7" fmla="*/ 707264 w 1145182"/>
              <a:gd name="connsiteY7" fmla="*/ 707264 h 1145182"/>
              <a:gd name="connsiteX8" fmla="*/ 707264 w 1145182"/>
              <a:gd name="connsiteY8" fmla="*/ 993388 h 1145182"/>
              <a:gd name="connsiteX9" fmla="*/ 437918 w 1145182"/>
              <a:gd name="connsiteY9" fmla="*/ 993388 h 1145182"/>
              <a:gd name="connsiteX10" fmla="*/ 437918 w 1145182"/>
              <a:gd name="connsiteY10" fmla="*/ 707264 h 1145182"/>
              <a:gd name="connsiteX11" fmla="*/ 151794 w 1145182"/>
              <a:gd name="connsiteY11" fmla="*/ 707264 h 1145182"/>
              <a:gd name="connsiteX12" fmla="*/ 151794 w 1145182"/>
              <a:gd name="connsiteY12" fmla="*/ 437918 h 114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5182" h="1145182">
                <a:moveTo>
                  <a:pt x="151794" y="437918"/>
                </a:moveTo>
                <a:lnTo>
                  <a:pt x="437918" y="437918"/>
                </a:lnTo>
                <a:lnTo>
                  <a:pt x="437918" y="151794"/>
                </a:lnTo>
                <a:lnTo>
                  <a:pt x="707264" y="151794"/>
                </a:lnTo>
                <a:lnTo>
                  <a:pt x="707264" y="437918"/>
                </a:lnTo>
                <a:lnTo>
                  <a:pt x="993388" y="437918"/>
                </a:lnTo>
                <a:lnTo>
                  <a:pt x="993388" y="707264"/>
                </a:lnTo>
                <a:lnTo>
                  <a:pt x="707264" y="707264"/>
                </a:lnTo>
                <a:lnTo>
                  <a:pt x="707264" y="993388"/>
                </a:lnTo>
                <a:lnTo>
                  <a:pt x="437918" y="993388"/>
                </a:lnTo>
                <a:lnTo>
                  <a:pt x="437918" y="707264"/>
                </a:lnTo>
                <a:lnTo>
                  <a:pt x="151794" y="707264"/>
                </a:lnTo>
                <a:lnTo>
                  <a:pt x="151794" y="43791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spcFirstLastPara="0" vert="horz" wrap="square" lIns="151794" tIns="437918" rIns="151794" bIns="437918" numCol="1" spcCol="1270" anchor="ctr" anchorCtr="0">
            <a:noAutofit/>
          </a:bodyPr>
          <a:lstStyle/>
          <a:p>
            <a:pPr marL="0" marR="0" lvl="0" indent="0" algn="ctr" defTabSz="8445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118679" y="4363320"/>
            <a:ext cx="2335152" cy="2394927"/>
          </a:xfrm>
          <a:custGeom>
            <a:avLst/>
            <a:gdLst>
              <a:gd name="connsiteX0" fmla="*/ 0 w 1974453"/>
              <a:gd name="connsiteY0" fmla="*/ 987227 h 1974453"/>
              <a:gd name="connsiteX1" fmla="*/ 987227 w 1974453"/>
              <a:gd name="connsiteY1" fmla="*/ 0 h 1974453"/>
              <a:gd name="connsiteX2" fmla="*/ 1974454 w 1974453"/>
              <a:gd name="connsiteY2" fmla="*/ 987227 h 1974453"/>
              <a:gd name="connsiteX3" fmla="*/ 987227 w 1974453"/>
              <a:gd name="connsiteY3" fmla="*/ 1974454 h 1974453"/>
              <a:gd name="connsiteX4" fmla="*/ 0 w 1974453"/>
              <a:gd name="connsiteY4" fmla="*/ 987227 h 197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4453" h="1974453">
                <a:moveTo>
                  <a:pt x="0" y="987227"/>
                </a:moveTo>
                <a:cubicBezTo>
                  <a:pt x="0" y="441997"/>
                  <a:pt x="441997" y="0"/>
                  <a:pt x="987227" y="0"/>
                </a:cubicBezTo>
                <a:cubicBezTo>
                  <a:pt x="1532457" y="0"/>
                  <a:pt x="1974454" y="441997"/>
                  <a:pt x="1974454" y="987227"/>
                </a:cubicBezTo>
                <a:cubicBezTo>
                  <a:pt x="1974454" y="1532457"/>
                  <a:pt x="1532457" y="1974454"/>
                  <a:pt x="987227" y="1974454"/>
                </a:cubicBezTo>
                <a:cubicBezTo>
                  <a:pt x="441997" y="1974454"/>
                  <a:pt x="0" y="1532457"/>
                  <a:pt x="0" y="987227"/>
                </a:cubicBezTo>
                <a:close/>
              </a:path>
            </a:pathLst>
          </a:custGeom>
          <a:solidFill>
            <a:srgbClr val="62A39F"/>
          </a:solid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331062" tIns="331062" rIns="331062" bIns="331062" numCol="1" spcCol="1270" anchor="ctr" anchorCtr="0">
            <a:noAutofit/>
          </a:bodyPr>
          <a:lstStyle/>
          <a:p>
            <a:pPr marL="0" marR="0" lvl="0" indent="0" algn="ctr" defTabSz="1466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COLA</a:t>
            </a:r>
          </a:p>
          <a:p>
            <a:pPr marL="0" marR="0" lvl="0" indent="0" algn="ctr" defTabSz="1466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$10.1M</a:t>
            </a:r>
          </a:p>
        </p:txBody>
      </p:sp>
      <p:sp>
        <p:nvSpPr>
          <p:cNvPr id="6" name="Equal 5"/>
          <p:cNvSpPr/>
          <p:nvPr/>
        </p:nvSpPr>
        <p:spPr>
          <a:xfrm>
            <a:off x="5140379" y="3536130"/>
            <a:ext cx="1018280" cy="805004"/>
          </a:xfrm>
          <a:prstGeom prst="mathEqual">
            <a:avLst/>
          </a:prstGeom>
          <a:solidFill>
            <a:schemeClr val="accent1">
              <a:lumMod val="75000"/>
            </a:schemeClr>
          </a:solidFill>
          <a:ln w="15875" cap="flat" cmpd="sng" algn="ctr">
            <a:solidFill>
              <a:srgbClr val="B5CBE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190374" y="2586116"/>
            <a:ext cx="3445760" cy="3268267"/>
          </a:xfrm>
          <a:custGeom>
            <a:avLst/>
            <a:gdLst>
              <a:gd name="connsiteX0" fmla="*/ 0 w 3948906"/>
              <a:gd name="connsiteY0" fmla="*/ 1974453 h 3948906"/>
              <a:gd name="connsiteX1" fmla="*/ 1974453 w 3948906"/>
              <a:gd name="connsiteY1" fmla="*/ 0 h 3948906"/>
              <a:gd name="connsiteX2" fmla="*/ 3948906 w 3948906"/>
              <a:gd name="connsiteY2" fmla="*/ 1974453 h 3948906"/>
              <a:gd name="connsiteX3" fmla="*/ 1974453 w 3948906"/>
              <a:gd name="connsiteY3" fmla="*/ 3948906 h 3948906"/>
              <a:gd name="connsiteX4" fmla="*/ 0 w 3948906"/>
              <a:gd name="connsiteY4" fmla="*/ 1974453 h 394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906" h="3948906">
                <a:moveTo>
                  <a:pt x="0" y="1974453"/>
                </a:moveTo>
                <a:cubicBezTo>
                  <a:pt x="0" y="883993"/>
                  <a:pt x="883993" y="0"/>
                  <a:pt x="1974453" y="0"/>
                </a:cubicBezTo>
                <a:cubicBezTo>
                  <a:pt x="3064913" y="0"/>
                  <a:pt x="3948906" y="883993"/>
                  <a:pt x="3948906" y="1974453"/>
                </a:cubicBezTo>
                <a:cubicBezTo>
                  <a:pt x="3948906" y="3064913"/>
                  <a:pt x="3064913" y="3948906"/>
                  <a:pt x="1974453" y="3948906"/>
                </a:cubicBezTo>
                <a:cubicBezTo>
                  <a:pt x="883993" y="3948906"/>
                  <a:pt x="0" y="3064913"/>
                  <a:pt x="0" y="1974453"/>
                </a:cubicBezTo>
                <a:close/>
              </a:path>
            </a:pathLst>
          </a:custGeom>
          <a:solidFill>
            <a:srgbClr val="62A39F"/>
          </a:solid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655774" tIns="655774" rIns="655774" bIns="655774" numCol="1" spcCol="1270" anchor="ctr" anchorCtr="0">
            <a:noAutofit/>
          </a:bodyPr>
          <a:lstStyle/>
          <a:p>
            <a:pPr marL="0" marR="0" lvl="0" indent="0" algn="ctr" defTabSz="27114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LCFF Increase</a:t>
            </a:r>
          </a:p>
          <a:p>
            <a:pPr marL="0" marR="0" lvl="0" indent="0" algn="ctr" defTabSz="27114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$15.4M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Breakdown of Available Funding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15761" y="6358137"/>
            <a:ext cx="434734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orbel" panose="020B0503020204020204" pitchFamily="34" charset="0"/>
              </a:rPr>
              <a:t>43</a:t>
            </a:r>
            <a:endParaRPr lang="en-US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CalSTRS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277" y="407667"/>
            <a:ext cx="11029615" cy="367830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The Governor’s May Revision provides an additional $150 million to his January proposal that would further reduce the employer share of the CalSTRS unfunded liability</a:t>
            </a:r>
          </a:p>
        </p:txBody>
      </p:sp>
      <p:graphicFrame>
        <p:nvGraphicFramePr>
          <p:cNvPr id="5" name="Content Placeholder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5804"/>
              </p:ext>
            </p:extLst>
          </p:nvPr>
        </p:nvGraphicFramePr>
        <p:xfrm>
          <a:off x="4034076" y="2697914"/>
          <a:ext cx="8180312" cy="409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86022" y="2697914"/>
            <a:ext cx="3848054" cy="3790129"/>
            <a:chOff x="48575" y="277520"/>
            <a:chExt cx="3848054" cy="3790129"/>
          </a:xfrm>
          <a:solidFill>
            <a:srgbClr val="00B050"/>
          </a:solidFill>
        </p:grpSpPr>
        <p:sp>
          <p:nvSpPr>
            <p:cNvPr id="7" name="Oval 6"/>
            <p:cNvSpPr/>
            <p:nvPr/>
          </p:nvSpPr>
          <p:spPr>
            <a:xfrm>
              <a:off x="48575" y="277520"/>
              <a:ext cx="3848054" cy="379012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612109" y="832572"/>
              <a:ext cx="2720986" cy="26800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11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400" b="1" kern="12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$3.15 billion </a:t>
              </a:r>
              <a:br>
                <a:rPr lang="en-US" sz="2400" b="1" kern="1200" dirty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en-US" sz="2400" b="1" kern="12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one-time </a:t>
              </a:r>
              <a:br>
                <a:rPr lang="en-US" sz="2400" b="1" kern="1200" dirty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en-US" sz="2400" b="1" kern="12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non-Proposition 98 to reduce liabilities for employers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86248" y="3620296"/>
            <a:ext cx="1555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$850 million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5312" y="5384934"/>
            <a:ext cx="1377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$2.3 billion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515761" y="6358137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orbel" panose="020B0503020204020204" pitchFamily="34" charset="0"/>
              </a:rPr>
              <a:t>44</a:t>
            </a:r>
            <a:endParaRPr lang="en-US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19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CalSTRS</a:t>
            </a:r>
            <a:r>
              <a:rPr lang="en-US" sz="3200" dirty="0"/>
              <a:t> Employer Contribution Rates – Current Law</a:t>
            </a:r>
            <a:br>
              <a:rPr lang="en-US" sz="3200" dirty="0"/>
            </a:br>
            <a:r>
              <a:rPr lang="en-US" sz="3200" dirty="0"/>
              <a:t>Versus </a:t>
            </a:r>
            <a:r>
              <a:rPr lang="en-US" sz="3200" dirty="0" smtClean="0"/>
              <a:t>May Revise</a:t>
            </a:r>
            <a:endParaRPr lang="en-US" sz="3200" dirty="0"/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FDB9F695-4C56-49F1-9F70-2B6C6FBB6D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143227"/>
              </p:ext>
            </p:extLst>
          </p:nvPr>
        </p:nvGraphicFramePr>
        <p:xfrm>
          <a:off x="99752" y="1837113"/>
          <a:ext cx="12092247" cy="5020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3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3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3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STRS </a:t>
            </a:r>
            <a:r>
              <a:rPr lang="en-US" sz="3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&amp; PERS Projected Increases</a:t>
            </a:r>
            <a:br>
              <a:rPr lang="en-US" sz="3600" dirty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sz="36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07220399"/>
              </p:ext>
            </p:extLst>
          </p:nvPr>
        </p:nvGraphicFramePr>
        <p:xfrm>
          <a:off x="0" y="1870363"/>
          <a:ext cx="12192000" cy="498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00912" y="5318760"/>
            <a:ext cx="851892" cy="338554"/>
          </a:xfrm>
          <a:prstGeom prst="rect">
            <a:avLst/>
          </a:prstGeom>
          <a:noFill/>
          <a:ln>
            <a:solidFill>
              <a:srgbClr val="70A1C0"/>
            </a:solidFill>
          </a:ln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600" b="1" dirty="0">
                <a:solidFill>
                  <a:srgbClr val="0070C0"/>
                </a:solidFill>
                <a:latin typeface="Calibri" panose="020F0502020204030204"/>
              </a:rPr>
              <a:t>$12.4M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1184862" y="1999488"/>
            <a:ext cx="851892" cy="338554"/>
          </a:xfrm>
          <a:prstGeom prst="rect">
            <a:avLst/>
          </a:prstGeom>
          <a:noFill/>
          <a:ln>
            <a:solidFill>
              <a:srgbClr val="70A1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1600" b="1" dirty="0">
                <a:solidFill>
                  <a:srgbClr val="0070C0"/>
                </a:solidFill>
                <a:latin typeface="Calibri" panose="020F0502020204030204"/>
              </a:rPr>
              <a:t>$</a:t>
            </a:r>
            <a:r>
              <a:rPr lang="en-US" sz="1600" b="1" dirty="0" smtClean="0">
                <a:solidFill>
                  <a:srgbClr val="0070C0"/>
                </a:solidFill>
                <a:latin typeface="Calibri" panose="020F0502020204030204"/>
              </a:rPr>
              <a:t>52.2M</a:t>
            </a:r>
            <a:endParaRPr lang="en-US" sz="1600" b="1" dirty="0">
              <a:solidFill>
                <a:srgbClr val="0070C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694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4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49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Utilization </a:t>
            </a:r>
            <a:r>
              <a:rPr lang="en-US" sz="49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of Ongoing </a:t>
            </a:r>
            <a:r>
              <a:rPr lang="en-US" sz="49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$15.4 M Funding</a:t>
            </a:r>
            <a:br>
              <a:rPr lang="en-US" sz="49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2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($ in millions)</a:t>
            </a:r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sz="22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8708102"/>
              </p:ext>
            </p:extLst>
          </p:nvPr>
        </p:nvGraphicFramePr>
        <p:xfrm>
          <a:off x="0" y="2031840"/>
          <a:ext cx="12103331" cy="5058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1701549" y="6416046"/>
            <a:ext cx="609600" cy="441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orbel" panose="020B0503020204020204" pitchFamily="34" charset="0"/>
              </a:rPr>
              <a:t>47</a:t>
            </a:r>
            <a:endParaRPr lang="en-US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Building 2019-20 LCAP/Budget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24196" y="2543695"/>
            <a:ext cx="11410643" cy="431430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Due to significant influx of “one-time” funds, prior years’ LCAPs were designed to allocate funds over multiple years</a:t>
            </a:r>
          </a:p>
          <a:p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Recognizing that the District planned approximately </a:t>
            </a:r>
            <a:r>
              <a:rPr lang="en-US" sz="28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$9.2 </a:t>
            </a:r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million in “one-time” investments that were targeted to drop off at the end of </a:t>
            </a:r>
            <a:r>
              <a:rPr lang="en-US" sz="28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2019, </a:t>
            </a:r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all current year resources, both one-time and ongoing, were set aside to ensure that critical investments could be </a:t>
            </a:r>
            <a:r>
              <a:rPr lang="en-US" sz="28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maintained</a:t>
            </a:r>
          </a:p>
          <a:p>
            <a:r>
              <a:rPr lang="en-US" sz="28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2018-19 </a:t>
            </a:r>
            <a:r>
              <a:rPr lang="en-US" sz="28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Available:</a:t>
            </a:r>
          </a:p>
          <a:p>
            <a:pPr marL="717548" lvl="2" indent="-242060" defTabSz="806867">
              <a:spcBef>
                <a:spcPts val="529"/>
              </a:spcBef>
              <a:buClr>
                <a:srgbClr val="2683C6"/>
              </a:buClr>
              <a:buSzPct val="76000"/>
              <a:buFont typeface="Wingdings 3"/>
              <a:buChar char=""/>
            </a:pPr>
            <a:r>
              <a:rPr lang="en-US" sz="28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$13 million on-going</a:t>
            </a:r>
          </a:p>
          <a:p>
            <a:pPr marL="717548" lvl="2" indent="-242060" defTabSz="806867">
              <a:spcBef>
                <a:spcPts val="529"/>
              </a:spcBef>
              <a:buClr>
                <a:srgbClr val="2683C6"/>
              </a:buClr>
              <a:buSzPct val="76000"/>
              <a:buFont typeface="Wingdings 3"/>
              <a:buChar char=""/>
            </a:pPr>
            <a:r>
              <a:rPr lang="en-US" sz="28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$11 million </a:t>
            </a:r>
            <a:r>
              <a:rPr lang="en-US" sz="28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one-time</a:t>
            </a:r>
            <a:endParaRPr lang="en-US" sz="2800" dirty="0">
              <a:solidFill>
                <a:prstClr val="black"/>
              </a:solidFill>
              <a:latin typeface="Arial Narrow" panose="020B0606020202030204" pitchFamily="34" charset="0"/>
              <a:ea typeface="Arial Unicode MS" panose="020B0604020202020204" pitchFamily="34" charset="-128"/>
            </a:endParaRPr>
          </a:p>
          <a:p>
            <a:r>
              <a:rPr lang="en-US" sz="26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r>
              <a:rPr lang="en-US" sz="26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he </a:t>
            </a:r>
            <a:r>
              <a:rPr lang="en-US" sz="26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2019-20 State Budget will not be finalized until June</a:t>
            </a:r>
          </a:p>
          <a:p>
            <a:endParaRPr lang="en-US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/>
          </a:p>
        </p:txBody>
      </p:sp>
      <p:sp>
        <p:nvSpPr>
          <p:cNvPr id="5" name="TextBox 1"/>
          <p:cNvSpPr txBox="1"/>
          <p:nvPr/>
        </p:nvSpPr>
        <p:spPr>
          <a:xfrm>
            <a:off x="11610808" y="6416046"/>
            <a:ext cx="609600" cy="441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orbel" panose="020B0503020204020204" pitchFamily="34" charset="0"/>
              </a:rPr>
              <a:t>48</a:t>
            </a:r>
            <a:endParaRPr lang="en-US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2019-20 LCAP Funding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304323" y="2543695"/>
            <a:ext cx="2074971" cy="4214552"/>
          </a:xfrm>
          <a:prstGeom prst="rect">
            <a:avLst/>
          </a:prstGeom>
          <a:solidFill>
            <a:srgbClr val="80C34F">
              <a:lumMod val="40000"/>
              <a:lumOff val="60000"/>
            </a:srgbClr>
          </a:solidFill>
          <a:ln w="15875" cap="rnd" cmpd="sng" algn="ctr">
            <a:solidFill>
              <a:srgbClr val="80C34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4108" y="195892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Ongoing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$13 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5228" y="1804512"/>
            <a:ext cx="293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2018-19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2275" y="3191421"/>
            <a:ext cx="2078607" cy="3566826"/>
          </a:xfrm>
          <a:prstGeom prst="rect">
            <a:avLst/>
          </a:prstGeom>
          <a:solidFill>
            <a:srgbClr val="80C34F">
              <a:lumMod val="40000"/>
              <a:lumOff val="60000"/>
            </a:srgbClr>
          </a:solidFill>
          <a:ln w="15875" cap="rnd" cmpd="sng" algn="ctr">
            <a:solidFill>
              <a:srgbClr val="80C34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3878" y="254369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One-time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$11 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3447" y="1805031"/>
            <a:ext cx="4426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Based on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2018-19 budget 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Interim Report, the District identified approximately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$24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million in available funds in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2018-19.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2379" y="4273351"/>
            <a:ext cx="2074971" cy="2468879"/>
          </a:xfrm>
          <a:prstGeom prst="rect">
            <a:avLst/>
          </a:prstGeom>
          <a:solidFill>
            <a:srgbClr val="80C34F">
              <a:lumMod val="40000"/>
              <a:lumOff val="60000"/>
            </a:srgbClr>
          </a:solidFill>
          <a:ln w="15875" cap="rnd" cmpd="sng" algn="ctr">
            <a:solidFill>
              <a:srgbClr val="80C34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21628" y="5370022"/>
            <a:ext cx="2074971" cy="1388224"/>
          </a:xfrm>
          <a:prstGeom prst="rect">
            <a:avLst/>
          </a:prstGeom>
          <a:solidFill>
            <a:srgbClr val="80C34F">
              <a:lumMod val="40000"/>
              <a:lumOff val="60000"/>
            </a:srgbClr>
          </a:solidFill>
          <a:ln w="15875" cap="rnd" cmpd="sng" algn="ctr">
            <a:solidFill>
              <a:srgbClr val="80C34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4328" y="3643036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Ongoing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$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6.9 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327" y="3643036"/>
            <a:ext cx="1755800" cy="2330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551" y="3173298"/>
            <a:ext cx="1579001" cy="6767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91060" y="5016315"/>
            <a:ext cx="1273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$1.4 M Growth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04107" y="4870584"/>
            <a:ext cx="2074971" cy="0"/>
          </a:xfrm>
          <a:prstGeom prst="line">
            <a:avLst/>
          </a:prstGeom>
          <a:noFill/>
          <a:ln w="19050" cap="rnd" cmpd="sng" algn="ctr">
            <a:solidFill>
              <a:srgbClr val="80C34F">
                <a:lumMod val="75000"/>
              </a:srgbClr>
            </a:solidFill>
            <a:prstDash val="solid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>
            <a:off x="1304107" y="5420807"/>
            <a:ext cx="2065611" cy="0"/>
          </a:xfrm>
          <a:prstGeom prst="line">
            <a:avLst/>
          </a:prstGeom>
          <a:noFill/>
          <a:ln w="19050" cap="rnd" cmpd="sng" algn="ctr">
            <a:solidFill>
              <a:srgbClr val="80C34F">
                <a:lumMod val="75000"/>
              </a:srgbClr>
            </a:solidFill>
            <a:prstDash val="soli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995507" y="5445807"/>
            <a:ext cx="2692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$.2 M Sub Rate Increase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04107" y="5714999"/>
            <a:ext cx="2074970" cy="0"/>
          </a:xfrm>
          <a:prstGeom prst="line">
            <a:avLst/>
          </a:prstGeom>
          <a:noFill/>
          <a:ln w="19050" cap="rnd" cmpd="sng" algn="ctr">
            <a:solidFill>
              <a:srgbClr val="80C34F">
                <a:lumMod val="75000"/>
              </a:srgbClr>
            </a:solidFill>
            <a:prstDash val="soli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813890" y="579752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$2.8 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LCAP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678" y="3972689"/>
            <a:ext cx="1755800" cy="20042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59220" y="3191421"/>
            <a:ext cx="1848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$.8 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H&amp;W Contribution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28494" y="496069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$9 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LCAP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39857" y="3769189"/>
            <a:ext cx="24034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$.7 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Innovative Furniture &amp; Growth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67714" y="615745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$0.5 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Available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596767" y="3807403"/>
            <a:ext cx="2074971" cy="0"/>
          </a:xfrm>
          <a:prstGeom prst="line">
            <a:avLst/>
          </a:prstGeom>
          <a:noFill/>
          <a:ln w="19050" cap="rnd" cmpd="sng" algn="ctr">
            <a:solidFill>
              <a:srgbClr val="80C34F">
                <a:lumMod val="75000"/>
              </a:srgbClr>
            </a:solidFill>
            <a:prstDash val="solid"/>
          </a:ln>
          <a:effectLst/>
        </p:spPr>
      </p:cxnSp>
      <p:cxnSp>
        <p:nvCxnSpPr>
          <p:cNvPr id="27" name="Straight Connector 26"/>
          <p:cNvCxnSpPr/>
          <p:nvPr/>
        </p:nvCxnSpPr>
        <p:spPr>
          <a:xfrm>
            <a:off x="3602187" y="4471921"/>
            <a:ext cx="2078695" cy="25264"/>
          </a:xfrm>
          <a:prstGeom prst="line">
            <a:avLst/>
          </a:prstGeom>
          <a:noFill/>
          <a:ln w="19050" cap="rnd" cmpd="sng" algn="ctr">
            <a:solidFill>
              <a:srgbClr val="80C34F">
                <a:lumMod val="75000"/>
              </a:srgbClr>
            </a:solidFill>
            <a:prstDash val="solid"/>
          </a:ln>
          <a:effectLst/>
        </p:spPr>
      </p:cxnSp>
      <p:cxnSp>
        <p:nvCxnSpPr>
          <p:cNvPr id="28" name="Straight Connector 27"/>
          <p:cNvCxnSpPr/>
          <p:nvPr/>
        </p:nvCxnSpPr>
        <p:spPr>
          <a:xfrm>
            <a:off x="3611331" y="6157455"/>
            <a:ext cx="2049730" cy="0"/>
          </a:xfrm>
          <a:prstGeom prst="line">
            <a:avLst/>
          </a:prstGeom>
          <a:noFill/>
          <a:ln w="19050" cap="rnd" cmpd="sng" algn="ctr">
            <a:solidFill>
              <a:srgbClr val="80C34F">
                <a:lumMod val="75000"/>
              </a:srgbClr>
            </a:solidFill>
            <a:prstDash val="solid"/>
          </a:ln>
          <a:effectLst/>
        </p:spPr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964" y="4554887"/>
            <a:ext cx="1755800" cy="174970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956943" y="5077634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$6.9 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Available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92081" y="4662807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One-time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$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3.9 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081" y="5486981"/>
            <a:ext cx="1134063" cy="113012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211412" y="5739187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$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3.9 M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Available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21032" y="3097693"/>
            <a:ext cx="293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2019-20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3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0" grpId="0" animBg="1"/>
      <p:bldP spid="11" grpId="0" animBg="1"/>
      <p:bldP spid="12" grpId="0"/>
      <p:bldP spid="15" grpId="0"/>
      <p:bldP spid="18" grpId="0"/>
      <p:bldP spid="20" grpId="0"/>
      <p:bldP spid="22" grpId="0"/>
      <p:bldP spid="23" grpId="0"/>
      <p:bldP spid="24" grpId="0"/>
      <p:bldP spid="25" grpId="0"/>
      <p:bldP spid="32" grpId="0"/>
      <p:bldP spid="34" grpId="0"/>
      <p:bldP spid="36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371" y="718846"/>
            <a:ext cx="8129629" cy="994172"/>
          </a:xfrm>
        </p:spPr>
        <p:txBody>
          <a:bodyPr>
            <a:noAutofit/>
          </a:bodyPr>
          <a:lstStyle/>
          <a:p>
            <a:pPr algn="ctr"/>
            <a:r>
              <a:rPr lang="en-US" sz="5000" dirty="0"/>
              <a:t>Dashboard </a:t>
            </a:r>
            <a:r>
              <a:rPr lang="en-US" sz="5000" dirty="0" smtClean="0"/>
              <a:t>Indicators Fall 2018</a:t>
            </a:r>
            <a:endParaRPr lang="en-US" sz="5000" dirty="0"/>
          </a:p>
        </p:txBody>
      </p:sp>
      <p:sp>
        <p:nvSpPr>
          <p:cNvPr id="5" name="Up Arrow 4"/>
          <p:cNvSpPr/>
          <p:nvPr/>
        </p:nvSpPr>
        <p:spPr>
          <a:xfrm>
            <a:off x="3044877" y="3833414"/>
            <a:ext cx="633703" cy="1024067"/>
          </a:xfrm>
          <a:prstGeom prst="up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/>
          <p:cNvSpPr txBox="1"/>
          <p:nvPr/>
        </p:nvSpPr>
        <p:spPr>
          <a:xfrm>
            <a:off x="11767013" y="6368617"/>
            <a:ext cx="28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5</a:t>
            </a:r>
          </a:p>
        </p:txBody>
      </p:sp>
      <p:pic>
        <p:nvPicPr>
          <p:cNvPr id="37" name="Picture 6" descr="Blue performance color gauge, level 5 of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509" y="3687157"/>
            <a:ext cx="1061328" cy="58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801415"/>
              </p:ext>
            </p:extLst>
          </p:nvPr>
        </p:nvGraphicFramePr>
        <p:xfrm>
          <a:off x="452760" y="1914914"/>
          <a:ext cx="11303095" cy="2961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992">
                  <a:extLst>
                    <a:ext uri="{9D8B030D-6E8A-4147-A177-3AD203B41FA5}">
                      <a16:colId xmlns:a16="http://schemas.microsoft.com/office/drawing/2014/main" val="2680422766"/>
                    </a:ext>
                  </a:extLst>
                </a:gridCol>
                <a:gridCol w="1862399">
                  <a:extLst>
                    <a:ext uri="{9D8B030D-6E8A-4147-A177-3AD203B41FA5}">
                      <a16:colId xmlns:a16="http://schemas.microsoft.com/office/drawing/2014/main" val="57086130"/>
                    </a:ext>
                  </a:extLst>
                </a:gridCol>
                <a:gridCol w="2367909">
                  <a:extLst>
                    <a:ext uri="{9D8B030D-6E8A-4147-A177-3AD203B41FA5}">
                      <a16:colId xmlns:a16="http://schemas.microsoft.com/office/drawing/2014/main" val="3879724668"/>
                    </a:ext>
                  </a:extLst>
                </a:gridCol>
                <a:gridCol w="1757795">
                  <a:extLst>
                    <a:ext uri="{9D8B030D-6E8A-4147-A177-3AD203B41FA5}">
                      <a16:colId xmlns:a16="http://schemas.microsoft.com/office/drawing/2014/main" val="3390001915"/>
                    </a:ext>
                  </a:extLst>
                </a:gridCol>
              </a:tblGrid>
              <a:tr h="5800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u="non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Academic Engagement</a:t>
                      </a:r>
                      <a:endParaRPr lang="en-US" sz="3600" b="1" u="non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latin typeface="Arial Narrow" panose="020B0606020202030204" pitchFamily="34" charset="0"/>
                        </a:rPr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Arial Narrow" panose="020B0606020202030204" pitchFamily="34" charset="0"/>
                        </a:rPr>
                        <a:t>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464295"/>
                  </a:ext>
                </a:extLst>
              </a:tr>
              <a:tr h="74583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 Narrow" panose="020B0606020202030204" pitchFamily="34" charset="0"/>
                        </a:rPr>
                        <a:t>Chronic Absenteeism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 Narrow" panose="020B0606020202030204" pitchFamily="34" charset="0"/>
                        </a:rPr>
                        <a:t>Low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 Narrow" panose="020B0606020202030204" pitchFamily="34" charset="0"/>
                        </a:rPr>
                        <a:t>Increased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133319"/>
                  </a:ext>
                </a:extLst>
              </a:tr>
              <a:tr h="74583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 Narrow" panose="020B0606020202030204" pitchFamily="34" charset="0"/>
                        </a:rPr>
                        <a:t>Graduation Rate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 Narrow" panose="020B0606020202030204" pitchFamily="34" charset="0"/>
                        </a:rPr>
                        <a:t>Very High 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 Narrow" panose="020B0606020202030204" pitchFamily="34" charset="0"/>
                        </a:rPr>
                        <a:t>Maintained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617105"/>
                  </a:ext>
                </a:extLst>
              </a:tr>
              <a:tr h="67559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 Narrow" panose="020B0606020202030204" pitchFamily="34" charset="0"/>
                        </a:rPr>
                        <a:t>Local</a:t>
                      </a:r>
                      <a:r>
                        <a:rPr lang="en-US" sz="2800" b="1" dirty="0" smtClean="0">
                          <a:latin typeface="Arial Narrow" panose="020B0606020202030204" pitchFamily="34" charset="0"/>
                        </a:rPr>
                        <a:t>: Access to a Broad Course of Study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380171"/>
                  </a:ext>
                </a:extLst>
              </a:tr>
            </a:tbl>
          </a:graphicData>
        </a:graphic>
      </p:graphicFrame>
      <p:pic>
        <p:nvPicPr>
          <p:cNvPr id="38" name="Picture 6" descr="Blue performance color gauge, level 5 of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854" y="3531611"/>
            <a:ext cx="1061328" cy="58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720" t="76982" r="76442" b="21143"/>
          <a:stretch/>
        </p:blipFill>
        <p:spPr>
          <a:xfrm>
            <a:off x="8424909" y="4274426"/>
            <a:ext cx="2502425" cy="506027"/>
          </a:xfrm>
          <a:prstGeom prst="rect">
            <a:avLst/>
          </a:prstGeom>
        </p:spPr>
      </p:pic>
      <p:pic>
        <p:nvPicPr>
          <p:cNvPr id="11" name="Picture 2" descr="Yellow performance color gauge, level 3 of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49" y="2676947"/>
            <a:ext cx="1080633" cy="5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518342"/>
              </p:ext>
            </p:extLst>
          </p:nvPr>
        </p:nvGraphicFramePr>
        <p:xfrm>
          <a:off x="4765039" y="5335304"/>
          <a:ext cx="3852220" cy="429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44">
                  <a:extLst>
                    <a:ext uri="{9D8B030D-6E8A-4147-A177-3AD203B41FA5}">
                      <a16:colId xmlns:a16="http://schemas.microsoft.com/office/drawing/2014/main" val="30485941"/>
                    </a:ext>
                  </a:extLst>
                </a:gridCol>
                <a:gridCol w="770444">
                  <a:extLst>
                    <a:ext uri="{9D8B030D-6E8A-4147-A177-3AD203B41FA5}">
                      <a16:colId xmlns:a16="http://schemas.microsoft.com/office/drawing/2014/main" val="1261548820"/>
                    </a:ext>
                  </a:extLst>
                </a:gridCol>
                <a:gridCol w="746554">
                  <a:extLst>
                    <a:ext uri="{9D8B030D-6E8A-4147-A177-3AD203B41FA5}">
                      <a16:colId xmlns:a16="http://schemas.microsoft.com/office/drawing/2014/main" val="843043183"/>
                    </a:ext>
                  </a:extLst>
                </a:gridCol>
                <a:gridCol w="794334">
                  <a:extLst>
                    <a:ext uri="{9D8B030D-6E8A-4147-A177-3AD203B41FA5}">
                      <a16:colId xmlns:a16="http://schemas.microsoft.com/office/drawing/2014/main" val="2164755050"/>
                    </a:ext>
                  </a:extLst>
                </a:gridCol>
                <a:gridCol w="770444">
                  <a:extLst>
                    <a:ext uri="{9D8B030D-6E8A-4147-A177-3AD203B41FA5}">
                      <a16:colId xmlns:a16="http://schemas.microsoft.com/office/drawing/2014/main" val="3554626886"/>
                    </a:ext>
                  </a:extLst>
                </a:gridCol>
              </a:tblGrid>
              <a:tr h="4298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232060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392297" y="5316281"/>
            <a:ext cx="7950413" cy="405385"/>
            <a:chOff x="1049508" y="-3414041"/>
            <a:chExt cx="7950413" cy="405385"/>
          </a:xfrm>
        </p:grpSpPr>
        <p:sp>
          <p:nvSpPr>
            <p:cNvPr id="13" name="TextBox 12"/>
            <p:cNvSpPr txBox="1"/>
            <p:nvPr/>
          </p:nvSpPr>
          <p:spPr>
            <a:xfrm>
              <a:off x="1049508" y="-3414041"/>
              <a:ext cx="14027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Very Low </a:t>
              </a:r>
              <a:endParaRPr lang="en-US" sz="2000" b="1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2630304" y="-3180091"/>
              <a:ext cx="3451816" cy="12784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254150" y="-3408766"/>
              <a:ext cx="27457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Very High 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7681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2018-19 </a:t>
            </a:r>
            <a:r>
              <a:rPr lang="en-US" sz="4000" dirty="0"/>
              <a:t>thru </a:t>
            </a:r>
            <a:r>
              <a:rPr lang="en-US" sz="4000" dirty="0" smtClean="0"/>
              <a:t>2021-22 </a:t>
            </a:r>
            <a:r>
              <a:rPr lang="en-US" sz="4000" dirty="0"/>
              <a:t>Budget Forecast </a:t>
            </a:r>
            <a:br>
              <a:rPr lang="en-US" sz="4000" dirty="0"/>
            </a:br>
            <a:r>
              <a:rPr lang="en-US" sz="4000" dirty="0"/>
              <a:t>Unrestricted General Fund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741943"/>
              </p:ext>
            </p:extLst>
          </p:nvPr>
        </p:nvGraphicFramePr>
        <p:xfrm>
          <a:off x="436606" y="4201570"/>
          <a:ext cx="11261125" cy="10972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87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8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8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Sources/Uses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($63,279,974)</a:t>
                      </a: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($70,054,591)</a:t>
                      </a:r>
                      <a:endParaRPr lang="en-US" sz="1800" b="0" u="non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($62,216,652)</a:t>
                      </a:r>
                      <a:endParaRPr lang="en-US" sz="1800" b="0" u="non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($64,250,696)</a:t>
                      </a:r>
                      <a:endParaRPr lang="en-US" sz="1800" b="0" u="non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Increase/(Decrease)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$105,615</a:t>
                      </a: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($10,575,761)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$13,494,212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$18,664,792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233512"/>
              </p:ext>
            </p:extLst>
          </p:nvPr>
        </p:nvGraphicFramePr>
        <p:xfrm>
          <a:off x="436606" y="5298850"/>
          <a:ext cx="11261124" cy="10972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60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4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4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Beginning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Balance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$44,009,892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$44,115,507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$33,539,746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$47,033,958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Ending Balance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$44,115,507</a:t>
                      </a: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$33,539,746</a:t>
                      </a:r>
                      <a:endParaRPr lang="en-US" sz="18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$47,033,958</a:t>
                      </a:r>
                      <a:endParaRPr lang="en-US" sz="18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$65,698,750</a:t>
                      </a:r>
                      <a:endParaRPr lang="en-US" sz="18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740234"/>
              </p:ext>
            </p:extLst>
          </p:nvPr>
        </p:nvGraphicFramePr>
        <p:xfrm>
          <a:off x="436606" y="1854624"/>
          <a:ext cx="11261124" cy="2346946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587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8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8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9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2018-19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2020-21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2021-22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Revenues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$329,881,633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$339,145,736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$355,375,841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$370,884,595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Expenditures 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($266,496,044)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($279,666,906)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($279,664,977)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($287,969,107)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EXCESS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(DEFICIENCY)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$63,385,589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$59,478,830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$75,710,864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$82,915,488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697729" y="6332512"/>
            <a:ext cx="494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50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1913" y="1895302"/>
            <a:ext cx="1911927" cy="45008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900" dirty="0" smtClean="0"/>
              <a:t>2018-19 </a:t>
            </a:r>
            <a:r>
              <a:rPr lang="en-US" sz="3900" dirty="0"/>
              <a:t>thru </a:t>
            </a:r>
            <a:r>
              <a:rPr lang="en-US" sz="3900" dirty="0" smtClean="0"/>
              <a:t>2021-22 </a:t>
            </a:r>
            <a:r>
              <a:rPr lang="en-US" sz="3900" dirty="0"/>
              <a:t>Budget Forecast </a:t>
            </a:r>
            <a:br>
              <a:rPr lang="en-US" sz="3900" dirty="0"/>
            </a:br>
            <a:r>
              <a:rPr lang="en-US" sz="3900" dirty="0"/>
              <a:t>Unrestricted General Fund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725106"/>
              </p:ext>
            </p:extLst>
          </p:nvPr>
        </p:nvGraphicFramePr>
        <p:xfrm>
          <a:off x="420131" y="1828801"/>
          <a:ext cx="11302313" cy="9692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969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5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05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86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2018-19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2020-21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Projected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2021-22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43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Ending Fund Balance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$44,115,507</a:t>
                      </a: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$33,539,746</a:t>
                      </a:r>
                      <a:endParaRPr lang="en-US" sz="18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$47,033,958</a:t>
                      </a:r>
                      <a:endParaRPr lang="en-US" sz="18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$65,698,750</a:t>
                      </a:r>
                      <a:endParaRPr lang="en-US" sz="18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254697"/>
              </p:ext>
            </p:extLst>
          </p:nvPr>
        </p:nvGraphicFramePr>
        <p:xfrm>
          <a:off x="420131" y="2798060"/>
          <a:ext cx="11302315" cy="395911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933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2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2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2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5745">
                <a:tc>
                  <a:txBody>
                    <a:bodyPr/>
                    <a:lstStyle/>
                    <a:p>
                      <a:r>
                        <a:rPr lang="en-US" sz="1800" b="1" i="1" u="sng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Components of </a:t>
                      </a:r>
                      <a:r>
                        <a:rPr lang="en-US" sz="1800" b="1" i="1" u="sng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Fund Balance:</a:t>
                      </a:r>
                      <a:endParaRPr lang="en-US" sz="1800" b="1" i="1" u="sng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74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Revolving Cash/Stores</a:t>
                      </a: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$550,000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$550,000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$550,000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800" b="0" u="non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$550,000</a:t>
                      </a:r>
                      <a:endParaRPr lang="en-US" sz="1800" b="0" u="non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66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State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Recommended DEU    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$7,952,000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$8,464,000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$8,060,926</a:t>
                      </a: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800" b="0" u="non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$8,282,281</a:t>
                      </a:r>
                      <a:endParaRPr lang="en-US" sz="1800" b="0" u="non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74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Contingency Reserve</a:t>
                      </a: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$5,000,000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$5,000,000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$5,000,000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800" b="0" u="non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$5,000,000</a:t>
                      </a:r>
                      <a:endParaRPr lang="en-US" sz="1800" b="0" u="non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7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Textbook Reserve</a:t>
                      </a: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$4,730,580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0" u="non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endParaRPr lang="en-US" sz="1800" b="0" u="non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7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Site Department Carryover</a:t>
                      </a: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$7,800,000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endParaRPr lang="en-US" sz="1800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7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Reserved for 2019-20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LCAP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$12,919,979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$600,000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endParaRPr lang="en-US" sz="1800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745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Unallocated</a:t>
                      </a: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2019-20 LCAP</a:t>
                      </a:r>
                      <a:endParaRPr lang="en-US" sz="1800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$3,907,000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$3,907,000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800" b="0" u="non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$3,907,000</a:t>
                      </a:r>
                      <a:endParaRPr lang="en-US" sz="1800" b="0" u="non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74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2019-20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May Revise Unallocated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$6,900,000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$6,900,000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800" b="0" u="non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$6,900,000</a:t>
                      </a:r>
                      <a:endParaRPr lang="en-US" sz="1800" b="0" u="non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745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800" b="1" i="1" u="sng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</a:t>
                      </a:r>
                      <a:r>
                        <a:rPr lang="en-US" sz="180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2018-19 Available</a:t>
                      </a: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0" i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$5,162,948</a:t>
                      </a:r>
                      <a:endParaRPr lang="en-US" sz="1800" b="0" i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$5,162,948</a:t>
                      </a:r>
                      <a:endParaRPr lang="en-US" sz="1800" b="0" i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800" b="0" i="1" u="non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$5,162,948</a:t>
                      </a:r>
                      <a:endParaRPr lang="en-US" sz="1800" b="0" i="1" u="non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74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Other Assigned</a:t>
                      </a: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$5,162,948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$2,955,798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$17,453,084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800" b="0" u="non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$35,896,521</a:t>
                      </a:r>
                      <a:endParaRPr lang="en-US" sz="1800" b="0" u="non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49451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722444" y="6343135"/>
            <a:ext cx="411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51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1168" y="1820487"/>
            <a:ext cx="1878680" cy="48919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025" y="702512"/>
            <a:ext cx="8676754" cy="994172"/>
          </a:xfrm>
        </p:spPr>
        <p:txBody>
          <a:bodyPr>
            <a:noAutofit/>
          </a:bodyPr>
          <a:lstStyle/>
          <a:p>
            <a:r>
              <a:rPr lang="en-US" sz="4000" dirty="0" smtClean="0"/>
              <a:t>2019-20 </a:t>
            </a:r>
            <a:r>
              <a:rPr lang="en-US" sz="4000" dirty="0"/>
              <a:t>Budget &amp; Multiyear Projections</a:t>
            </a:r>
            <a:br>
              <a:rPr lang="en-US" sz="4000" dirty="0"/>
            </a:br>
            <a:r>
              <a:rPr lang="en-US" sz="4000" dirty="0" smtClean="0"/>
              <a:t>Unrestricted </a:t>
            </a:r>
            <a:r>
              <a:rPr lang="en-US" sz="4000" dirty="0"/>
              <a:t>General </a:t>
            </a:r>
            <a:r>
              <a:rPr lang="en-US" sz="4000" dirty="0" smtClean="0"/>
              <a:t>Fund 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278731"/>
              </p:ext>
            </p:extLst>
          </p:nvPr>
        </p:nvGraphicFramePr>
        <p:xfrm>
          <a:off x="436603" y="2228233"/>
          <a:ext cx="11310553" cy="1237304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373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4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43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5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2018-19 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2020-21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2021-22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Revenues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$329,881,633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$339,145,736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$355,375,841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$370,884,595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Expenditures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($266,496,044)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($279,666,906)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($279,664,977)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($287,969,107)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630697"/>
              </p:ext>
            </p:extLst>
          </p:nvPr>
        </p:nvGraphicFramePr>
        <p:xfrm>
          <a:off x="436604" y="3438105"/>
          <a:ext cx="11310552" cy="10972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37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4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43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Currently Unallocated Ongoing</a:t>
                      </a: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$6,900,000</a:t>
                      </a:r>
                      <a:endParaRPr lang="en-US" sz="1800" b="1" u="non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$6,900,000</a:t>
                      </a: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$6,900,000</a:t>
                      </a:r>
                      <a:endParaRPr lang="en-US" sz="1800" b="1" u="non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Currently Unallocated One-Time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u="non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$9,069,948</a:t>
                      </a:r>
                      <a:endParaRPr lang="en-US" sz="1800" b="1" u="non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u="non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u="non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Revised Total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Expenditures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($266,496,044)</a:t>
                      </a: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($295,636,854)</a:t>
                      </a:r>
                      <a:endParaRPr lang="en-US" sz="1800" b="0" u="non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($286,564,977)</a:t>
                      </a:r>
                      <a:endParaRPr lang="en-US" sz="1800" b="0" u="non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($294,869,107)</a:t>
                      </a:r>
                      <a:endParaRPr lang="en-US" sz="1800" b="0" u="non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838736"/>
              </p:ext>
            </p:extLst>
          </p:nvPr>
        </p:nvGraphicFramePr>
        <p:xfrm>
          <a:off x="436602" y="4524860"/>
          <a:ext cx="11310554" cy="18288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402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7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2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11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EXCESS (DEFFICIENCY)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$63,385,589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$43,508,882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$68,810,864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$76,015,488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Other Sources/Uses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($63,279,974)</a:t>
                      </a: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($70,054,591)</a:t>
                      </a:r>
                      <a:endParaRPr lang="en-US" sz="1800" b="0" u="non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($62,216,652)</a:t>
                      </a:r>
                      <a:endParaRPr lang="en-US" sz="1800" b="0" u="non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($64,250,696)</a:t>
                      </a:r>
                      <a:endParaRPr lang="en-US" sz="1800" b="0" u="non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INCREASE (DECREASE)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$105,615</a:t>
                      </a: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($26,545,709)</a:t>
                      </a:r>
                      <a:endParaRPr lang="en-US" sz="1800" b="0" u="non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$6,594,212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$11,764,792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Beginning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Balance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$44,009,892</a:t>
                      </a: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$44,115,507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$17,569,798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$24,164,010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0B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Ending Balance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8" marB="3428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$44,115,507</a:t>
                      </a: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$17,569,798</a:t>
                      </a:r>
                      <a:endParaRPr lang="en-US" sz="18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$24,164,010</a:t>
                      </a:r>
                      <a:endParaRPr lang="en-US" sz="18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$35,928,802</a:t>
                      </a:r>
                      <a:endParaRPr lang="en-US" sz="18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38862" marB="388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747156" y="6343134"/>
            <a:ext cx="444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52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4064" y="1828123"/>
            <a:ext cx="7553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>
                <a:latin typeface="Arial Narrow" panose="020B0606020202030204" pitchFamily="34" charset="0"/>
              </a:rPr>
              <a:t>Illustration</a:t>
            </a:r>
            <a:r>
              <a:rPr lang="en-US" sz="2000" b="1" i="1" dirty="0">
                <a:latin typeface="Arial Narrow" panose="020B0606020202030204" pitchFamily="34" charset="0"/>
              </a:rPr>
              <a:t> </a:t>
            </a:r>
            <a:r>
              <a:rPr lang="en-US" sz="2000" b="1" dirty="0">
                <a:latin typeface="Arial Narrow" panose="020B0606020202030204" pitchFamily="34" charset="0"/>
              </a:rPr>
              <a:t>With Unallocated Allocations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3971" y="2228233"/>
            <a:ext cx="1978429" cy="412542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0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4588" y="438513"/>
            <a:ext cx="7989752" cy="6052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IRVINE UNIFIED School district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6140" y="4121093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Questions?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1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371" y="718846"/>
            <a:ext cx="8129629" cy="994172"/>
          </a:xfrm>
        </p:spPr>
        <p:txBody>
          <a:bodyPr>
            <a:noAutofit/>
          </a:bodyPr>
          <a:lstStyle/>
          <a:p>
            <a:pPr algn="ctr"/>
            <a:r>
              <a:rPr lang="en-US" sz="5000" dirty="0"/>
              <a:t>Dashboard </a:t>
            </a:r>
            <a:r>
              <a:rPr lang="en-US" sz="5000" dirty="0" smtClean="0"/>
              <a:t>Indicators Fall 2018</a:t>
            </a:r>
            <a:endParaRPr lang="en-US" sz="5000" dirty="0"/>
          </a:p>
        </p:txBody>
      </p:sp>
      <p:sp>
        <p:nvSpPr>
          <p:cNvPr id="5" name="Up Arrow 4"/>
          <p:cNvSpPr/>
          <p:nvPr/>
        </p:nvSpPr>
        <p:spPr>
          <a:xfrm>
            <a:off x="3044877" y="3833414"/>
            <a:ext cx="633703" cy="1024067"/>
          </a:xfrm>
          <a:prstGeom prst="up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/>
          <p:cNvSpPr txBox="1"/>
          <p:nvPr/>
        </p:nvSpPr>
        <p:spPr>
          <a:xfrm>
            <a:off x="11755856" y="6368617"/>
            <a:ext cx="23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6</a:t>
            </a:r>
          </a:p>
        </p:txBody>
      </p:sp>
      <p:pic>
        <p:nvPicPr>
          <p:cNvPr id="37" name="Picture 6" descr="Blue performance color gauge, level 5 of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509" y="3687157"/>
            <a:ext cx="1061328" cy="58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103858"/>
              </p:ext>
            </p:extLst>
          </p:nvPr>
        </p:nvGraphicFramePr>
        <p:xfrm>
          <a:off x="452760" y="1914914"/>
          <a:ext cx="11303095" cy="3759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992">
                  <a:extLst>
                    <a:ext uri="{9D8B030D-6E8A-4147-A177-3AD203B41FA5}">
                      <a16:colId xmlns:a16="http://schemas.microsoft.com/office/drawing/2014/main" val="2680422766"/>
                    </a:ext>
                  </a:extLst>
                </a:gridCol>
                <a:gridCol w="1862399">
                  <a:extLst>
                    <a:ext uri="{9D8B030D-6E8A-4147-A177-3AD203B41FA5}">
                      <a16:colId xmlns:a16="http://schemas.microsoft.com/office/drawing/2014/main" val="57086130"/>
                    </a:ext>
                  </a:extLst>
                </a:gridCol>
                <a:gridCol w="2367909">
                  <a:extLst>
                    <a:ext uri="{9D8B030D-6E8A-4147-A177-3AD203B41FA5}">
                      <a16:colId xmlns:a16="http://schemas.microsoft.com/office/drawing/2014/main" val="3879724668"/>
                    </a:ext>
                  </a:extLst>
                </a:gridCol>
                <a:gridCol w="1757795">
                  <a:extLst>
                    <a:ext uri="{9D8B030D-6E8A-4147-A177-3AD203B41FA5}">
                      <a16:colId xmlns:a16="http://schemas.microsoft.com/office/drawing/2014/main" val="3390001915"/>
                    </a:ext>
                  </a:extLst>
                </a:gridCol>
              </a:tblGrid>
              <a:tr h="5800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u="non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Conditions and Climate</a:t>
                      </a:r>
                      <a:endParaRPr lang="en-US" sz="3600" b="1" u="non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latin typeface="Arial Narrow" panose="020B0606020202030204" pitchFamily="34" charset="0"/>
                        </a:rPr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Arial Narrow" panose="020B0606020202030204" pitchFamily="34" charset="0"/>
                        </a:rPr>
                        <a:t>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464295"/>
                  </a:ext>
                </a:extLst>
              </a:tr>
              <a:tr h="74583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 Narrow" panose="020B0606020202030204" pitchFamily="34" charset="0"/>
                        </a:rPr>
                        <a:t>Suspension Rate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 Narrow" panose="020B0606020202030204" pitchFamily="34" charset="0"/>
                        </a:rPr>
                        <a:t>Low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 Narrow" panose="020B0606020202030204" pitchFamily="34" charset="0"/>
                        </a:rPr>
                        <a:t>Declined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133319"/>
                  </a:ext>
                </a:extLst>
              </a:tr>
              <a:tr h="745831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 Narrow" panose="020B0606020202030204" pitchFamily="34" charset="0"/>
                        </a:rPr>
                        <a:t>Local</a:t>
                      </a:r>
                      <a:r>
                        <a:rPr lang="en-US" sz="2800" b="1" dirty="0" smtClean="0">
                          <a:latin typeface="Arial Narrow" panose="020B0606020202030204" pitchFamily="34" charset="0"/>
                        </a:rPr>
                        <a:t>: Basics: Teachers, Instructional Materials, Facilities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617105"/>
                  </a:ext>
                </a:extLst>
              </a:tr>
              <a:tr h="67559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 Narrow" panose="020B0606020202030204" pitchFamily="34" charset="0"/>
                        </a:rPr>
                        <a:t>Local</a:t>
                      </a:r>
                      <a:r>
                        <a:rPr lang="en-US" sz="2800" b="1" dirty="0" smtClean="0">
                          <a:latin typeface="Arial Narrow" panose="020B0606020202030204" pitchFamily="34" charset="0"/>
                        </a:rPr>
                        <a:t>: Parent Engagement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380171"/>
                  </a:ext>
                </a:extLst>
              </a:tr>
              <a:tr h="67559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 Narrow" panose="020B0606020202030204" pitchFamily="34" charset="0"/>
                        </a:rPr>
                        <a:t>Local</a:t>
                      </a:r>
                      <a:r>
                        <a:rPr lang="en-US" sz="2800" b="1" dirty="0" smtClean="0">
                          <a:latin typeface="Arial Narrow" panose="020B0606020202030204" pitchFamily="34" charset="0"/>
                        </a:rPr>
                        <a:t>: Local Climate Survey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56204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720" t="76982" r="76442" b="21143"/>
          <a:stretch/>
        </p:blipFill>
        <p:spPr>
          <a:xfrm>
            <a:off x="8456438" y="4395214"/>
            <a:ext cx="2502425" cy="506027"/>
          </a:xfrm>
          <a:prstGeom prst="rect">
            <a:avLst/>
          </a:prstGeom>
        </p:spPr>
      </p:pic>
      <p:pic>
        <p:nvPicPr>
          <p:cNvPr id="10" name="Picture 10" descr="Green performance color gauge, level 4 of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99" y="2662966"/>
            <a:ext cx="1122624" cy="62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2720" t="76982" r="76442" b="21143"/>
          <a:stretch/>
        </p:blipFill>
        <p:spPr>
          <a:xfrm>
            <a:off x="8456438" y="3622441"/>
            <a:ext cx="2502425" cy="506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2720" t="76982" r="76442" b="21143"/>
          <a:stretch/>
        </p:blipFill>
        <p:spPr>
          <a:xfrm>
            <a:off x="8456439" y="5034614"/>
            <a:ext cx="2502425" cy="506027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402517"/>
              </p:ext>
            </p:extLst>
          </p:nvPr>
        </p:nvGraphicFramePr>
        <p:xfrm>
          <a:off x="4714239" y="5930327"/>
          <a:ext cx="3852220" cy="429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44">
                  <a:extLst>
                    <a:ext uri="{9D8B030D-6E8A-4147-A177-3AD203B41FA5}">
                      <a16:colId xmlns:a16="http://schemas.microsoft.com/office/drawing/2014/main" val="30485941"/>
                    </a:ext>
                  </a:extLst>
                </a:gridCol>
                <a:gridCol w="770444">
                  <a:extLst>
                    <a:ext uri="{9D8B030D-6E8A-4147-A177-3AD203B41FA5}">
                      <a16:colId xmlns:a16="http://schemas.microsoft.com/office/drawing/2014/main" val="1261548820"/>
                    </a:ext>
                  </a:extLst>
                </a:gridCol>
                <a:gridCol w="746554">
                  <a:extLst>
                    <a:ext uri="{9D8B030D-6E8A-4147-A177-3AD203B41FA5}">
                      <a16:colId xmlns:a16="http://schemas.microsoft.com/office/drawing/2014/main" val="843043183"/>
                    </a:ext>
                  </a:extLst>
                </a:gridCol>
                <a:gridCol w="794334">
                  <a:extLst>
                    <a:ext uri="{9D8B030D-6E8A-4147-A177-3AD203B41FA5}">
                      <a16:colId xmlns:a16="http://schemas.microsoft.com/office/drawing/2014/main" val="2164755050"/>
                    </a:ext>
                  </a:extLst>
                </a:gridCol>
                <a:gridCol w="770444">
                  <a:extLst>
                    <a:ext uri="{9D8B030D-6E8A-4147-A177-3AD203B41FA5}">
                      <a16:colId xmlns:a16="http://schemas.microsoft.com/office/drawing/2014/main" val="3554626886"/>
                    </a:ext>
                  </a:extLst>
                </a:gridCol>
              </a:tblGrid>
              <a:tr h="4298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232060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3341497" y="5911304"/>
            <a:ext cx="7950413" cy="405385"/>
            <a:chOff x="1049508" y="-3414041"/>
            <a:chExt cx="7950413" cy="405385"/>
          </a:xfrm>
        </p:grpSpPr>
        <p:sp>
          <p:nvSpPr>
            <p:cNvPr id="24" name="TextBox 23"/>
            <p:cNvSpPr txBox="1"/>
            <p:nvPr/>
          </p:nvSpPr>
          <p:spPr>
            <a:xfrm>
              <a:off x="1049508" y="-3414041"/>
              <a:ext cx="14027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Very Low </a:t>
              </a:r>
              <a:endParaRPr lang="en-US" sz="2000" b="1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2630304" y="-3180091"/>
              <a:ext cx="3451816" cy="12784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254150" y="-3408766"/>
              <a:ext cx="27457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Very High 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156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2455" y="2103663"/>
            <a:ext cx="11293401" cy="44127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371" y="718846"/>
            <a:ext cx="8274631" cy="99417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Additional </a:t>
            </a:r>
            <a:r>
              <a:rPr lang="en-US" sz="5000" dirty="0" smtClean="0"/>
              <a:t>Dashboard Indicator</a:t>
            </a:r>
            <a:endParaRPr lang="en-US" sz="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1755856" y="6368617"/>
            <a:ext cx="23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35" name="Content Placeholder 10"/>
          <p:cNvSpPr txBox="1">
            <a:spLocks/>
          </p:cNvSpPr>
          <p:nvPr/>
        </p:nvSpPr>
        <p:spPr>
          <a:xfrm>
            <a:off x="704194" y="2103663"/>
            <a:ext cx="10657489" cy="4193456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2873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17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4175" indent="-2825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61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u="sng" dirty="0" smtClean="0">
                <a:latin typeface="Arial Narrow" panose="020B0606020202030204" pitchFamily="34" charset="0"/>
              </a:rPr>
              <a:t>Academic Performance</a:t>
            </a:r>
            <a:endParaRPr lang="en-US" sz="5000" u="sng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sz="5000" dirty="0" smtClean="0">
                <a:latin typeface="Arial Narrow" panose="020B0606020202030204" pitchFamily="34" charset="0"/>
              </a:rPr>
              <a:t>English Learner Progress: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Arial Narrow" panose="020B0606020202030204" pitchFamily="34" charset="0"/>
              </a:rPr>
              <a:t>	Well Developed: 55.8%</a:t>
            </a:r>
          </a:p>
          <a:p>
            <a:pPr marL="0" indent="0">
              <a:buNone/>
            </a:pPr>
            <a:r>
              <a:rPr lang="en-US" sz="3200" dirty="0" smtClean="0">
                <a:latin typeface="Arial Narrow" panose="020B0606020202030204" pitchFamily="34" charset="0"/>
              </a:rPr>
              <a:t>	Moderately Developed: 24.3%</a:t>
            </a:r>
          </a:p>
          <a:p>
            <a:pPr marL="0" indent="0">
              <a:buNone/>
            </a:pPr>
            <a:r>
              <a:rPr lang="en-US" sz="3200" dirty="0" smtClean="0">
                <a:latin typeface="Arial Narrow" panose="020B0606020202030204" pitchFamily="34" charset="0"/>
              </a:rPr>
              <a:t>	Somewhat Developed: 11.3%</a:t>
            </a:r>
          </a:p>
          <a:p>
            <a:pPr marL="452437" lvl="1" indent="0">
              <a:buNone/>
            </a:pPr>
            <a:r>
              <a:rPr lang="en-US" sz="3200" dirty="0" smtClean="0">
                <a:latin typeface="Arial Narrow" panose="020B0606020202030204" pitchFamily="34" charset="0"/>
              </a:rPr>
              <a:t>	Beginning Stage: 8.6%</a:t>
            </a:r>
          </a:p>
          <a:p>
            <a:pPr marL="0" indent="0">
              <a:buNone/>
            </a:pPr>
            <a:r>
              <a:rPr lang="en-US" sz="3200" dirty="0">
                <a:latin typeface="Arial Narrow" panose="020B0606020202030204" pitchFamily="34" charset="0"/>
              </a:rPr>
              <a:t>	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608" y="3178952"/>
            <a:ext cx="2273530" cy="290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2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4588" y="438513"/>
            <a:ext cx="7989752" cy="6052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IRVINE UNIFIED School district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6589" y="3140018"/>
            <a:ext cx="619376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Local Control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Accountability Plan</a:t>
            </a: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Part 2: Annual Update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74906" y="6368617"/>
            <a:ext cx="23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890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4342" y="3706836"/>
            <a:ext cx="2527061" cy="623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</a:rPr>
              <a:t>87% </a:t>
            </a:r>
            <a:r>
              <a:rPr lang="en-US" sz="1350" b="1" dirty="0">
                <a:solidFill>
                  <a:schemeClr val="bg1"/>
                </a:solidFill>
              </a:rPr>
              <a:t>Progress towards English Proficiency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65797" y="835491"/>
            <a:ext cx="486396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Pupil Achievement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660606" y="6276438"/>
            <a:ext cx="23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9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02411"/>
              </p:ext>
            </p:extLst>
          </p:nvPr>
        </p:nvGraphicFramePr>
        <p:xfrm>
          <a:off x="4110016" y="2944882"/>
          <a:ext cx="7550590" cy="3336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35">
                  <a:extLst>
                    <a:ext uri="{9D8B030D-6E8A-4147-A177-3AD203B41FA5}">
                      <a16:colId xmlns:a16="http://schemas.microsoft.com/office/drawing/2014/main" val="3189460544"/>
                    </a:ext>
                  </a:extLst>
                </a:gridCol>
                <a:gridCol w="3744455">
                  <a:extLst>
                    <a:ext uri="{9D8B030D-6E8A-4147-A177-3AD203B41FA5}">
                      <a16:colId xmlns:a16="http://schemas.microsoft.com/office/drawing/2014/main" val="2496335799"/>
                    </a:ext>
                  </a:extLst>
                </a:gridCol>
                <a:gridCol w="457644">
                  <a:extLst>
                    <a:ext uri="{9D8B030D-6E8A-4147-A177-3AD203B41FA5}">
                      <a16:colId xmlns:a16="http://schemas.microsoft.com/office/drawing/2014/main" val="3222914169"/>
                    </a:ext>
                  </a:extLst>
                </a:gridCol>
                <a:gridCol w="2872856">
                  <a:extLst>
                    <a:ext uri="{9D8B030D-6E8A-4147-A177-3AD203B41FA5}">
                      <a16:colId xmlns:a16="http://schemas.microsoft.com/office/drawing/2014/main" val="869811975"/>
                    </a:ext>
                  </a:extLst>
                </a:gridCol>
              </a:tblGrid>
              <a:tr h="54969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English Learner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Asian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294669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Socio</a:t>
                      </a:r>
                      <a:r>
                        <a:rPr lang="en-US" baseline="0" dirty="0" smtClean="0"/>
                        <a:t>economic Disadvantaged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Filipino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899401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Foster Youth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85632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Homeless Youth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Pacific Islander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3127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Students With Disabilities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224150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African</a:t>
                      </a:r>
                      <a:r>
                        <a:rPr lang="en-US" baseline="0" dirty="0" smtClean="0"/>
                        <a:t> 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 or more races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561876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70970" y="1986902"/>
            <a:ext cx="3477763" cy="4264544"/>
            <a:chOff x="754878" y="1712558"/>
            <a:chExt cx="3124062" cy="4243455"/>
          </a:xfrm>
        </p:grpSpPr>
        <p:sp>
          <p:nvSpPr>
            <p:cNvPr id="12" name="TextBox 11"/>
            <p:cNvSpPr txBox="1"/>
            <p:nvPr/>
          </p:nvSpPr>
          <p:spPr>
            <a:xfrm>
              <a:off x="757421" y="2127773"/>
              <a:ext cx="3121519" cy="38282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3" name="Content Placeholder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049" y="1712558"/>
              <a:ext cx="3008260" cy="404302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974842" y="3423987"/>
              <a:ext cx="2817962" cy="1163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74% </a:t>
              </a:r>
              <a:endParaRPr lang="en-US" sz="5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Met or Exceeded </a:t>
              </a:r>
              <a:r>
                <a:rPr lang="en-US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Standard</a:t>
              </a:r>
              <a:endParaRPr lang="en-US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Equal 14"/>
            <p:cNvSpPr/>
            <p:nvPr/>
          </p:nvSpPr>
          <p:spPr>
            <a:xfrm>
              <a:off x="754878" y="5087212"/>
              <a:ext cx="1046922" cy="728870"/>
            </a:xfrm>
            <a:prstGeom prst="mathEqual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200503"/>
              </p:ext>
            </p:extLst>
          </p:nvPr>
        </p:nvGraphicFramePr>
        <p:xfrm>
          <a:off x="4110016" y="2135102"/>
          <a:ext cx="7550590" cy="538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35">
                  <a:extLst>
                    <a:ext uri="{9D8B030D-6E8A-4147-A177-3AD203B41FA5}">
                      <a16:colId xmlns:a16="http://schemas.microsoft.com/office/drawing/2014/main" val="4189499620"/>
                    </a:ext>
                  </a:extLst>
                </a:gridCol>
                <a:gridCol w="3744455">
                  <a:extLst>
                    <a:ext uri="{9D8B030D-6E8A-4147-A177-3AD203B41FA5}">
                      <a16:colId xmlns:a16="http://schemas.microsoft.com/office/drawing/2014/main" val="568044037"/>
                    </a:ext>
                  </a:extLst>
                </a:gridCol>
                <a:gridCol w="457644">
                  <a:extLst>
                    <a:ext uri="{9D8B030D-6E8A-4147-A177-3AD203B41FA5}">
                      <a16:colId xmlns:a16="http://schemas.microsoft.com/office/drawing/2014/main" val="134251897"/>
                    </a:ext>
                  </a:extLst>
                </a:gridCol>
                <a:gridCol w="2872856">
                  <a:extLst>
                    <a:ext uri="{9D8B030D-6E8A-4147-A177-3AD203B41FA5}">
                      <a16:colId xmlns:a16="http://schemas.microsoft.com/office/drawing/2014/main" val="2401239971"/>
                    </a:ext>
                  </a:extLst>
                </a:gridCol>
              </a:tblGrid>
              <a:tr h="538159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All Students: Math Assessment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987855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40619"/>
              </p:ext>
            </p:extLst>
          </p:nvPr>
        </p:nvGraphicFramePr>
        <p:xfrm>
          <a:off x="4819353" y="6370413"/>
          <a:ext cx="348189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378">
                  <a:extLst>
                    <a:ext uri="{9D8B030D-6E8A-4147-A177-3AD203B41FA5}">
                      <a16:colId xmlns:a16="http://schemas.microsoft.com/office/drawing/2014/main" val="30485941"/>
                    </a:ext>
                  </a:extLst>
                </a:gridCol>
                <a:gridCol w="696378">
                  <a:extLst>
                    <a:ext uri="{9D8B030D-6E8A-4147-A177-3AD203B41FA5}">
                      <a16:colId xmlns:a16="http://schemas.microsoft.com/office/drawing/2014/main" val="1261548820"/>
                    </a:ext>
                  </a:extLst>
                </a:gridCol>
                <a:gridCol w="674785">
                  <a:extLst>
                    <a:ext uri="{9D8B030D-6E8A-4147-A177-3AD203B41FA5}">
                      <a16:colId xmlns:a16="http://schemas.microsoft.com/office/drawing/2014/main" val="843043183"/>
                    </a:ext>
                  </a:extLst>
                </a:gridCol>
                <a:gridCol w="717971">
                  <a:extLst>
                    <a:ext uri="{9D8B030D-6E8A-4147-A177-3AD203B41FA5}">
                      <a16:colId xmlns:a16="http://schemas.microsoft.com/office/drawing/2014/main" val="2164755050"/>
                    </a:ext>
                  </a:extLst>
                </a:gridCol>
                <a:gridCol w="696378">
                  <a:extLst>
                    <a:ext uri="{9D8B030D-6E8A-4147-A177-3AD203B41FA5}">
                      <a16:colId xmlns:a16="http://schemas.microsoft.com/office/drawing/2014/main" val="3554626886"/>
                    </a:ext>
                  </a:extLst>
                </a:gridCol>
              </a:tblGrid>
              <a:tr h="3362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232060"/>
                  </a:ext>
                </a:extLst>
              </a:tr>
            </a:tbl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3852845" y="6419326"/>
            <a:ext cx="7129515" cy="307777"/>
            <a:chOff x="1558070" y="-3329281"/>
            <a:chExt cx="7385401" cy="339648"/>
          </a:xfrm>
        </p:grpSpPr>
        <p:sp>
          <p:nvSpPr>
            <p:cNvPr id="35" name="TextBox 34"/>
            <p:cNvSpPr txBox="1"/>
            <p:nvPr/>
          </p:nvSpPr>
          <p:spPr>
            <a:xfrm>
              <a:off x="1558070" y="-3329281"/>
              <a:ext cx="1402794" cy="339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Very Low </a:t>
              </a:r>
              <a:endParaRPr lang="en-US" sz="1400" b="1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630304" y="-3180091"/>
              <a:ext cx="3451816" cy="12784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197700" y="-3329281"/>
              <a:ext cx="2745771" cy="339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Very High 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4485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6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FFC000"/>
    </a:accent2>
    <a:accent3>
      <a:srgbClr val="7AACCF"/>
    </a:accent3>
    <a:accent4>
      <a:srgbClr val="67997B"/>
    </a:accent4>
    <a:accent5>
      <a:srgbClr val="AA8453"/>
    </a:accent5>
    <a:accent6>
      <a:srgbClr val="86A795"/>
    </a:accent6>
    <a:hlink>
      <a:srgbClr val="715C21"/>
    </a:hlink>
    <a:folHlink>
      <a:srgbClr val="EE7B08"/>
    </a:folHlink>
  </a:clrScheme>
  <a:fontScheme name="Arial Narrow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92D050"/>
    </a:accent1>
    <a:accent2>
      <a:srgbClr val="F2E4C0"/>
    </a:accent2>
    <a:accent3>
      <a:srgbClr val="C00000"/>
    </a:accent3>
    <a:accent4>
      <a:srgbClr val="7B7B7B"/>
    </a:accent4>
    <a:accent5>
      <a:srgbClr val="4472C4"/>
    </a:accent5>
    <a:accent6>
      <a:srgbClr val="ED7D31"/>
    </a:accent6>
    <a:hlink>
      <a:srgbClr val="0563C1"/>
    </a:hlink>
    <a:folHlink>
      <a:srgbClr val="954F72"/>
    </a:folHlink>
  </a:clrScheme>
  <a:fontScheme name="Arial Narrow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Dividend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1A3260"/>
    </a:accent1>
    <a:accent2>
      <a:srgbClr val="4590B8"/>
    </a:accent2>
    <a:accent3>
      <a:srgbClr val="45CBE8"/>
    </a:accent3>
    <a:accent4>
      <a:srgbClr val="969FA7"/>
    </a:accent4>
    <a:accent5>
      <a:srgbClr val="A2C777"/>
    </a:accent5>
    <a:accent6>
      <a:srgbClr val="42955F"/>
    </a:accent6>
    <a:hlink>
      <a:srgbClr val="828282"/>
    </a:hlink>
    <a:folHlink>
      <a:srgbClr val="A5A5A5"/>
    </a:folHlink>
  </a:clrScheme>
  <a:fontScheme name="Dividend">
    <a:majorFont>
      <a:latin typeface="Gill Sans MT" panose="020B0502020104020203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Dividend">
    <a:fillStyleLst>
      <a:solidFill>
        <a:schemeClr val="phClr"/>
      </a:solidFill>
      <a:gradFill rotWithShape="1">
        <a:gsLst>
          <a:gs pos="0">
            <a:schemeClr val="phClr">
              <a:tint val="68000"/>
              <a:alpha val="90000"/>
              <a:lumMod val="100000"/>
            </a:schemeClr>
          </a:gs>
          <a:gs pos="100000">
            <a:schemeClr val="phClr">
              <a:tint val="90000"/>
              <a:lumMod val="95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lumMod val="110000"/>
            </a:schemeClr>
          </a:gs>
          <a:gs pos="84000">
            <a:schemeClr val="phClr">
              <a:shade val="90000"/>
              <a:lumMod val="88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>
            <a:lumMod val="90000"/>
          </a:schemeClr>
        </a:solidFill>
        <a:prstDash val="solid"/>
      </a:ln>
      <a:ln w="2222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55000"/>
            </a:srgbClr>
          </a:outerShdw>
        </a:effectLst>
      </a:effectStyle>
      <a:effectStyle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88000">
            <a:schemeClr val="phClr">
              <a:shade val="94000"/>
              <a:satMod val="110000"/>
              <a:lumMod val="8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8000"/>
              <a:satMod val="110000"/>
              <a:lumMod val="8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5801</TotalTime>
  <Words>3147</Words>
  <Application>Microsoft Office PowerPoint</Application>
  <PresentationFormat>Widescreen</PresentationFormat>
  <Paragraphs>1051</Paragraphs>
  <Slides>53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Arial</vt:lpstr>
      <vt:lpstr>Arial Black</vt:lpstr>
      <vt:lpstr>Arial Narrow</vt:lpstr>
      <vt:lpstr>Arial Unicode MS</vt:lpstr>
      <vt:lpstr>Calibri</vt:lpstr>
      <vt:lpstr>Corbel</vt:lpstr>
      <vt:lpstr>Gill Sans MT</vt:lpstr>
      <vt:lpstr>Verdana</vt:lpstr>
      <vt:lpstr>Wingdings</vt:lpstr>
      <vt:lpstr>Wingdings 2</vt:lpstr>
      <vt:lpstr>Wingdings 3</vt:lpstr>
      <vt:lpstr>Dividend</vt:lpstr>
      <vt:lpstr>IRVINE UNIFIED School district</vt:lpstr>
      <vt:lpstr>IRVINE UNIFIED School district</vt:lpstr>
      <vt:lpstr>Executive Summary</vt:lpstr>
      <vt:lpstr>Dashboard Indicators Fall 2018</vt:lpstr>
      <vt:lpstr>Dashboard Indicators Fall 2018</vt:lpstr>
      <vt:lpstr>Dashboard Indicators Fall 2018</vt:lpstr>
      <vt:lpstr>Additional Dashboard Indicator</vt:lpstr>
      <vt:lpstr>IRVINE UNIFIED School district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IRVINE UNIFIED School district</vt:lpstr>
      <vt:lpstr>LCAP Overview</vt:lpstr>
      <vt:lpstr>IRVINE UNIFIED School district</vt:lpstr>
      <vt:lpstr>Determining LCAP  Actions and Expenditures</vt:lpstr>
      <vt:lpstr>Irvine LCAP Goals</vt:lpstr>
      <vt:lpstr>Investments: Student Instructional Support</vt:lpstr>
      <vt:lpstr>1327 Survey Responses:                     Student Instructional Support</vt:lpstr>
      <vt:lpstr>Investments: Increase School Site Funding</vt:lpstr>
      <vt:lpstr>1327 Survey Responses:                     Increase School Site Funding</vt:lpstr>
      <vt:lpstr>Investments: CA Aligned Materials and Support</vt:lpstr>
      <vt:lpstr>1327 Survey Responses: CA Aligned Materials and Support</vt:lpstr>
      <vt:lpstr>Investments: Equity, Safety and Support</vt:lpstr>
      <vt:lpstr>1327 Survey Responses:  Equity, Safety and Support</vt:lpstr>
      <vt:lpstr>LCAP Federal Addendum</vt:lpstr>
      <vt:lpstr>Consolidated Application</vt:lpstr>
      <vt:lpstr>LCFF Budget Overview for Parents</vt:lpstr>
      <vt:lpstr>IRVINE UNIFIED School district</vt:lpstr>
      <vt:lpstr>2019-20 Budget Development Process</vt:lpstr>
      <vt:lpstr>From May Revision to Budget Enactment</vt:lpstr>
      <vt:lpstr>January Budget vs. May Revision</vt:lpstr>
      <vt:lpstr>Proposition 98 Funding</vt:lpstr>
      <vt:lpstr>Risks to the State Budget</vt:lpstr>
      <vt:lpstr>2019-20 May Revise Highlights</vt:lpstr>
      <vt:lpstr>2019-20 May Revise Highlights</vt:lpstr>
      <vt:lpstr>Progress Toward LCFF Implementation</vt:lpstr>
      <vt:lpstr>Enrollment Growth</vt:lpstr>
      <vt:lpstr>Breakdown of Available Funding</vt:lpstr>
      <vt:lpstr>CalSTRS Proposal</vt:lpstr>
      <vt:lpstr>CalSTRS Employer Contribution Rates – Current Law Versus May Revise</vt:lpstr>
      <vt:lpstr> STRS &amp; PERS Projected Increases </vt:lpstr>
      <vt:lpstr> Utilization of Ongoing $15.4 M Funding ($ in millions) </vt:lpstr>
      <vt:lpstr>Building 2019-20 LCAP/Budget</vt:lpstr>
      <vt:lpstr>2019-20 LCAP Funding</vt:lpstr>
      <vt:lpstr>2018-19 thru 2021-22 Budget Forecast  Unrestricted General Fund</vt:lpstr>
      <vt:lpstr>2018-19 thru 2021-22 Budget Forecast  Unrestricted General Fund</vt:lpstr>
      <vt:lpstr>2019-20 Budget &amp; Multiyear Projections Unrestricted General Fund </vt:lpstr>
      <vt:lpstr>IRVINE UNIFIED School district</vt:lpstr>
    </vt:vector>
  </TitlesOfParts>
  <Company>Irvine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Payton</dc:creator>
  <cp:lastModifiedBy>Raianna Chavez</cp:lastModifiedBy>
  <cp:revision>285</cp:revision>
  <cp:lastPrinted>2019-06-03T21:12:44Z</cp:lastPrinted>
  <dcterms:created xsi:type="dcterms:W3CDTF">2018-03-22T17:35:42Z</dcterms:created>
  <dcterms:modified xsi:type="dcterms:W3CDTF">2019-06-12T16:29:54Z</dcterms:modified>
</cp:coreProperties>
</file>