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445" r:id="rId3"/>
    <p:sldId id="446" r:id="rId4"/>
    <p:sldId id="447" r:id="rId5"/>
    <p:sldId id="448" r:id="rId6"/>
    <p:sldId id="449" r:id="rId7"/>
    <p:sldId id="450" r:id="rId8"/>
    <p:sldId id="451" r:id="rId9"/>
    <p:sldId id="452" r:id="rId10"/>
    <p:sldId id="453" r:id="rId11"/>
    <p:sldId id="454" r:id="rId12"/>
    <p:sldId id="455" r:id="rId13"/>
    <p:sldId id="456" r:id="rId14"/>
    <p:sldId id="457" r:id="rId15"/>
    <p:sldId id="458" r:id="rId16"/>
    <p:sldId id="459" r:id="rId17"/>
    <p:sldId id="258" r:id="rId18"/>
    <p:sldId id="427" r:id="rId19"/>
    <p:sldId id="429" r:id="rId20"/>
    <p:sldId id="430" r:id="rId21"/>
    <p:sldId id="442" r:id="rId22"/>
    <p:sldId id="433" r:id="rId23"/>
    <p:sldId id="443" r:id="rId24"/>
    <p:sldId id="423" r:id="rId25"/>
    <p:sldId id="424" r:id="rId26"/>
    <p:sldId id="439" r:id="rId27"/>
    <p:sldId id="426" r:id="rId28"/>
    <p:sldId id="444" r:id="rId29"/>
    <p:sldId id="440" r:id="rId30"/>
    <p:sldId id="428" r:id="rId31"/>
    <p:sldId id="435" r:id="rId32"/>
    <p:sldId id="436" r:id="rId33"/>
    <p:sldId id="437" r:id="rId34"/>
    <p:sldId id="420"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3F8"/>
    <a:srgbClr val="E8F1FB"/>
    <a:srgbClr val="008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autoAdjust="0"/>
  </p:normalViewPr>
  <p:slideViewPr>
    <p:cSldViewPr snapToGrid="0">
      <p:cViewPr varScale="1">
        <p:scale>
          <a:sx n="76" d="100"/>
          <a:sy n="76" d="100"/>
        </p:scale>
        <p:origin x="114" y="91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04" y="96"/>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thompson\AppData\Local\Microsoft\Windows\Temporary%20Internet%20Files\Content.Outlook\PR0EKTJT\alligator_chart_revised2017.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General Fund Revenues</a:t>
            </a:r>
          </a:p>
          <a:p>
            <a:pPr>
              <a:defRPr/>
            </a:pPr>
            <a:r>
              <a:rPr lang="en-US" sz="1600" dirty="0" smtClean="0"/>
              <a:t>(In</a:t>
            </a:r>
            <a:r>
              <a:rPr lang="en-US" sz="1600" baseline="0" dirty="0" smtClean="0"/>
              <a:t> Billions)</a:t>
            </a:r>
            <a:endParaRPr lang="en-US" sz="1600" dirty="0"/>
          </a:p>
        </c:rich>
      </c:tx>
      <c:overlay val="0"/>
    </c:title>
    <c:autoTitleDeleted val="0"/>
    <c:plotArea>
      <c:layout/>
      <c:barChart>
        <c:barDir val="col"/>
        <c:grouping val="clustered"/>
        <c:varyColors val="0"/>
        <c:ser>
          <c:idx val="0"/>
          <c:order val="0"/>
          <c:tx>
            <c:strRef>
              <c:f>Sheet1!$B$1</c:f>
              <c:strCache>
                <c:ptCount val="1"/>
                <c:pt idx="0">
                  <c:v>January Budget</c:v>
                </c:pt>
              </c:strCache>
            </c:strRef>
          </c:tx>
          <c:spPr>
            <a:solidFill>
              <a:schemeClr val="accent2">
                <a:lumMod val="75000"/>
              </a:schemeClr>
            </a:solidFill>
            <a:ln w="6350">
              <a:solidFill>
                <a:schemeClr val="tx1"/>
              </a:solidFill>
              <a:round/>
            </a:ln>
            <a:effectLst/>
            <a:scene3d>
              <a:camera prst="orthographicFront"/>
              <a:lightRig rig="threePt" dir="t"/>
            </a:scene3d>
            <a:sp3d>
              <a:bevelT w="152400" h="69850"/>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2016-17</c:v>
                </c:pt>
                <c:pt idx="1">
                  <c:v>2017-18</c:v>
                </c:pt>
                <c:pt idx="2">
                  <c:v>2018-19</c:v>
                </c:pt>
              </c:strCache>
            </c:strRef>
          </c:cat>
          <c:val>
            <c:numRef>
              <c:f>Sheet1!$B$2:$B$4</c:f>
              <c:numCache>
                <c:formatCode>"$"#,##0.0_);[Red]\("$"#,##0.0\)</c:formatCode>
                <c:ptCount val="3"/>
                <c:pt idx="0">
                  <c:v>118.5</c:v>
                </c:pt>
                <c:pt idx="1">
                  <c:v>121.9</c:v>
                </c:pt>
                <c:pt idx="2">
                  <c:v>126.7</c:v>
                </c:pt>
              </c:numCache>
            </c:numRef>
          </c:val>
          <c:extLst>
            <c:ext xmlns:c16="http://schemas.microsoft.com/office/drawing/2014/chart" uri="{C3380CC4-5D6E-409C-BE32-E72D297353CC}">
              <c16:uniqueId val="{00000000-2E1C-4161-A6F8-1144CBD5F08E}"/>
            </c:ext>
          </c:extLst>
        </c:ser>
        <c:ser>
          <c:idx val="1"/>
          <c:order val="1"/>
          <c:tx>
            <c:strRef>
              <c:f>Sheet1!$C$1</c:f>
              <c:strCache>
                <c:ptCount val="1"/>
                <c:pt idx="0">
                  <c:v>May Revision</c:v>
                </c:pt>
              </c:strCache>
            </c:strRef>
          </c:tx>
          <c:spPr>
            <a:solidFill>
              <a:schemeClr val="accent3">
                <a:lumMod val="60000"/>
                <a:lumOff val="40000"/>
              </a:schemeClr>
            </a:solidFill>
            <a:ln w="6350">
              <a:solidFill>
                <a:schemeClr val="tx1"/>
              </a:solidFill>
            </a:ln>
            <a:scene3d>
              <a:camera prst="orthographicFront"/>
              <a:lightRig rig="threePt" dir="t"/>
            </a:scene3d>
            <a:sp3d>
              <a:bevelT w="152400" h="69850"/>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2016-17</c:v>
                </c:pt>
                <c:pt idx="1">
                  <c:v>2017-18</c:v>
                </c:pt>
                <c:pt idx="2">
                  <c:v>2018-19</c:v>
                </c:pt>
              </c:strCache>
            </c:strRef>
          </c:cat>
          <c:val>
            <c:numRef>
              <c:f>Sheet1!$C$2:$C$4</c:f>
              <c:numCache>
                <c:formatCode>"$"#,##0.0_);[Red]\("$"#,##0.0\)</c:formatCode>
                <c:ptCount val="3"/>
                <c:pt idx="0">
                  <c:v>117.9</c:v>
                </c:pt>
                <c:pt idx="1">
                  <c:v>124.3</c:v>
                </c:pt>
                <c:pt idx="2">
                  <c:v>128.1</c:v>
                </c:pt>
              </c:numCache>
            </c:numRef>
          </c:val>
          <c:extLst>
            <c:ext xmlns:c16="http://schemas.microsoft.com/office/drawing/2014/chart" uri="{C3380CC4-5D6E-409C-BE32-E72D297353CC}">
              <c16:uniqueId val="{00000001-2E1C-4161-A6F8-1144CBD5F08E}"/>
            </c:ext>
          </c:extLst>
        </c:ser>
        <c:dLbls>
          <c:showLegendKey val="0"/>
          <c:showVal val="0"/>
          <c:showCatName val="0"/>
          <c:showSerName val="0"/>
          <c:showPercent val="0"/>
          <c:showBubbleSize val="0"/>
        </c:dLbls>
        <c:gapWidth val="150"/>
        <c:overlap val="1"/>
        <c:axId val="162749504"/>
        <c:axId val="115520112"/>
      </c:barChart>
      <c:catAx>
        <c:axId val="162749504"/>
        <c:scaling>
          <c:orientation val="minMax"/>
        </c:scaling>
        <c:delete val="0"/>
        <c:axPos val="b"/>
        <c:numFmt formatCode="General" sourceLinked="0"/>
        <c:majorTickMark val="none"/>
        <c:minorTickMark val="none"/>
        <c:tickLblPos val="nextTo"/>
        <c:crossAx val="115520112"/>
        <c:crosses val="autoZero"/>
        <c:auto val="1"/>
        <c:lblAlgn val="ctr"/>
        <c:lblOffset val="100"/>
        <c:noMultiLvlLbl val="0"/>
      </c:catAx>
      <c:valAx>
        <c:axId val="115520112"/>
        <c:scaling>
          <c:orientation val="minMax"/>
        </c:scaling>
        <c:delete val="0"/>
        <c:axPos val="l"/>
        <c:majorGridlines>
          <c:spPr>
            <a:ln>
              <a:solidFill>
                <a:schemeClr val="bg1">
                  <a:lumMod val="75000"/>
                </a:schemeClr>
              </a:solidFill>
            </a:ln>
          </c:spPr>
        </c:majorGridlines>
        <c:numFmt formatCode="&quot;$&quot;#,##0.0_);[Red]\(&quot;$&quot;#,##0.0\)" sourceLinked="1"/>
        <c:majorTickMark val="none"/>
        <c:minorTickMark val="none"/>
        <c:tickLblPos val="nextTo"/>
        <c:crossAx val="162749504"/>
        <c:crosses val="autoZero"/>
        <c:crossBetween val="between"/>
      </c:valAx>
    </c:plotArea>
    <c:legend>
      <c:legendPos val="r"/>
      <c:overlay val="0"/>
    </c:legend>
    <c:plotVisOnly val="1"/>
    <c:dispBlanksAs val="gap"/>
    <c:showDLblsOverMax val="0"/>
  </c:chart>
  <c:txPr>
    <a:bodyPr/>
    <a:lstStyle/>
    <a:p>
      <a:pPr>
        <a:defRPr sz="16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sz="2200" dirty="0" smtClean="0"/>
              <a:t>Personal Income</a:t>
            </a:r>
            <a:r>
              <a:rPr lang="en-US" sz="2200" dirty="0"/>
              <a:t>, Sales, and Corporation Tax </a:t>
            </a:r>
            <a:r>
              <a:rPr lang="en-US" sz="2200" dirty="0" smtClean="0"/>
              <a:t>Revenue</a:t>
            </a:r>
            <a:r>
              <a:rPr lang="en-US" sz="2200" dirty="0"/>
              <a:t/>
            </a:r>
            <a:br>
              <a:rPr lang="en-US" sz="2200" dirty="0"/>
            </a:br>
            <a:r>
              <a:rPr lang="en-US" sz="2000" dirty="0"/>
              <a:t>(Percent Change)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Income and Sales Tax Revenue (Percent Change)</c:v>
                </c:pt>
              </c:strCache>
            </c:strRef>
          </c:tx>
          <c:spPr>
            <a:ln w="57150" cap="rnd">
              <a:solidFill>
                <a:schemeClr val="accent3"/>
              </a:solidFill>
              <a:round/>
            </a:ln>
            <a:effectLst/>
          </c:spPr>
          <c:marker>
            <c:symbol val="none"/>
          </c:marker>
          <c:dLbls>
            <c:dLbl>
              <c:idx val="1"/>
              <c:layout>
                <c:manualLayout>
                  <c:x val="-2.6560846560846559E-2"/>
                  <c:y val="3.81776086457440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97-4A47-9013-CE8C91D190BC}"/>
                </c:ext>
              </c:extLst>
            </c:dLbl>
            <c:dLbl>
              <c:idx val="3"/>
              <c:layout>
                <c:manualLayout>
                  <c:x val="-2.86772486772486E-2"/>
                  <c:y val="3.81776086457440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97-4A47-9013-CE8C91D190B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Sheet1!$A$2:$A$7</c:f>
              <c:strCache>
                <c:ptCount val="6"/>
                <c:pt idx="0">
                  <c:v>2015-16</c:v>
                </c:pt>
                <c:pt idx="1">
                  <c:v>2016-17</c:v>
                </c:pt>
                <c:pt idx="2">
                  <c:v>2017-18</c:v>
                </c:pt>
                <c:pt idx="3">
                  <c:v>2018-19</c:v>
                </c:pt>
                <c:pt idx="4">
                  <c:v>2019-20</c:v>
                </c:pt>
                <c:pt idx="5">
                  <c:v>2020-21</c:v>
                </c:pt>
              </c:strCache>
            </c:strRef>
          </c:cat>
          <c:val>
            <c:numRef>
              <c:f>Sheet1!$B$2:$B$7</c:f>
              <c:numCache>
                <c:formatCode>0.00%</c:formatCode>
                <c:ptCount val="6"/>
                <c:pt idx="0">
                  <c:v>4.3999999999999997E-2</c:v>
                </c:pt>
                <c:pt idx="1">
                  <c:v>3.3000000000000002E-2</c:v>
                </c:pt>
                <c:pt idx="2">
                  <c:v>5.5E-2</c:v>
                </c:pt>
                <c:pt idx="3">
                  <c:v>3.1E-2</c:v>
                </c:pt>
                <c:pt idx="4">
                  <c:v>3.2000000000000001E-2</c:v>
                </c:pt>
                <c:pt idx="5">
                  <c:v>3.5000000000000003E-2</c:v>
                </c:pt>
              </c:numCache>
            </c:numRef>
          </c:val>
          <c:smooth val="0"/>
          <c:extLst>
            <c:ext xmlns:c16="http://schemas.microsoft.com/office/drawing/2014/chart" uri="{C3380CC4-5D6E-409C-BE32-E72D297353CC}">
              <c16:uniqueId val="{00000002-3697-4A47-9013-CE8C91D190BC}"/>
            </c:ext>
          </c:extLst>
        </c:ser>
        <c:dLbls>
          <c:dLblPos val="t"/>
          <c:showLegendKey val="0"/>
          <c:showVal val="1"/>
          <c:showCatName val="0"/>
          <c:showSerName val="0"/>
          <c:showPercent val="0"/>
          <c:showBubbleSize val="0"/>
        </c:dLbls>
        <c:smooth val="0"/>
        <c:axId val="115401504"/>
        <c:axId val="115521288"/>
      </c:lineChart>
      <c:catAx>
        <c:axId val="115401504"/>
        <c:scaling>
          <c:orientation val="minMax"/>
        </c:scaling>
        <c:delete val="0"/>
        <c:axPos val="b"/>
        <c:numFmt formatCode="General" sourceLinked="0"/>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15521288"/>
        <c:crossesAt val="0"/>
        <c:auto val="1"/>
        <c:lblAlgn val="ctr"/>
        <c:lblOffset val="100"/>
        <c:noMultiLvlLbl val="0"/>
      </c:catAx>
      <c:valAx>
        <c:axId val="115521288"/>
        <c:scaling>
          <c:orientation val="minMax"/>
          <c:max val="6.0000000000000012E-2"/>
          <c:min val="0"/>
        </c:scaling>
        <c:delete val="0"/>
        <c:axPos val="l"/>
        <c:majorGridlines>
          <c:spPr>
            <a:ln w="9525" cap="flat" cmpd="sng" algn="ctr">
              <a:solidFill>
                <a:schemeClr val="tx2">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15401504"/>
        <c:crosses val="autoZero"/>
        <c:crossBetween val="between"/>
        <c:majorUnit val="1.0000000000000002E-2"/>
        <c:minorUnit val="1.0000000000000002E-2"/>
      </c:valAx>
      <c:spPr>
        <a:noFill/>
        <a:ln>
          <a:noFill/>
        </a:ln>
        <a:effectLst/>
      </c:spPr>
    </c:plotArea>
    <c:plotVisOnly val="1"/>
    <c:dispBlanksAs val="zero"/>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216303844372391E-2"/>
          <c:y val="7.2696203976458956E-2"/>
          <c:w val="0.91927170868347341"/>
          <c:h val="0.74544846176457713"/>
        </c:manualLayout>
      </c:layout>
      <c:barChart>
        <c:barDir val="col"/>
        <c:grouping val="clustered"/>
        <c:varyColors val="0"/>
        <c:ser>
          <c:idx val="1"/>
          <c:order val="1"/>
          <c:tx>
            <c:strRef>
              <c:f>Sheet1!$C$1</c:f>
              <c:strCache>
                <c:ptCount val="1"/>
                <c:pt idx="0">
                  <c:v>Actual</c:v>
                </c:pt>
              </c:strCache>
            </c:strRef>
          </c:tx>
          <c:spPr>
            <a:solidFill>
              <a:srgbClr val="FFC000"/>
            </a:solidFill>
            <a:scene3d>
              <a:camera prst="orthographicFront"/>
              <a:lightRig rig="threePt" dir="t"/>
            </a:scene3d>
            <a:sp3d>
              <a:bevelT/>
            </a:sp3d>
          </c:spPr>
          <c:invertIfNegative val="0"/>
          <c:cat>
            <c:strRef>
              <c:f>Sheet1!$A$2:$A$9</c:f>
              <c:strCache>
                <c:ptCount val="8"/>
                <c:pt idx="0">
                  <c:v>2013-14</c:v>
                </c:pt>
                <c:pt idx="1">
                  <c:v>2014-15</c:v>
                </c:pt>
                <c:pt idx="2">
                  <c:v>2015-16</c:v>
                </c:pt>
                <c:pt idx="3">
                  <c:v>2016-17</c:v>
                </c:pt>
                <c:pt idx="4">
                  <c:v>2017-18</c:v>
                </c:pt>
                <c:pt idx="5">
                  <c:v>2018-19</c:v>
                </c:pt>
                <c:pt idx="6">
                  <c:v>2019-20</c:v>
                </c:pt>
                <c:pt idx="7">
                  <c:v>2020-21</c:v>
                </c:pt>
              </c:strCache>
            </c:strRef>
          </c:cat>
          <c:val>
            <c:numRef>
              <c:f>Sheet1!$C$2:$C$9</c:f>
              <c:numCache>
                <c:formatCode>General</c:formatCode>
                <c:ptCount val="8"/>
                <c:pt idx="0">
                  <c:v>0.1202</c:v>
                </c:pt>
                <c:pt idx="1">
                  <c:v>0.38550000000000001</c:v>
                </c:pt>
                <c:pt idx="2">
                  <c:v>0.70630000000000004</c:v>
                </c:pt>
                <c:pt idx="3">
                  <c:v>0.86739999999999995</c:v>
                </c:pt>
                <c:pt idx="4">
                  <c:v>0.92700000000000005</c:v>
                </c:pt>
              </c:numCache>
            </c:numRef>
          </c:val>
          <c:extLst>
            <c:ext xmlns:c16="http://schemas.microsoft.com/office/drawing/2014/chart" uri="{C3380CC4-5D6E-409C-BE32-E72D297353CC}">
              <c16:uniqueId val="{00000000-23EC-4E6A-A342-B6E3470D6BA2}"/>
            </c:ext>
          </c:extLst>
        </c:ser>
        <c:dLbls>
          <c:showLegendKey val="0"/>
          <c:showVal val="0"/>
          <c:showCatName val="0"/>
          <c:showSerName val="0"/>
          <c:showPercent val="0"/>
          <c:showBubbleSize val="0"/>
        </c:dLbls>
        <c:gapWidth val="63"/>
        <c:axId val="301939096"/>
        <c:axId val="301939488"/>
      </c:barChart>
      <c:barChart>
        <c:barDir val="col"/>
        <c:grouping val="clustered"/>
        <c:varyColors val="0"/>
        <c:ser>
          <c:idx val="2"/>
          <c:order val="2"/>
          <c:tx>
            <c:strRef>
              <c:f>Sheet1!$D$1</c:f>
              <c:strCache>
                <c:ptCount val="1"/>
                <c:pt idx="0">
                  <c:v>Projected</c:v>
                </c:pt>
              </c:strCache>
            </c:strRef>
          </c:tx>
          <c:spPr>
            <a:solidFill>
              <a:srgbClr val="92D050"/>
            </a:solidFill>
            <a:scene3d>
              <a:camera prst="orthographicFront"/>
              <a:lightRig rig="threePt" dir="t"/>
            </a:scene3d>
            <a:sp3d>
              <a:bevelT/>
            </a:sp3d>
          </c:spPr>
          <c:invertIfNegative val="0"/>
          <c:dPt>
            <c:idx val="5"/>
            <c:invertIfNegative val="0"/>
            <c:bubble3D val="0"/>
            <c:extLst>
              <c:ext xmlns:c16="http://schemas.microsoft.com/office/drawing/2014/chart" uri="{C3380CC4-5D6E-409C-BE32-E72D297353CC}">
                <c16:uniqueId val="{00000002-23EC-4E6A-A342-B6E3470D6BA2}"/>
              </c:ext>
            </c:extLst>
          </c:dPt>
          <c:dPt>
            <c:idx val="6"/>
            <c:invertIfNegative val="0"/>
            <c:bubble3D val="0"/>
            <c:extLst>
              <c:ext xmlns:c16="http://schemas.microsoft.com/office/drawing/2014/chart" uri="{C3380CC4-5D6E-409C-BE32-E72D297353CC}">
                <c16:uniqueId val="{00000004-23EC-4E6A-A342-B6E3470D6BA2}"/>
              </c:ext>
            </c:extLst>
          </c:dPt>
          <c:dPt>
            <c:idx val="7"/>
            <c:invertIfNegative val="0"/>
            <c:bubble3D val="0"/>
            <c:extLst>
              <c:ext xmlns:c16="http://schemas.microsoft.com/office/drawing/2014/chart" uri="{C3380CC4-5D6E-409C-BE32-E72D297353CC}">
                <c16:uniqueId val="{00000006-23EC-4E6A-A342-B6E3470D6BA2}"/>
              </c:ext>
            </c:extLst>
          </c:dPt>
          <c:cat>
            <c:strRef>
              <c:f>Sheet1!$A$2:$A$9</c:f>
              <c:strCache>
                <c:ptCount val="8"/>
                <c:pt idx="0">
                  <c:v>2013-14</c:v>
                </c:pt>
                <c:pt idx="1">
                  <c:v>2014-15</c:v>
                </c:pt>
                <c:pt idx="2">
                  <c:v>2015-16</c:v>
                </c:pt>
                <c:pt idx="3">
                  <c:v>2016-17</c:v>
                </c:pt>
                <c:pt idx="4">
                  <c:v>2017-18</c:v>
                </c:pt>
                <c:pt idx="5">
                  <c:v>2018-19</c:v>
                </c:pt>
                <c:pt idx="6">
                  <c:v>2019-20</c:v>
                </c:pt>
                <c:pt idx="7">
                  <c:v>2020-21</c:v>
                </c:pt>
              </c:strCache>
            </c:strRef>
          </c:cat>
          <c:val>
            <c:numRef>
              <c:f>Sheet1!$D$2:$D$9</c:f>
              <c:numCache>
                <c:formatCode>General</c:formatCode>
                <c:ptCount val="8"/>
                <c:pt idx="5">
                  <c:v>0.95</c:v>
                </c:pt>
                <c:pt idx="6">
                  <c:v>0.98</c:v>
                </c:pt>
                <c:pt idx="7">
                  <c:v>1</c:v>
                </c:pt>
              </c:numCache>
            </c:numRef>
          </c:val>
          <c:extLst>
            <c:ext xmlns:c16="http://schemas.microsoft.com/office/drawing/2014/chart" uri="{C3380CC4-5D6E-409C-BE32-E72D297353CC}">
              <c16:uniqueId val="{00000007-23EC-4E6A-A342-B6E3470D6BA2}"/>
            </c:ext>
          </c:extLst>
        </c:ser>
        <c:dLbls>
          <c:showLegendKey val="0"/>
          <c:showVal val="0"/>
          <c:showCatName val="0"/>
          <c:showSerName val="0"/>
          <c:showPercent val="0"/>
          <c:showBubbleSize val="0"/>
        </c:dLbls>
        <c:gapWidth val="63"/>
        <c:axId val="301940272"/>
        <c:axId val="301939880"/>
      </c:barChart>
      <c:lineChart>
        <c:grouping val="standard"/>
        <c:varyColors val="0"/>
        <c:ser>
          <c:idx val="0"/>
          <c:order val="0"/>
          <c:tx>
            <c:strRef>
              <c:f>Sheet1!$B$1</c:f>
              <c:strCache>
                <c:ptCount val="1"/>
                <c:pt idx="0">
                  <c:v>Column2</c:v>
                </c:pt>
              </c:strCache>
            </c:strRef>
          </c:tx>
          <c:spPr>
            <a:ln w="38100">
              <a:solidFill>
                <a:schemeClr val="bg1">
                  <a:lumMod val="65000"/>
                </a:schemeClr>
              </a:solidFill>
              <a:prstDash val="dash"/>
            </a:ln>
          </c:spPr>
          <c:marker>
            <c:symbol val="none"/>
          </c:marker>
          <c:cat>
            <c:strRef>
              <c:f>Sheet1!$A$2:$A$9</c:f>
              <c:strCache>
                <c:ptCount val="8"/>
                <c:pt idx="0">
                  <c:v>2013-14</c:v>
                </c:pt>
                <c:pt idx="1">
                  <c:v>2014-15</c:v>
                </c:pt>
                <c:pt idx="2">
                  <c:v>2015-16</c:v>
                </c:pt>
                <c:pt idx="3">
                  <c:v>2016-17</c:v>
                </c:pt>
                <c:pt idx="4">
                  <c:v>2017-18</c:v>
                </c:pt>
                <c:pt idx="5">
                  <c:v>2018-19</c:v>
                </c:pt>
                <c:pt idx="6">
                  <c:v>2019-20</c:v>
                </c:pt>
                <c:pt idx="7">
                  <c:v>2020-21</c:v>
                </c:pt>
              </c:strCache>
            </c:strRef>
          </c:cat>
          <c:val>
            <c:numRef>
              <c:f>Sheet1!$B$2:$B$9</c:f>
              <c:numCache>
                <c:formatCode>General</c:formatCode>
                <c:ptCount val="8"/>
                <c:pt idx="0">
                  <c:v>0.125</c:v>
                </c:pt>
                <c:pt idx="1">
                  <c:v>0.25</c:v>
                </c:pt>
                <c:pt idx="2">
                  <c:v>0.375</c:v>
                </c:pt>
                <c:pt idx="3">
                  <c:v>0.5</c:v>
                </c:pt>
                <c:pt idx="4">
                  <c:v>0.625</c:v>
                </c:pt>
                <c:pt idx="5">
                  <c:v>0.75</c:v>
                </c:pt>
                <c:pt idx="6">
                  <c:v>0.875</c:v>
                </c:pt>
                <c:pt idx="7">
                  <c:v>1</c:v>
                </c:pt>
              </c:numCache>
            </c:numRef>
          </c:val>
          <c:smooth val="0"/>
          <c:extLst>
            <c:ext xmlns:c16="http://schemas.microsoft.com/office/drawing/2014/chart" uri="{C3380CC4-5D6E-409C-BE32-E72D297353CC}">
              <c16:uniqueId val="{00000008-23EC-4E6A-A342-B6E3470D6BA2}"/>
            </c:ext>
          </c:extLst>
        </c:ser>
        <c:dLbls>
          <c:showLegendKey val="0"/>
          <c:showVal val="0"/>
          <c:showCatName val="0"/>
          <c:showSerName val="0"/>
          <c:showPercent val="0"/>
          <c:showBubbleSize val="0"/>
        </c:dLbls>
        <c:marker val="1"/>
        <c:smooth val="0"/>
        <c:axId val="301939096"/>
        <c:axId val="301939488"/>
      </c:lineChart>
      <c:catAx>
        <c:axId val="301939096"/>
        <c:scaling>
          <c:orientation val="minMax"/>
        </c:scaling>
        <c:delete val="0"/>
        <c:axPos val="b"/>
        <c:numFmt formatCode="General" sourceLinked="0"/>
        <c:majorTickMark val="out"/>
        <c:minorTickMark val="none"/>
        <c:tickLblPos val="nextTo"/>
        <c:crossAx val="301939488"/>
        <c:crosses val="autoZero"/>
        <c:auto val="1"/>
        <c:lblAlgn val="ctr"/>
        <c:lblOffset val="100"/>
        <c:noMultiLvlLbl val="0"/>
      </c:catAx>
      <c:valAx>
        <c:axId val="301939488"/>
        <c:scaling>
          <c:orientation val="minMax"/>
          <c:max val="1"/>
        </c:scaling>
        <c:delete val="0"/>
        <c:axPos val="l"/>
        <c:majorGridlines>
          <c:spPr>
            <a:ln>
              <a:solidFill>
                <a:schemeClr val="bg1">
                  <a:lumMod val="75000"/>
                </a:schemeClr>
              </a:solidFill>
            </a:ln>
          </c:spPr>
        </c:majorGridlines>
        <c:numFmt formatCode="0%" sourceLinked="0"/>
        <c:majorTickMark val="none"/>
        <c:minorTickMark val="none"/>
        <c:tickLblPos val="nextTo"/>
        <c:crossAx val="301939096"/>
        <c:crosses val="autoZero"/>
        <c:crossBetween val="between"/>
      </c:valAx>
      <c:valAx>
        <c:axId val="301939880"/>
        <c:scaling>
          <c:orientation val="minMax"/>
          <c:max val="1"/>
          <c:min val="0"/>
        </c:scaling>
        <c:delete val="1"/>
        <c:axPos val="r"/>
        <c:numFmt formatCode="General" sourceLinked="1"/>
        <c:majorTickMark val="out"/>
        <c:minorTickMark val="none"/>
        <c:tickLblPos val="nextTo"/>
        <c:crossAx val="301940272"/>
        <c:crosses val="max"/>
        <c:crossBetween val="between"/>
      </c:valAx>
      <c:catAx>
        <c:axId val="301940272"/>
        <c:scaling>
          <c:orientation val="minMax"/>
        </c:scaling>
        <c:delete val="1"/>
        <c:axPos val="b"/>
        <c:numFmt formatCode="General" sourceLinked="1"/>
        <c:majorTickMark val="out"/>
        <c:minorTickMark val="none"/>
        <c:tickLblPos val="nextTo"/>
        <c:crossAx val="301939880"/>
        <c:crosses val="autoZero"/>
        <c:auto val="1"/>
        <c:lblAlgn val="ctr"/>
        <c:lblOffset val="100"/>
        <c:noMultiLvlLbl val="0"/>
      </c:catAx>
    </c:plotArea>
    <c:legend>
      <c:legendPos val="r"/>
      <c:legendEntry>
        <c:idx val="2"/>
        <c:delete val="1"/>
      </c:legendEntry>
      <c:layout>
        <c:manualLayout>
          <c:xMode val="edge"/>
          <c:yMode val="edge"/>
          <c:x val="0.29744039348022677"/>
          <c:y val="0.92849718714624341"/>
          <c:w val="0.47867663600873422"/>
          <c:h val="5.9092014247205907E-2"/>
        </c:manualLayout>
      </c:layout>
      <c:overlay val="0"/>
    </c:legend>
    <c:plotVisOnly val="1"/>
    <c:dispBlanksAs val="gap"/>
    <c:showDLblsOverMax val="0"/>
  </c:chart>
  <c:txPr>
    <a:bodyPr/>
    <a:lstStyle/>
    <a:p>
      <a:pPr>
        <a:defRPr sz="1800" b="1">
          <a:solidFill>
            <a:schemeClr val="tx1"/>
          </a:solidFill>
          <a:latin typeface="Arial Narrow" panose="020B060602020203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75585404765581"/>
          <c:y val="0.17367274904971977"/>
          <c:w val="0.87624414595234423"/>
          <c:h val="0.7511936729012344"/>
        </c:manualLayout>
      </c:layout>
      <c:lineChart>
        <c:grouping val="standard"/>
        <c:varyColors val="0"/>
        <c:ser>
          <c:idx val="0"/>
          <c:order val="0"/>
          <c:tx>
            <c:strRef>
              <c:f>'DOF vs. SSC'!$B$2</c:f>
              <c:strCache>
                <c:ptCount val="1"/>
                <c:pt idx="0">
                  <c:v>DOF</c:v>
                </c:pt>
              </c:strCache>
            </c:strRef>
          </c:tx>
          <c:spPr>
            <a:ln w="57150">
              <a:solidFill>
                <a:srgbClr val="C00000"/>
              </a:solidFill>
            </a:ln>
          </c:spPr>
          <c:marker>
            <c:spPr>
              <a:solidFill>
                <a:srgbClr val="C00000"/>
              </a:solidFill>
              <a:ln w="57150">
                <a:solidFill>
                  <a:srgbClr val="C00000"/>
                </a:solidFill>
              </a:ln>
            </c:spPr>
          </c:marker>
          <c:dLbls>
            <c:spPr>
              <a:noFill/>
              <a:ln>
                <a:noFill/>
              </a:ln>
              <a:effectLst/>
            </c:spPr>
            <c:txPr>
              <a:bodyPr wrap="square" lIns="38100" tIns="19050" rIns="38100" bIns="19050" anchor="ctr">
                <a:spAutoFit/>
              </a:bodyPr>
              <a:lstStyle/>
              <a:p>
                <a:pPr>
                  <a:defRPr sz="18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'DOF vs. SSC'!$A$4:$A$7</c:f>
              <c:strCache>
                <c:ptCount val="4"/>
                <c:pt idx="0">
                  <c:v>2017-18</c:v>
                </c:pt>
                <c:pt idx="1">
                  <c:v>2018-19</c:v>
                </c:pt>
                <c:pt idx="2">
                  <c:v>2019-20</c:v>
                </c:pt>
                <c:pt idx="3">
                  <c:v>2020-21</c:v>
                </c:pt>
              </c:strCache>
            </c:strRef>
          </c:cat>
          <c:val>
            <c:numRef>
              <c:f>'DOF vs. SSC'!$B$4:$B$7</c:f>
              <c:numCache>
                <c:formatCode>_("$"* #,##0_);_("$"* \(#,##0\);_("$"* "-"??_);_(@_)</c:formatCode>
                <c:ptCount val="4"/>
                <c:pt idx="0">
                  <c:v>8257</c:v>
                </c:pt>
                <c:pt idx="1">
                  <c:v>8595</c:v>
                </c:pt>
                <c:pt idx="2">
                  <c:v>8836</c:v>
                </c:pt>
                <c:pt idx="3">
                  <c:v>9158</c:v>
                </c:pt>
              </c:numCache>
            </c:numRef>
          </c:val>
          <c:smooth val="0"/>
          <c:extLst>
            <c:ext xmlns:c16="http://schemas.microsoft.com/office/drawing/2014/chart" uri="{C3380CC4-5D6E-409C-BE32-E72D297353CC}">
              <c16:uniqueId val="{00000000-B299-4DA8-A4D9-E9480270F39A}"/>
            </c:ext>
          </c:extLst>
        </c:ser>
        <c:ser>
          <c:idx val="1"/>
          <c:order val="1"/>
          <c:tx>
            <c:strRef>
              <c:f>'DOF vs. SSC'!$C$2</c:f>
              <c:strCache>
                <c:ptCount val="1"/>
                <c:pt idx="0">
                  <c:v>SSC</c:v>
                </c:pt>
              </c:strCache>
            </c:strRef>
          </c:tx>
          <c:spPr>
            <a:ln w="38100">
              <a:solidFill>
                <a:srgbClr val="00B050"/>
              </a:solidFill>
            </a:ln>
          </c:spPr>
          <c:marker>
            <c:spPr>
              <a:solidFill>
                <a:srgbClr val="00B050"/>
              </a:solidFill>
              <a:ln w="38100">
                <a:solidFill>
                  <a:srgbClr val="00B050"/>
                </a:solidFill>
              </a:ln>
            </c:spPr>
          </c:marker>
          <c:dPt>
            <c:idx val="1"/>
            <c:marker>
              <c:spPr>
                <a:solidFill>
                  <a:srgbClr val="00B050"/>
                </a:solidFill>
                <a:ln w="57150">
                  <a:solidFill>
                    <a:srgbClr val="00B050"/>
                  </a:solidFill>
                </a:ln>
              </c:spPr>
            </c:marker>
            <c:bubble3D val="0"/>
            <c:spPr>
              <a:ln w="57150">
                <a:solidFill>
                  <a:srgbClr val="00B050"/>
                </a:solidFill>
              </a:ln>
            </c:spPr>
            <c:extLst>
              <c:ext xmlns:c16="http://schemas.microsoft.com/office/drawing/2014/chart" uri="{C3380CC4-5D6E-409C-BE32-E72D297353CC}">
                <c16:uniqueId val="{00000002-B299-4DA8-A4D9-E9480270F39A}"/>
              </c:ext>
            </c:extLst>
          </c:dPt>
          <c:dPt>
            <c:idx val="2"/>
            <c:marker>
              <c:spPr>
                <a:solidFill>
                  <a:srgbClr val="00B050"/>
                </a:solidFill>
                <a:ln w="57150">
                  <a:solidFill>
                    <a:srgbClr val="00B050"/>
                  </a:solidFill>
                </a:ln>
              </c:spPr>
            </c:marker>
            <c:bubble3D val="0"/>
            <c:spPr>
              <a:ln w="57150">
                <a:solidFill>
                  <a:srgbClr val="00B050"/>
                </a:solidFill>
              </a:ln>
            </c:spPr>
            <c:extLst>
              <c:ext xmlns:c16="http://schemas.microsoft.com/office/drawing/2014/chart" uri="{C3380CC4-5D6E-409C-BE32-E72D297353CC}">
                <c16:uniqueId val="{00000004-B299-4DA8-A4D9-E9480270F39A}"/>
              </c:ext>
            </c:extLst>
          </c:dPt>
          <c:dPt>
            <c:idx val="3"/>
            <c:marker>
              <c:spPr>
                <a:solidFill>
                  <a:srgbClr val="00B050"/>
                </a:solidFill>
                <a:ln w="57150">
                  <a:solidFill>
                    <a:srgbClr val="00B050"/>
                  </a:solidFill>
                </a:ln>
              </c:spPr>
            </c:marker>
            <c:bubble3D val="0"/>
            <c:spPr>
              <a:ln w="57150">
                <a:solidFill>
                  <a:srgbClr val="00B050"/>
                </a:solidFill>
              </a:ln>
            </c:spPr>
            <c:extLst>
              <c:ext xmlns:c16="http://schemas.microsoft.com/office/drawing/2014/chart" uri="{C3380CC4-5D6E-409C-BE32-E72D297353CC}">
                <c16:uniqueId val="{00000006-B299-4DA8-A4D9-E9480270F39A}"/>
              </c:ext>
            </c:extLst>
          </c:dPt>
          <c:dLbls>
            <c:dLbl>
              <c:idx val="1"/>
              <c:layout>
                <c:manualLayout>
                  <c:x val="-4.3090249200740303E-2"/>
                  <c:y val="8.00936619820089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99-4DA8-A4D9-E9480270F39A}"/>
                </c:ext>
              </c:extLst>
            </c:dLbl>
            <c:dLbl>
              <c:idx val="2"/>
              <c:layout>
                <c:manualLayout>
                  <c:x val="-3.8319670822579185E-2"/>
                  <c:y val="6.38981390876606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99-4DA8-A4D9-E9480270F39A}"/>
                </c:ext>
              </c:extLst>
            </c:dLbl>
            <c:dLbl>
              <c:idx val="3"/>
              <c:layout>
                <c:manualLayout>
                  <c:x val="-4.7860827578901421E-2"/>
                  <c:y val="6.119888527193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99-4DA8-A4D9-E9480270F39A}"/>
                </c:ext>
              </c:extLst>
            </c:dLbl>
            <c:spPr>
              <a:noFill/>
              <a:ln>
                <a:noFill/>
              </a:ln>
              <a:effectLst/>
            </c:spPr>
            <c:txPr>
              <a:bodyPr wrap="square" lIns="38100" tIns="19050" rIns="38100" bIns="19050" anchor="ctr">
                <a:spAutoFit/>
              </a:bodyPr>
              <a:lstStyle/>
              <a:p>
                <a:pPr>
                  <a:defRPr sz="18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'DOF vs. SSC'!$A$4:$A$7</c:f>
              <c:strCache>
                <c:ptCount val="4"/>
                <c:pt idx="0">
                  <c:v>2017-18</c:v>
                </c:pt>
                <c:pt idx="1">
                  <c:v>2018-19</c:v>
                </c:pt>
                <c:pt idx="2">
                  <c:v>2019-20</c:v>
                </c:pt>
                <c:pt idx="3">
                  <c:v>2020-21</c:v>
                </c:pt>
              </c:strCache>
            </c:strRef>
          </c:cat>
          <c:val>
            <c:numRef>
              <c:f>'DOF vs. SSC'!$C$4:$C$7</c:f>
              <c:numCache>
                <c:formatCode>_("$"* #,##0_);_("$"* \(#,##0\);_("$"* "-"??_);_(@_)</c:formatCode>
                <c:ptCount val="4"/>
                <c:pt idx="0">
                  <c:v>8257</c:v>
                </c:pt>
                <c:pt idx="1">
                  <c:v>8436</c:v>
                </c:pt>
                <c:pt idx="2">
                  <c:v>8632</c:v>
                </c:pt>
                <c:pt idx="3">
                  <c:v>8858</c:v>
                </c:pt>
              </c:numCache>
            </c:numRef>
          </c:val>
          <c:smooth val="0"/>
          <c:extLst>
            <c:ext xmlns:c16="http://schemas.microsoft.com/office/drawing/2014/chart" uri="{C3380CC4-5D6E-409C-BE32-E72D297353CC}">
              <c16:uniqueId val="{00000007-B299-4DA8-A4D9-E9480270F39A}"/>
            </c:ext>
          </c:extLst>
        </c:ser>
        <c:dLbls>
          <c:dLblPos val="t"/>
          <c:showLegendKey val="0"/>
          <c:showVal val="1"/>
          <c:showCatName val="0"/>
          <c:showSerName val="0"/>
          <c:showPercent val="0"/>
          <c:showBubbleSize val="0"/>
        </c:dLbls>
        <c:marker val="1"/>
        <c:smooth val="0"/>
        <c:axId val="301850496"/>
        <c:axId val="301850888"/>
      </c:lineChart>
      <c:catAx>
        <c:axId val="301850496"/>
        <c:scaling>
          <c:orientation val="minMax"/>
        </c:scaling>
        <c:delete val="0"/>
        <c:axPos val="b"/>
        <c:numFmt formatCode="General" sourceLinked="0"/>
        <c:majorTickMark val="none"/>
        <c:minorTickMark val="none"/>
        <c:tickLblPos val="nextTo"/>
        <c:txPr>
          <a:bodyPr/>
          <a:lstStyle/>
          <a:p>
            <a:pPr>
              <a:defRPr sz="1800" b="1" baseline="0"/>
            </a:pPr>
            <a:endParaRPr lang="en-US"/>
          </a:p>
        </c:txPr>
        <c:crossAx val="301850888"/>
        <c:crossesAt val="7600"/>
        <c:auto val="1"/>
        <c:lblAlgn val="ctr"/>
        <c:lblOffset val="100"/>
        <c:noMultiLvlLbl val="0"/>
      </c:catAx>
      <c:valAx>
        <c:axId val="301850888"/>
        <c:scaling>
          <c:orientation val="minMax"/>
        </c:scaling>
        <c:delete val="0"/>
        <c:axPos val="l"/>
        <c:majorGridlines/>
        <c:title>
          <c:tx>
            <c:rich>
              <a:bodyPr/>
              <a:lstStyle/>
              <a:p>
                <a:pPr>
                  <a:defRPr sz="1600"/>
                </a:pPr>
                <a:r>
                  <a:rPr lang="en-US" sz="1600"/>
                  <a:t>$Amount per ADA</a:t>
                </a:r>
              </a:p>
            </c:rich>
          </c:tx>
          <c:layout>
            <c:manualLayout>
              <c:xMode val="edge"/>
              <c:yMode val="edge"/>
              <c:x val="4.802380873938875E-4"/>
              <c:y val="0.41295869029039101"/>
            </c:manualLayout>
          </c:layout>
          <c:overlay val="0"/>
        </c:title>
        <c:numFmt formatCode="_(&quot;$&quot;* #,##0.0_);_(&quot;$&quot;* \(#,##0.0\);_(&quot;$&quot;* &quot;-&quot;?_);_(@_)" sourceLinked="0"/>
        <c:majorTickMark val="none"/>
        <c:minorTickMark val="none"/>
        <c:tickLblPos val="nextTo"/>
        <c:txPr>
          <a:bodyPr/>
          <a:lstStyle/>
          <a:p>
            <a:pPr>
              <a:defRPr sz="1800" b="1"/>
            </a:pPr>
            <a:endParaRPr lang="en-US"/>
          </a:p>
        </c:txPr>
        <c:crossAx val="301850496"/>
        <c:crosses val="autoZero"/>
        <c:crossBetween val="between"/>
      </c:valAx>
      <c:spPr>
        <a:noFill/>
        <a:ln w="25400">
          <a:noFill/>
        </a:ln>
      </c:spPr>
    </c:plotArea>
    <c:legend>
      <c:legendPos val="r"/>
      <c:layout>
        <c:manualLayout>
          <c:xMode val="edge"/>
          <c:yMode val="edge"/>
          <c:x val="0.89982975497776085"/>
          <c:y val="0.59594742108614573"/>
          <c:w val="9.6592345430688537E-2"/>
          <c:h val="0.17790293058199314"/>
        </c:manualLayout>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40"/>
      <c:rotY val="3"/>
      <c:rAngAx val="0"/>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080642758083183E-2"/>
          <c:y val="0.2301693007798486"/>
          <c:w val="0.91497346674460456"/>
          <c:h val="0.76983069922015146"/>
        </c:manualLayout>
      </c:layout>
      <c:pie3DChart>
        <c:varyColors val="1"/>
        <c:ser>
          <c:idx val="0"/>
          <c:order val="0"/>
          <c:tx>
            <c:strRef>
              <c:f>Sheet1!$B$1</c:f>
              <c:strCache>
                <c:ptCount val="1"/>
                <c:pt idx="0">
                  <c:v>Amount ( in $M)</c:v>
                </c:pt>
              </c:strCache>
            </c:strRef>
          </c:tx>
          <c:dPt>
            <c:idx val="0"/>
            <c:bubble3D val="0"/>
            <c:spPr>
              <a:solidFill>
                <a:schemeClr val="accent1"/>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a:sp3d contourW="9525">
                <a:contourClr>
                  <a:schemeClr val="lt1">
                    <a:shade val="95000"/>
                    <a:satMod val="105000"/>
                  </a:schemeClr>
                </a:contourClr>
              </a:sp3d>
            </c:spPr>
            <c:extLst>
              <c:ext xmlns:c16="http://schemas.microsoft.com/office/drawing/2014/chart" uri="{C3380CC4-5D6E-409C-BE32-E72D297353CC}">
                <c16:uniqueId val="{00000001-2BB3-49E3-81FF-AA5769A02556}"/>
              </c:ext>
            </c:extLst>
          </c:dPt>
          <c:dPt>
            <c:idx val="1"/>
            <c:bubble3D val="0"/>
            <c:spPr>
              <a:solidFill>
                <a:srgbClr val="4E8542"/>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a:sp3d contourW="9525">
                <a:contourClr>
                  <a:schemeClr val="lt1">
                    <a:shade val="95000"/>
                    <a:satMod val="105000"/>
                  </a:schemeClr>
                </a:contourClr>
              </a:sp3d>
            </c:spPr>
            <c:extLst>
              <c:ext xmlns:c16="http://schemas.microsoft.com/office/drawing/2014/chart" uri="{C3380CC4-5D6E-409C-BE32-E72D297353CC}">
                <c16:uniqueId val="{00000003-2BB3-49E3-81FF-AA5769A02556}"/>
              </c:ext>
            </c:extLst>
          </c:dPt>
          <c:dPt>
            <c:idx val="2"/>
            <c:bubble3D val="0"/>
            <c:spPr>
              <a:solidFill>
                <a:srgbClr val="008080"/>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a:sp3d contourW="9525">
                <a:contourClr>
                  <a:schemeClr val="lt1">
                    <a:shade val="95000"/>
                    <a:satMod val="105000"/>
                  </a:schemeClr>
                </a:contourClr>
              </a:sp3d>
            </c:spPr>
            <c:extLst>
              <c:ext xmlns:c16="http://schemas.microsoft.com/office/drawing/2014/chart" uri="{C3380CC4-5D6E-409C-BE32-E72D297353CC}">
                <c16:uniqueId val="{00000005-2BB3-49E3-81FF-AA5769A02556}"/>
              </c:ext>
            </c:extLst>
          </c:dPt>
          <c:dPt>
            <c:idx val="3"/>
            <c:bubble3D val="0"/>
            <c:spPr>
              <a:solidFill>
                <a:schemeClr val="accent1">
                  <a:lumMod val="60000"/>
                </a:scheme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a:sp3d contourW="9525">
                <a:contourClr>
                  <a:schemeClr val="lt1">
                    <a:shade val="95000"/>
                    <a:satMod val="105000"/>
                  </a:schemeClr>
                </a:contourClr>
              </a:sp3d>
            </c:spPr>
            <c:extLst>
              <c:ext xmlns:c16="http://schemas.microsoft.com/office/drawing/2014/chart" uri="{C3380CC4-5D6E-409C-BE32-E72D297353CC}">
                <c16:uniqueId val="{00000007-2BB3-49E3-81FF-AA5769A02556}"/>
              </c:ext>
            </c:extLst>
          </c:dPt>
          <c:dPt>
            <c:idx val="4"/>
            <c:bubble3D val="0"/>
            <c:spPr>
              <a:solidFill>
                <a:srgbClr val="5B9BD5">
                  <a:lumMod val="60000"/>
                  <a:lumOff val="40000"/>
                </a:srgb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a:sp3d contourW="9525">
                <a:contourClr>
                  <a:schemeClr val="lt1">
                    <a:shade val="95000"/>
                    <a:satMod val="105000"/>
                  </a:schemeClr>
                </a:contourClr>
              </a:sp3d>
            </c:spPr>
            <c:extLst>
              <c:ext xmlns:c16="http://schemas.microsoft.com/office/drawing/2014/chart" uri="{C3380CC4-5D6E-409C-BE32-E72D297353CC}">
                <c16:uniqueId val="{00000009-2BB3-49E3-81FF-AA5769A02556}"/>
              </c:ext>
            </c:extLst>
          </c:dPt>
          <c:dPt>
            <c:idx val="5"/>
            <c:bubble3D val="0"/>
            <c:explosion val="32"/>
            <c:spPr>
              <a:solidFill>
                <a:srgbClr val="C00000"/>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a:sp3d contourW="9525">
                <a:contourClr>
                  <a:schemeClr val="lt1">
                    <a:shade val="95000"/>
                    <a:satMod val="105000"/>
                  </a:schemeClr>
                </a:contourClr>
              </a:sp3d>
            </c:spPr>
            <c:extLst>
              <c:ext xmlns:c16="http://schemas.microsoft.com/office/drawing/2014/chart" uri="{C3380CC4-5D6E-409C-BE32-E72D297353CC}">
                <c16:uniqueId val="{0000000B-2BB3-49E3-81FF-AA5769A02556}"/>
              </c:ext>
            </c:extLst>
          </c:dPt>
          <c:dLbls>
            <c:dLbl>
              <c:idx val="0"/>
              <c:layout>
                <c:manualLayout>
                  <c:x val="-0.16694237183234192"/>
                  <c:y val="0.17736853037255237"/>
                </c:manualLayout>
              </c:layout>
              <c:tx>
                <c:rich>
                  <a:bodyPr/>
                  <a:lstStyle/>
                  <a:p>
                    <a:fld id="{45601617-78CB-42F1-B9F2-1424633EDC03}" type="CATEGORYNAME">
                      <a:rPr lang="en-US" sz="1500"/>
                      <a:pPr/>
                      <a:t>[CATEGORY NAME]</a:t>
                    </a:fld>
                    <a:endParaRPr lang="en-US" sz="1500"/>
                  </a:p>
                  <a:p>
                    <a:r>
                      <a:rPr lang="en-US" sz="1500" baseline="0"/>
                      <a:t> </a:t>
                    </a:r>
                    <a:fld id="{D19470D4-D668-4348-B36A-049098B49149}" type="VALUE">
                      <a:rPr lang="en-US" sz="1500" baseline="0"/>
                      <a:pPr/>
                      <a:t>[VALUE]</a:t>
                    </a:fld>
                    <a:endParaRPr lang="en-US" sz="1500"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662517621978474"/>
                      <c:h val="0.24548076814139236"/>
                    </c:manualLayout>
                  </c15:layout>
                  <c15:dlblFieldTable/>
                  <c15:showDataLabelsRange val="0"/>
                </c:ext>
                <c:ext xmlns:c16="http://schemas.microsoft.com/office/drawing/2014/chart" uri="{C3380CC4-5D6E-409C-BE32-E72D297353CC}">
                  <c16:uniqueId val="{00000001-2BB3-49E3-81FF-AA5769A02556}"/>
                </c:ext>
              </c:extLst>
            </c:dLbl>
            <c:dLbl>
              <c:idx val="1"/>
              <c:layout>
                <c:manualLayout>
                  <c:x val="1.4556040756913051E-3"/>
                  <c:y val="-9.7069597069597072E-2"/>
                </c:manualLayout>
              </c:layout>
              <c:tx>
                <c:rich>
                  <a:bodyPr/>
                  <a:lstStyle/>
                  <a:p>
                    <a:fld id="{B295D633-1244-4909-94E2-458780D0EBF4}" type="CATEGORYNAME">
                      <a:rPr lang="en-US">
                        <a:solidFill>
                          <a:schemeClr val="tx1"/>
                        </a:solidFill>
                      </a:rPr>
                      <a:pPr/>
                      <a:t>[CATEGORY NAME]</a:t>
                    </a:fld>
                    <a:r>
                      <a:rPr lang="en-US" baseline="0" dirty="0">
                        <a:solidFill>
                          <a:schemeClr val="tx1"/>
                        </a:solidFill>
                      </a:rPr>
                      <a:t> </a:t>
                    </a:r>
                    <a:fld id="{1D97AF10-52B8-4274-BAE0-9656CC2ED4A9}" type="VALUE">
                      <a:rPr lang="en-US" baseline="0">
                        <a:solidFill>
                          <a:schemeClr val="tx1"/>
                        </a:solidFill>
                      </a:rPr>
                      <a:pPr/>
                      <a:t>[VALUE]</a:t>
                    </a:fld>
                    <a:endParaRPr lang="en-US" baseline="0" dirty="0">
                      <a:solidFill>
                        <a:schemeClr val="tx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2BB3-49E3-81FF-AA5769A02556}"/>
                </c:ext>
              </c:extLst>
            </c:dLbl>
            <c:dLbl>
              <c:idx val="2"/>
              <c:layout>
                <c:manualLayout>
                  <c:x val="-0.23607823585370605"/>
                  <c:y val="-0.1507028455975378"/>
                </c:manualLayout>
              </c:layout>
              <c:tx>
                <c:rich>
                  <a:bodyPr/>
                  <a:lstStyle/>
                  <a:p>
                    <a:fld id="{14E9BA08-5F1B-48B1-BF5D-E95EA6B0E56B}" type="CATEGORYNAME">
                      <a:rPr lang="en-US" sz="1500" b="1">
                        <a:solidFill>
                          <a:schemeClr val="bg1"/>
                        </a:solidFill>
                        <a:latin typeface="Arial" panose="020B0604020202020204" pitchFamily="34" charset="0"/>
                        <a:cs typeface="Arial" panose="020B0604020202020204" pitchFamily="34" charset="0"/>
                      </a:rPr>
                      <a:pPr/>
                      <a:t>[CATEGORY NAME]</a:t>
                    </a:fld>
                    <a:r>
                      <a:rPr lang="en-US" sz="1500" b="1" baseline="0">
                        <a:solidFill>
                          <a:schemeClr val="bg1"/>
                        </a:solidFill>
                        <a:latin typeface="Arial" panose="020B0604020202020204" pitchFamily="34" charset="0"/>
                        <a:cs typeface="Arial" panose="020B0604020202020204" pitchFamily="34" charset="0"/>
                      </a:rPr>
                      <a:t> </a:t>
                    </a:r>
                    <a:fld id="{69F75E25-F1A0-47F6-A264-884CC83FBF54}" type="VALUE">
                      <a:rPr lang="en-US" sz="1500" b="1" baseline="0">
                        <a:solidFill>
                          <a:schemeClr val="bg1"/>
                        </a:solidFill>
                        <a:latin typeface="Arial" panose="020B0604020202020204" pitchFamily="34" charset="0"/>
                        <a:cs typeface="Arial" panose="020B0604020202020204" pitchFamily="34" charset="0"/>
                      </a:rPr>
                      <a:pPr/>
                      <a:t>[VALUE]</a:t>
                    </a:fld>
                    <a:endParaRPr lang="en-US" sz="1500" b="1" baseline="0">
                      <a:solidFill>
                        <a:schemeClr val="bg1"/>
                      </a:solidFill>
                      <a:latin typeface="Arial" panose="020B0604020202020204" pitchFamily="34" charset="0"/>
                      <a:cs typeface="Arial" panose="020B0604020202020204" pitchFamily="34" charset="0"/>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7890061777212346"/>
                      <c:h val="0.23538344757265053"/>
                    </c:manualLayout>
                  </c15:layout>
                  <c15:dlblFieldTable/>
                  <c15:showDataLabelsRange val="0"/>
                </c:ext>
                <c:ext xmlns:c16="http://schemas.microsoft.com/office/drawing/2014/chart" uri="{C3380CC4-5D6E-409C-BE32-E72D297353CC}">
                  <c16:uniqueId val="{00000005-2BB3-49E3-81FF-AA5769A02556}"/>
                </c:ext>
              </c:extLst>
            </c:dLbl>
            <c:dLbl>
              <c:idx val="3"/>
              <c:layout>
                <c:manualLayout>
                  <c:x val="8.5936686953432137E-2"/>
                  <c:y val="-0.23274797484846768"/>
                </c:manualLayout>
              </c:layout>
              <c:tx>
                <c:rich>
                  <a:bodyPr/>
                  <a:lstStyle/>
                  <a:p>
                    <a:fld id="{2CA26219-1219-4A15-B562-E4ACB6B8761B}" type="CATEGORYNAME">
                      <a:rPr lang="en-US" sz="1500"/>
                      <a:pPr/>
                      <a:t>[CATEGORY NAME]</a:t>
                    </a:fld>
                    <a:r>
                      <a:rPr lang="en-US" sz="1500" baseline="0"/>
                      <a:t> </a:t>
                    </a:r>
                    <a:fld id="{7F905FCE-AA3F-4BD7-B7F3-CDF35991EC0F}" type="VALUE">
                      <a:rPr lang="en-US" sz="1500" baseline="0"/>
                      <a:pPr/>
                      <a:t>[VALUE]</a:t>
                    </a:fld>
                    <a:endParaRPr lang="en-US" sz="1500"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6924881660534791"/>
                      <c:h val="0.16389523971374079"/>
                    </c:manualLayout>
                  </c15:layout>
                  <c15:dlblFieldTable/>
                  <c15:showDataLabelsRange val="0"/>
                </c:ext>
                <c:ext xmlns:c16="http://schemas.microsoft.com/office/drawing/2014/chart" uri="{C3380CC4-5D6E-409C-BE32-E72D297353CC}">
                  <c16:uniqueId val="{00000007-2BB3-49E3-81FF-AA5769A02556}"/>
                </c:ext>
              </c:extLst>
            </c:dLbl>
            <c:dLbl>
              <c:idx val="4"/>
              <c:layout>
                <c:manualLayout>
                  <c:x val="0.23312427649600567"/>
                  <c:y val="-0.10812719273400184"/>
                </c:manualLayout>
              </c:layout>
              <c:tx>
                <c:rich>
                  <a:bodyPr/>
                  <a:lstStyle/>
                  <a:p>
                    <a:fld id="{847480EE-57DF-455C-882D-FB175B75BCBA}" type="CATEGORYNAME">
                      <a:rPr lang="en-US" sz="1500"/>
                      <a:pPr/>
                      <a:t>[CATEGORY NAME]</a:t>
                    </a:fld>
                    <a:endParaRPr lang="en-US" sz="1500"/>
                  </a:p>
                  <a:p>
                    <a:r>
                      <a:rPr lang="en-US" sz="1500" baseline="0"/>
                      <a:t> </a:t>
                    </a:r>
                    <a:fld id="{9040B04E-BDE2-40FE-A9B9-FB9C41DD7C5C}" type="VALUE">
                      <a:rPr lang="en-US" sz="1500" baseline="0"/>
                      <a:pPr/>
                      <a:t>[VALUE]</a:t>
                    </a:fld>
                    <a:endParaRPr lang="en-US" sz="1500"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325230088597002"/>
                      <c:h val="0.14471058743556334"/>
                    </c:manualLayout>
                  </c15:layout>
                  <c15:dlblFieldTable/>
                  <c15:showDataLabelsRange val="0"/>
                </c:ext>
                <c:ext xmlns:c16="http://schemas.microsoft.com/office/drawing/2014/chart" uri="{C3380CC4-5D6E-409C-BE32-E72D297353CC}">
                  <c16:uniqueId val="{00000009-2BB3-49E3-81FF-AA5769A02556}"/>
                </c:ext>
              </c:extLst>
            </c:dLbl>
            <c:dLbl>
              <c:idx val="5"/>
              <c:layout>
                <c:manualLayout>
                  <c:x val="0.15171738358032752"/>
                  <c:y val="0.10598901036650994"/>
                </c:manualLayout>
              </c:layout>
              <c:tx>
                <c:rich>
                  <a:bodyPr rot="0" spcFirstLastPara="1" vertOverflow="ellipsis" vert="horz" wrap="square" anchor="ctr" anchorCtr="1"/>
                  <a:lstStyle/>
                  <a:p>
                    <a:pPr>
                      <a:defRPr sz="1500" b="0" i="0" u="none" strike="noStrike" kern="1200" baseline="0">
                        <a:solidFill>
                          <a:schemeClr val="bg1"/>
                        </a:solidFill>
                        <a:latin typeface="Arial" panose="020B0604020202020204" pitchFamily="34" charset="0"/>
                        <a:ea typeface="+mn-ea"/>
                        <a:cs typeface="Arial" panose="020B0604020202020204" pitchFamily="34" charset="0"/>
                      </a:defRPr>
                    </a:pPr>
                    <a:fld id="{473366B2-8247-4739-BF83-845D6A74F035}" type="CATEGORYNAME">
                      <a:rPr lang="en-US" sz="1500" b="1">
                        <a:solidFill>
                          <a:schemeClr val="bg1"/>
                        </a:solidFill>
                      </a:rPr>
                      <a:pPr>
                        <a:defRPr sz="1500">
                          <a:solidFill>
                            <a:schemeClr val="bg1"/>
                          </a:solidFill>
                          <a:latin typeface="Arial" panose="020B0604020202020204" pitchFamily="34" charset="0"/>
                          <a:cs typeface="Arial" panose="020B0604020202020204" pitchFamily="34" charset="0"/>
                        </a:defRPr>
                      </a:pPr>
                      <a:t>[CATEGORY NAME]</a:t>
                    </a:fld>
                    <a:r>
                      <a:rPr lang="en-US" sz="1500" b="1" baseline="0">
                        <a:solidFill>
                          <a:schemeClr val="bg1"/>
                        </a:solidFill>
                      </a:rPr>
                      <a:t> </a:t>
                    </a:r>
                    <a:fld id="{E9488748-1AF4-49A7-A460-3293BEA3E8CC}" type="VALUE">
                      <a:rPr lang="en-US" sz="1500" b="1" baseline="0">
                        <a:solidFill>
                          <a:schemeClr val="bg1"/>
                        </a:solidFill>
                      </a:rPr>
                      <a:pPr>
                        <a:defRPr sz="1500">
                          <a:solidFill>
                            <a:schemeClr val="bg1"/>
                          </a:solidFill>
                          <a:latin typeface="Arial" panose="020B0604020202020204" pitchFamily="34" charset="0"/>
                          <a:cs typeface="Arial" panose="020B0604020202020204" pitchFamily="34" charset="0"/>
                        </a:defRPr>
                      </a:pPr>
                      <a:t>[VALUE]</a:t>
                    </a:fld>
                    <a:endParaRPr lang="en-US" sz="1500" b="1" baseline="0">
                      <a:solidFill>
                        <a:schemeClr val="bg1"/>
                      </a:solidFill>
                    </a:endParaRPr>
                  </a:p>
                </c:rich>
              </c:tx>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BB3-49E3-81FF-AA5769A02556}"/>
                </c:ext>
              </c:extLst>
            </c:dLbl>
            <c:spPr>
              <a:noFill/>
              <a:ln>
                <a:noFill/>
              </a:ln>
              <a:effectLst/>
            </c:spPr>
            <c:txPr>
              <a:bodyPr rot="0" spcFirstLastPara="1" vertOverflow="ellipsis" vert="horz" wrap="square" anchor="ctr" anchorCtr="1"/>
              <a:lstStyle/>
              <a:p>
                <a:pPr>
                  <a:defRPr sz="15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Growth Positions/ New Schools</c:v>
                </c:pt>
                <c:pt idx="1">
                  <c:v>Other</c:v>
                </c:pt>
                <c:pt idx="2">
                  <c:v>STRS/PERS Increase</c:v>
                </c:pt>
                <c:pt idx="3">
                  <c:v>Special Ed Growth</c:v>
                </c:pt>
                <c:pt idx="4">
                  <c:v>Step &amp; Column</c:v>
                </c:pt>
                <c:pt idx="5">
                  <c:v>Unallocated</c:v>
                </c:pt>
              </c:strCache>
            </c:strRef>
          </c:cat>
          <c:val>
            <c:numRef>
              <c:f>Sheet1!$B$2:$B$7</c:f>
              <c:numCache>
                <c:formatCode>_("$"* #,##0.0_);_("$"* \(#,##0.0\);_("$"* "-"??_);_(@_)</c:formatCode>
                <c:ptCount val="6"/>
                <c:pt idx="0">
                  <c:v>2.8</c:v>
                </c:pt>
                <c:pt idx="1">
                  <c:v>0.2</c:v>
                </c:pt>
                <c:pt idx="2">
                  <c:v>3.7</c:v>
                </c:pt>
                <c:pt idx="3">
                  <c:v>2.4</c:v>
                </c:pt>
                <c:pt idx="4">
                  <c:v>2.6</c:v>
                </c:pt>
                <c:pt idx="5">
                  <c:v>3.3</c:v>
                </c:pt>
              </c:numCache>
            </c:numRef>
          </c:val>
          <c:extLst>
            <c:ext xmlns:c16="http://schemas.microsoft.com/office/drawing/2014/chart" uri="{C3380CC4-5D6E-409C-BE32-E72D297353CC}">
              <c16:uniqueId val="{0000000C-2BB3-49E3-81FF-AA5769A02556}"/>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prstDash val="solid"/>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STRS and PERS Cost per ADA</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PERS</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2013-14</c:v>
                </c:pt>
                <c:pt idx="1">
                  <c:v>2014-15</c:v>
                </c:pt>
                <c:pt idx="2">
                  <c:v>2015-16</c:v>
                </c:pt>
                <c:pt idx="3">
                  <c:v>2016-17</c:v>
                </c:pt>
                <c:pt idx="4">
                  <c:v>2017-18</c:v>
                </c:pt>
                <c:pt idx="5">
                  <c:v>2018-19</c:v>
                </c:pt>
                <c:pt idx="6">
                  <c:v>2019-20</c:v>
                </c:pt>
                <c:pt idx="7">
                  <c:v>2020-21</c:v>
                </c:pt>
              </c:strCache>
            </c:strRef>
          </c:cat>
          <c:val>
            <c:numRef>
              <c:f>Sheet1!$B$2:$B$9</c:f>
              <c:numCache>
                <c:formatCode>"$"#,##0</c:formatCode>
                <c:ptCount val="8"/>
                <c:pt idx="0">
                  <c:v>143</c:v>
                </c:pt>
                <c:pt idx="1">
                  <c:v>157</c:v>
                </c:pt>
                <c:pt idx="2">
                  <c:v>174</c:v>
                </c:pt>
                <c:pt idx="3">
                  <c:v>221</c:v>
                </c:pt>
                <c:pt idx="4">
                  <c:v>262</c:v>
                </c:pt>
                <c:pt idx="5">
                  <c:v>291</c:v>
                </c:pt>
                <c:pt idx="6">
                  <c:v>333</c:v>
                </c:pt>
                <c:pt idx="7">
                  <c:v>380</c:v>
                </c:pt>
              </c:numCache>
            </c:numRef>
          </c:val>
          <c:smooth val="0"/>
          <c:extLst>
            <c:ext xmlns:c16="http://schemas.microsoft.com/office/drawing/2014/chart" uri="{C3380CC4-5D6E-409C-BE32-E72D297353CC}">
              <c16:uniqueId val="{00000000-ACD6-46B8-BCC4-BBF9340AB018}"/>
            </c:ext>
          </c:extLst>
        </c:ser>
        <c:ser>
          <c:idx val="1"/>
          <c:order val="1"/>
          <c:tx>
            <c:strRef>
              <c:f>Sheet1!$C$1</c:f>
              <c:strCache>
                <c:ptCount val="1"/>
                <c:pt idx="0">
                  <c:v>STRS</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2013-14</c:v>
                </c:pt>
                <c:pt idx="1">
                  <c:v>2014-15</c:v>
                </c:pt>
                <c:pt idx="2">
                  <c:v>2015-16</c:v>
                </c:pt>
                <c:pt idx="3">
                  <c:v>2016-17</c:v>
                </c:pt>
                <c:pt idx="4">
                  <c:v>2017-18</c:v>
                </c:pt>
                <c:pt idx="5">
                  <c:v>2018-19</c:v>
                </c:pt>
                <c:pt idx="6">
                  <c:v>2019-20</c:v>
                </c:pt>
                <c:pt idx="7">
                  <c:v>2020-21</c:v>
                </c:pt>
              </c:strCache>
            </c:strRef>
          </c:cat>
          <c:val>
            <c:numRef>
              <c:f>Sheet1!$C$2:$C$9</c:f>
              <c:numCache>
                <c:formatCode>"$"#,##0</c:formatCode>
                <c:ptCount val="8"/>
                <c:pt idx="0">
                  <c:v>324</c:v>
                </c:pt>
                <c:pt idx="1">
                  <c:v>380</c:v>
                </c:pt>
                <c:pt idx="2">
                  <c:v>491</c:v>
                </c:pt>
                <c:pt idx="3">
                  <c:v>607</c:v>
                </c:pt>
                <c:pt idx="4">
                  <c:v>698</c:v>
                </c:pt>
                <c:pt idx="5">
                  <c:v>795</c:v>
                </c:pt>
                <c:pt idx="6">
                  <c:v>882</c:v>
                </c:pt>
                <c:pt idx="7">
                  <c:v>938</c:v>
                </c:pt>
              </c:numCache>
            </c:numRef>
          </c:val>
          <c:smooth val="0"/>
          <c:extLst>
            <c:ext xmlns:c16="http://schemas.microsoft.com/office/drawing/2014/chart" uri="{C3380CC4-5D6E-409C-BE32-E72D297353CC}">
              <c16:uniqueId val="{00000001-ACD6-46B8-BCC4-BBF9340AB018}"/>
            </c:ext>
          </c:extLst>
        </c:ser>
        <c:dLbls>
          <c:showLegendKey val="0"/>
          <c:showVal val="0"/>
          <c:showCatName val="0"/>
          <c:showSerName val="0"/>
          <c:showPercent val="0"/>
          <c:showBubbleSize val="0"/>
        </c:dLbls>
        <c:marker val="1"/>
        <c:smooth val="0"/>
        <c:axId val="301851280"/>
        <c:axId val="301851672"/>
      </c:lineChart>
      <c:catAx>
        <c:axId val="30185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01851672"/>
        <c:crosses val="autoZero"/>
        <c:auto val="1"/>
        <c:lblAlgn val="ctr"/>
        <c:lblOffset val="100"/>
        <c:noMultiLvlLbl val="0"/>
      </c:catAx>
      <c:valAx>
        <c:axId val="301851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Cost per ADA</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0185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en-US"/>
              <a:t>Purchasing Power Under the LCFF</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194381916125188E-2"/>
          <c:y val="0.10303627744206392"/>
          <c:w val="0.95751044923720319"/>
          <c:h val="0.63074813322753265"/>
        </c:manualLayout>
      </c:layout>
      <c:barChart>
        <c:barDir val="col"/>
        <c:grouping val="stacked"/>
        <c:varyColors val="0"/>
        <c:ser>
          <c:idx val="5"/>
          <c:order val="2"/>
          <c:tx>
            <c:strRef>
              <c:f>data!$J$3</c:f>
              <c:strCache>
                <c:ptCount val="1"/>
                <c:pt idx="0">
                  <c:v>SPED Growth</c:v>
                </c:pt>
              </c:strCache>
            </c:strRef>
          </c:tx>
          <c:spPr>
            <a:solidFill>
              <a:schemeClr val="accent6"/>
            </a:solidFill>
            <a:ln>
              <a:noFill/>
            </a:ln>
            <a:effectLst/>
          </c:spPr>
          <c:invertIfNegative val="0"/>
          <c:cat>
            <c:multiLvlStrRef>
              <c:f>data!$B$4:$C$16</c:f>
              <c:multiLvlStrCache>
                <c:ptCount val="13"/>
                <c:lvl>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pt idx="12">
                    <c:v>2019-20</c:v>
                  </c:pt>
                </c:lvl>
                <c:lvl>
                  <c:pt idx="0">
                    <c:v>Pre LCFF</c:v>
                  </c:pt>
                  <c:pt idx="6">
                    <c:v>LCFF</c:v>
                  </c:pt>
                </c:lvl>
              </c:multiLvlStrCache>
            </c:multiLvlStrRef>
          </c:cat>
          <c:val>
            <c:numRef>
              <c:f>data!$J$4:$J$16</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0-4DE3-4F8D-B728-6929DC5DBE8D}"/>
            </c:ext>
          </c:extLst>
        </c:ser>
        <c:dLbls>
          <c:showLegendKey val="0"/>
          <c:showVal val="0"/>
          <c:showCatName val="0"/>
          <c:showSerName val="0"/>
          <c:showPercent val="0"/>
          <c:showBubbleSize val="0"/>
        </c:dLbls>
        <c:gapWidth val="150"/>
        <c:overlap val="100"/>
        <c:axId val="163900792"/>
        <c:axId val="163901184"/>
      </c:barChart>
      <c:lineChart>
        <c:grouping val="standard"/>
        <c:varyColors val="0"/>
        <c:ser>
          <c:idx val="0"/>
          <c:order val="0"/>
          <c:tx>
            <c:strRef>
              <c:f>data!$E$3</c:f>
              <c:strCache>
                <c:ptCount val="1"/>
                <c:pt idx="0">
                  <c:v>Promise (2007-08 purchasing power)</c:v>
                </c:pt>
              </c:strCache>
            </c:strRef>
          </c:tx>
          <c:spPr>
            <a:ln w="57150" cap="rnd">
              <a:solidFill>
                <a:schemeClr val="accent3"/>
              </a:solidFill>
              <a:round/>
            </a:ln>
            <a:effectLst>
              <a:outerShdw blurRad="50800" dist="38100" dir="2700000" algn="tl" rotWithShape="0">
                <a:prstClr val="black">
                  <a:alpha val="40000"/>
                </a:prstClr>
              </a:outerShdw>
            </a:effectLst>
          </c:spPr>
          <c:marker>
            <c:symbol val="none"/>
          </c:marker>
          <c:cat>
            <c:multiLvlStrRef>
              <c:f>data!$B$4:$C$17</c:f>
              <c:multiLvlStrCache>
                <c:ptCount val="14"/>
                <c:lvl>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pt idx="12">
                    <c:v>2019-20</c:v>
                  </c:pt>
                  <c:pt idx="13">
                    <c:v>2020-21</c:v>
                  </c:pt>
                </c:lvl>
                <c:lvl>
                  <c:pt idx="0">
                    <c:v>Pre LCFF</c:v>
                  </c:pt>
                  <c:pt idx="6">
                    <c:v>LCFF</c:v>
                  </c:pt>
                </c:lvl>
              </c:multiLvlStrCache>
            </c:multiLvlStrRef>
          </c:cat>
          <c:val>
            <c:numRef>
              <c:f>data!$E$4:$E$17</c:f>
              <c:numCache>
                <c:formatCode>General</c:formatCode>
                <c:ptCount val="14"/>
                <c:pt idx="0">
                  <c:v>100</c:v>
                </c:pt>
                <c:pt idx="1">
                  <c:v>105.66</c:v>
                </c:pt>
                <c:pt idx="2">
                  <c:v>110.15055</c:v>
                </c:pt>
                <c:pt idx="3">
                  <c:v>109.720962855</c:v>
                </c:pt>
                <c:pt idx="4">
                  <c:v>112.17871242295199</c:v>
                </c:pt>
                <c:pt idx="5">
                  <c:v>115.81330270545563</c:v>
                </c:pt>
                <c:pt idx="6">
                  <c:v>117.63157155793128</c:v>
                </c:pt>
                <c:pt idx="7">
                  <c:v>118.63143991617369</c:v>
                </c:pt>
                <c:pt idx="8">
                  <c:v>119.84148060331866</c:v>
                </c:pt>
                <c:pt idx="9">
                  <c:v>119.84148060331866</c:v>
                </c:pt>
                <c:pt idx="10">
                  <c:v>121.61513451624776</c:v>
                </c:pt>
                <c:pt idx="11">
                  <c:v>124.53389774463771</c:v>
                </c:pt>
                <c:pt idx="12">
                  <c:v>127.68460535757706</c:v>
                </c:pt>
                <c:pt idx="13">
                  <c:v>131.0810158600886</c:v>
                </c:pt>
              </c:numCache>
            </c:numRef>
          </c:val>
          <c:smooth val="0"/>
          <c:extLst>
            <c:ext xmlns:c16="http://schemas.microsoft.com/office/drawing/2014/chart" uri="{C3380CC4-5D6E-409C-BE32-E72D297353CC}">
              <c16:uniqueId val="{00000001-4DE3-4F8D-B728-6929DC5DBE8D}"/>
            </c:ext>
          </c:extLst>
        </c:ser>
        <c:ser>
          <c:idx val="1"/>
          <c:order val="1"/>
          <c:tx>
            <c:strRef>
              <c:f>data!$F$3</c:f>
              <c:strCache>
                <c:ptCount val="1"/>
                <c:pt idx="0">
                  <c:v>Actual Funding</c:v>
                </c:pt>
              </c:strCache>
            </c:strRef>
          </c:tx>
          <c:spPr>
            <a:ln w="57150" cap="rnd">
              <a:solidFill>
                <a:schemeClr val="accent1"/>
              </a:solidFill>
              <a:round/>
            </a:ln>
            <a:effectLst>
              <a:outerShdw blurRad="50800" dist="38100" dir="2700000" algn="tl" rotWithShape="0">
                <a:prstClr val="black">
                  <a:alpha val="40000"/>
                </a:prstClr>
              </a:outerShdw>
            </a:effectLst>
          </c:spPr>
          <c:marker>
            <c:symbol val="none"/>
          </c:marker>
          <c:cat>
            <c:multiLvlStrRef>
              <c:f>data!$B$4:$C$17</c:f>
              <c:multiLvlStrCache>
                <c:ptCount val="14"/>
                <c:lvl>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pt idx="12">
                    <c:v>2019-20</c:v>
                  </c:pt>
                  <c:pt idx="13">
                    <c:v>2020-21</c:v>
                  </c:pt>
                </c:lvl>
                <c:lvl>
                  <c:pt idx="0">
                    <c:v>Pre LCFF</c:v>
                  </c:pt>
                  <c:pt idx="6">
                    <c:v>LCFF</c:v>
                  </c:pt>
                </c:lvl>
              </c:multiLvlStrCache>
            </c:multiLvlStrRef>
          </c:cat>
          <c:val>
            <c:numRef>
              <c:f>data!$F$4:$F$17</c:f>
              <c:numCache>
                <c:formatCode>General</c:formatCode>
                <c:ptCount val="14"/>
                <c:pt idx="0">
                  <c:v>100</c:v>
                </c:pt>
                <c:pt idx="1">
                  <c:v>97.2072</c:v>
                </c:pt>
                <c:pt idx="2">
                  <c:v>84.815923499999997</c:v>
                </c:pt>
                <c:pt idx="3">
                  <c:v>87.776770284000008</c:v>
                </c:pt>
                <c:pt idx="4">
                  <c:v>87.499395689902556</c:v>
                </c:pt>
                <c:pt idx="5">
                  <c:v>88.59717656967355</c:v>
                </c:pt>
                <c:pt idx="6">
                  <c:v>91.752625815186406</c:v>
                </c:pt>
                <c:pt idx="7">
                  <c:v>99.6504095295859</c:v>
                </c:pt>
                <c:pt idx="8">
                  <c:v>110.25416215505317</c:v>
                </c:pt>
                <c:pt idx="9">
                  <c:v>115.0478213791859</c:v>
                </c:pt>
                <c:pt idx="10">
                  <c:v>116.75052913559784</c:v>
                </c:pt>
                <c:pt idx="11">
                  <c:v>120.79788081229857</c:v>
                </c:pt>
                <c:pt idx="12">
                  <c:v>125.13091325042551</c:v>
                </c:pt>
                <c:pt idx="13">
                  <c:v>131.0810158600886</c:v>
                </c:pt>
              </c:numCache>
            </c:numRef>
          </c:val>
          <c:smooth val="0"/>
          <c:extLst>
            <c:ext xmlns:c16="http://schemas.microsoft.com/office/drawing/2014/chart" uri="{C3380CC4-5D6E-409C-BE32-E72D297353CC}">
              <c16:uniqueId val="{00000002-4DE3-4F8D-B728-6929DC5DBE8D}"/>
            </c:ext>
          </c:extLst>
        </c:ser>
        <c:ser>
          <c:idx val="6"/>
          <c:order val="3"/>
          <c:tx>
            <c:strRef>
              <c:f>data!$N$3</c:f>
              <c:strCache>
                <c:ptCount val="1"/>
                <c:pt idx="0">
                  <c:v>Actual Purchasing Power</c:v>
                </c:pt>
              </c:strCache>
            </c:strRef>
          </c:tx>
          <c:spPr>
            <a:ln w="57150" cap="rnd">
              <a:solidFill>
                <a:srgbClr val="C00000"/>
              </a:solidFill>
              <a:prstDash val="sysDash"/>
              <a:round/>
            </a:ln>
            <a:effectLst>
              <a:outerShdw blurRad="50800" dist="38100" dir="2700000" algn="tl" rotWithShape="0">
                <a:prstClr val="black">
                  <a:alpha val="40000"/>
                </a:prstClr>
              </a:outerShdw>
            </a:effectLst>
          </c:spPr>
          <c:marker>
            <c:symbol val="none"/>
          </c:marker>
          <c:dPt>
            <c:idx val="6"/>
            <c:marker>
              <c:symbol val="none"/>
            </c:marker>
            <c:bubble3D val="0"/>
            <c:spPr>
              <a:ln w="57150" cap="rnd">
                <a:solidFill>
                  <a:srgbClr val="C00000"/>
                </a:solidFill>
                <a:prstDash val="solid"/>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4-4DE3-4F8D-B728-6929DC5DBE8D}"/>
              </c:ext>
            </c:extLst>
          </c:dPt>
          <c:dPt>
            <c:idx val="7"/>
            <c:marker>
              <c:symbol val="none"/>
            </c:marker>
            <c:bubble3D val="0"/>
            <c:spPr>
              <a:ln w="57150" cap="rnd">
                <a:solidFill>
                  <a:srgbClr val="C00000"/>
                </a:solidFill>
                <a:prstDash val="solid"/>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6-4DE3-4F8D-B728-6929DC5DBE8D}"/>
              </c:ext>
            </c:extLst>
          </c:dPt>
          <c:cat>
            <c:multiLvlStrRef>
              <c:f>data!$B$4:$C$17</c:f>
              <c:multiLvlStrCache>
                <c:ptCount val="14"/>
                <c:lvl>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pt idx="12">
                    <c:v>2019-20</c:v>
                  </c:pt>
                  <c:pt idx="13">
                    <c:v>2020-21</c:v>
                  </c:pt>
                </c:lvl>
                <c:lvl>
                  <c:pt idx="0">
                    <c:v>Pre LCFF</c:v>
                  </c:pt>
                  <c:pt idx="6">
                    <c:v>LCFF</c:v>
                  </c:pt>
                </c:lvl>
              </c:multiLvlStrCache>
            </c:multiLvlStrRef>
          </c:cat>
          <c:val>
            <c:numRef>
              <c:f>data!$N$4:$N$17</c:f>
              <c:numCache>
                <c:formatCode>General</c:formatCode>
                <c:ptCount val="14"/>
                <c:pt idx="5">
                  <c:v>88.297176569673553</c:v>
                </c:pt>
                <c:pt idx="6">
                  <c:v>91.452625815186408</c:v>
                </c:pt>
                <c:pt idx="7">
                  <c:v>97.950409529585897</c:v>
                </c:pt>
                <c:pt idx="8">
                  <c:v>106.25416215505317</c:v>
                </c:pt>
                <c:pt idx="9">
                  <c:v>109.5478213791859</c:v>
                </c:pt>
                <c:pt idx="10">
                  <c:v>109.75052913559784</c:v>
                </c:pt>
                <c:pt idx="11">
                  <c:v>112.09788081229857</c:v>
                </c:pt>
                <c:pt idx="12">
                  <c:v>114.63091325042551</c:v>
                </c:pt>
                <c:pt idx="13">
                  <c:v>119.5810158600886</c:v>
                </c:pt>
              </c:numCache>
            </c:numRef>
          </c:val>
          <c:smooth val="0"/>
          <c:extLst>
            <c:ext xmlns:c16="http://schemas.microsoft.com/office/drawing/2014/chart" uri="{C3380CC4-5D6E-409C-BE32-E72D297353CC}">
              <c16:uniqueId val="{00000007-4DE3-4F8D-B728-6929DC5DBE8D}"/>
            </c:ext>
          </c:extLst>
        </c:ser>
        <c:dLbls>
          <c:showLegendKey val="0"/>
          <c:showVal val="0"/>
          <c:showCatName val="0"/>
          <c:showSerName val="0"/>
          <c:showPercent val="0"/>
          <c:showBubbleSize val="0"/>
        </c:dLbls>
        <c:marker val="1"/>
        <c:smooth val="0"/>
        <c:axId val="163900792"/>
        <c:axId val="163901184"/>
      </c:lineChart>
      <c:catAx>
        <c:axId val="163900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63901184"/>
        <c:crosses val="autoZero"/>
        <c:auto val="1"/>
        <c:lblAlgn val="ctr"/>
        <c:lblOffset val="100"/>
        <c:noMultiLvlLbl val="0"/>
      </c:catAx>
      <c:valAx>
        <c:axId val="163901184"/>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63900792"/>
        <c:crosses val="autoZero"/>
        <c:crossBetween val="between"/>
      </c:valAx>
      <c:spPr>
        <a:noFill/>
        <a:ln>
          <a:noFill/>
        </a:ln>
        <a:effectLst/>
      </c:spPr>
    </c:plotArea>
    <c:legend>
      <c:legendPos val="b"/>
      <c:legendEntry>
        <c:idx val="0"/>
        <c:delete val="1"/>
      </c:legendEntry>
      <c:layout>
        <c:manualLayout>
          <c:xMode val="edge"/>
          <c:yMode val="edge"/>
          <c:x val="5.7089178837654776E-2"/>
          <c:y val="0.91932572381940625"/>
          <c:w val="0.787961351992573"/>
          <c:h val="4.437901802668531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11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0.25702</cdr:x>
      <cdr:y>1.95446E-7</cdr:y>
    </cdr:from>
    <cdr:to>
      <cdr:x>0.57305</cdr:x>
      <cdr:y>0.10911</cdr:y>
    </cdr:to>
    <cdr:grpSp>
      <cdr:nvGrpSpPr>
        <cdr:cNvPr id="14" name="Group 13"/>
        <cdr:cNvGrpSpPr/>
      </cdr:nvGrpSpPr>
      <cdr:grpSpPr>
        <a:xfrm xmlns:a="http://schemas.openxmlformats.org/drawingml/2006/main">
          <a:off x="2330606" y="1"/>
          <a:ext cx="2865697" cy="558262"/>
          <a:chOff x="1470093" y="-973512"/>
          <a:chExt cx="2504024" cy="616855"/>
        </a:xfrm>
      </cdr:grpSpPr>
      <cdr:sp macro="" textlink="">
        <cdr:nvSpPr>
          <cdr:cNvPr id="3" name="TextBox 1"/>
          <cdr:cNvSpPr txBox="1"/>
        </cdr:nvSpPr>
        <cdr:spPr>
          <a:xfrm xmlns:a="http://schemas.openxmlformats.org/drawingml/2006/main">
            <a:off x="1470093" y="-973512"/>
            <a:ext cx="1944303" cy="501336"/>
          </a:xfrm>
          <a:prstGeom xmlns:a="http://schemas.openxmlformats.org/drawingml/2006/main" prst="rect">
            <a:avLst/>
          </a:prstGeom>
          <a:solidFill xmlns:a="http://schemas.openxmlformats.org/drawingml/2006/main">
            <a:srgbClr val="FFFFFF"/>
          </a:solidFill>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b="1" dirty="0" smtClean="0">
                <a:solidFill>
                  <a:schemeClr val="tx1"/>
                </a:solidFill>
                <a:latin typeface="Arial Narrow" panose="020B0606020202030204" pitchFamily="34" charset="0"/>
              </a:rPr>
              <a:t>97% of full implementation</a:t>
            </a:r>
            <a:endParaRPr lang="en-US" sz="1400" b="1" dirty="0">
              <a:solidFill>
                <a:schemeClr val="tx1"/>
              </a:solidFill>
              <a:latin typeface="Arial Narrow" panose="020B0606020202030204" pitchFamily="34" charset="0"/>
            </a:endParaRPr>
          </a:p>
        </cdr:txBody>
      </cdr:sp>
      <cdr:cxnSp macro="">
        <cdr:nvCxnSpPr>
          <cdr:cNvPr id="7" name="Straight Arrow Connector 6"/>
          <cdr:cNvCxnSpPr/>
        </cdr:nvCxnSpPr>
        <cdr:spPr>
          <a:xfrm xmlns:a="http://schemas.openxmlformats.org/drawingml/2006/main">
            <a:off x="3453203" y="-839548"/>
            <a:ext cx="520914" cy="482891"/>
          </a:xfrm>
          <a:prstGeom xmlns:a="http://schemas.openxmlformats.org/drawingml/2006/main" prst="straightConnector1">
            <a:avLst/>
          </a:prstGeom>
          <a:ln xmlns:a="http://schemas.openxmlformats.org/drawingml/2006/main" w="28575">
            <a:solidFill>
              <a:schemeClr val="accent3"/>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0.83715</cdr:x>
      <cdr:y>0.0666</cdr:y>
    </cdr:from>
    <cdr:to>
      <cdr:x>0.90595</cdr:x>
      <cdr:y>0.0708</cdr:y>
    </cdr:to>
    <cdr:cxnSp macro="">
      <cdr:nvCxnSpPr>
        <cdr:cNvPr id="8" name="Straight Arrow Connector 7"/>
        <cdr:cNvCxnSpPr/>
      </cdr:nvCxnSpPr>
      <cdr:spPr>
        <a:xfrm xmlns:a="http://schemas.openxmlformats.org/drawingml/2006/main">
          <a:off x="7591070" y="340752"/>
          <a:ext cx="623943" cy="21516"/>
        </a:xfrm>
        <a:prstGeom xmlns:a="http://schemas.openxmlformats.org/drawingml/2006/main" prst="straightConnector1">
          <a:avLst/>
        </a:prstGeom>
        <a:ln xmlns:a="http://schemas.openxmlformats.org/drawingml/2006/main" w="28575">
          <a:solidFill>
            <a:schemeClr val="accent3"/>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0.61181</cdr:x>
      <cdr:y>0.02341</cdr:y>
    </cdr:from>
    <cdr:to>
      <cdr:x>0.83366</cdr:x>
      <cdr:y>0.0816</cdr:y>
    </cdr:to>
    <cdr:sp macro="" textlink="">
      <cdr:nvSpPr>
        <cdr:cNvPr id="4" name="TextBox 1"/>
        <cdr:cNvSpPr txBox="1"/>
      </cdr:nvSpPr>
      <cdr:spPr>
        <a:xfrm xmlns:a="http://schemas.openxmlformats.org/drawingml/2006/main">
          <a:off x="5547775" y="119770"/>
          <a:ext cx="2011691" cy="297730"/>
        </a:xfrm>
        <a:prstGeom xmlns:a="http://schemas.openxmlformats.org/drawingml/2006/main" prst="rect">
          <a:avLst/>
        </a:prstGeom>
        <a:solidFill xmlns:a="http://schemas.openxmlformats.org/drawingml/2006/main">
          <a:srgbClr val="FFFFFF"/>
        </a:solidFill>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latin typeface="Arial Narrow" panose="020B0606020202030204" pitchFamily="34" charset="0"/>
            </a:rPr>
            <a:t>Full LCFF Implementation</a:t>
          </a:r>
          <a:endParaRPr lang="en-US" sz="1400" b="1" dirty="0">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0.1977</cdr:x>
      <cdr:y>0.33399</cdr:y>
    </cdr:from>
    <cdr:to>
      <cdr:x>0.36192</cdr:x>
      <cdr:y>0.69638</cdr:y>
    </cdr:to>
    <cdr:sp macro="" textlink="">
      <cdr:nvSpPr>
        <cdr:cNvPr id="2" name="TextBox 1"/>
        <cdr:cNvSpPr txBox="1"/>
      </cdr:nvSpPr>
      <cdr:spPr>
        <a:xfrm xmlns:a="http://schemas.openxmlformats.org/drawingml/2006/main">
          <a:off x="1800224" y="1624014"/>
          <a:ext cx="1495425" cy="17621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0.95787</cdr:x>
      <cdr:y>0.92486</cdr:y>
    </cdr:from>
    <cdr:to>
      <cdr:x>1</cdr:x>
      <cdr:y>1</cdr:y>
    </cdr:to>
    <cdr:sp macro="" textlink="">
      <cdr:nvSpPr>
        <cdr:cNvPr id="2" name="TextBox 3"/>
        <cdr:cNvSpPr txBox="1"/>
      </cdr:nvSpPr>
      <cdr:spPr>
        <a:xfrm xmlns:a="http://schemas.openxmlformats.org/drawingml/2006/main">
          <a:off x="11071108" y="4545595"/>
          <a:ext cx="486941" cy="3693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30</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66017" y="458786"/>
            <a:ext cx="6035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41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475" cy="466725"/>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idx="1"/>
          </p:nvPr>
        </p:nvSpPr>
        <p:spPr>
          <a:xfrm>
            <a:off x="3970339" y="3"/>
            <a:ext cx="3038475" cy="466725"/>
          </a:xfrm>
          <a:prstGeom prst="rect">
            <a:avLst/>
          </a:prstGeom>
        </p:spPr>
        <p:txBody>
          <a:bodyPr vert="horz" lIns="91430" tIns="45716" rIns="91430" bIns="45716" rtlCol="0"/>
          <a:lstStyle>
            <a:lvl1pPr algn="r">
              <a:defRPr sz="1200"/>
            </a:lvl1pPr>
          </a:lstStyle>
          <a:p>
            <a:fld id="{6F922C41-3174-4D7F-B670-F034E2BFAAB9}" type="datetimeFigureOut">
              <a:rPr lang="en-US" smtClean="0"/>
              <a:t>6/14/2017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0" tIns="45716" rIns="91430" bIns="45716" rtlCol="0" anchor="ctr"/>
          <a:lstStyle/>
          <a:p>
            <a:endParaRPr lang="en-US"/>
          </a:p>
        </p:txBody>
      </p:sp>
      <p:sp>
        <p:nvSpPr>
          <p:cNvPr id="5" name="Notes Placeholder 4"/>
          <p:cNvSpPr>
            <a:spLocks noGrp="1"/>
          </p:cNvSpPr>
          <p:nvPr>
            <p:ph type="body" sz="quarter" idx="3"/>
          </p:nvPr>
        </p:nvSpPr>
        <p:spPr>
          <a:xfrm>
            <a:off x="701676" y="4473578"/>
            <a:ext cx="5607050" cy="3660775"/>
          </a:xfrm>
          <a:prstGeom prst="rect">
            <a:avLst/>
          </a:prstGeom>
        </p:spPr>
        <p:txBody>
          <a:bodyPr vert="horz" lIns="91430" tIns="45716" rIns="91430"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8"/>
            <a:ext cx="3038475" cy="466725"/>
          </a:xfrm>
          <a:prstGeom prst="rect">
            <a:avLst/>
          </a:prstGeom>
        </p:spPr>
        <p:txBody>
          <a:bodyPr vert="horz" lIns="91430" tIns="45716" rIns="91430"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8"/>
            <a:ext cx="3038475" cy="466725"/>
          </a:xfrm>
          <a:prstGeom prst="rect">
            <a:avLst/>
          </a:prstGeom>
        </p:spPr>
        <p:txBody>
          <a:bodyPr vert="horz" lIns="91430" tIns="45716" rIns="91430" bIns="45716" rtlCol="0" anchor="b"/>
          <a:lstStyle>
            <a:lvl1pPr algn="r">
              <a:defRPr sz="1200"/>
            </a:lvl1pPr>
          </a:lstStyle>
          <a:p>
            <a:fld id="{DE256DBF-312B-4578-B020-05BD7D357B6C}" type="slidenum">
              <a:rPr lang="en-US" smtClean="0"/>
              <a:t>‹#›</a:t>
            </a:fld>
            <a:endParaRPr lang="en-US"/>
          </a:p>
        </p:txBody>
      </p:sp>
    </p:spTree>
    <p:extLst>
      <p:ext uri="{BB962C8B-B14F-4D97-AF65-F5344CB8AC3E}">
        <p14:creationId xmlns:p14="http://schemas.microsoft.com/office/powerpoint/2010/main" val="9302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256DBF-312B-4578-B020-05BD7D357B6C}" type="slidenum">
              <a:rPr lang="en-US" smtClean="0"/>
              <a:t>1</a:t>
            </a:fld>
            <a:endParaRPr lang="en-US"/>
          </a:p>
        </p:txBody>
      </p:sp>
    </p:spTree>
    <p:extLst>
      <p:ext uri="{BB962C8B-B14F-4D97-AF65-F5344CB8AC3E}">
        <p14:creationId xmlns:p14="http://schemas.microsoft.com/office/powerpoint/2010/main" val="3158232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256DBF-312B-4578-B020-05BD7D357B6C}"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55898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56DBF-312B-4578-B020-05BD7D357B6C}" type="slidenum">
              <a:rPr lang="en-US" smtClean="0"/>
              <a:t>5</a:t>
            </a:fld>
            <a:endParaRPr lang="en-US"/>
          </a:p>
        </p:txBody>
      </p:sp>
    </p:spTree>
    <p:extLst>
      <p:ext uri="{BB962C8B-B14F-4D97-AF65-F5344CB8AC3E}">
        <p14:creationId xmlns:p14="http://schemas.microsoft.com/office/powerpoint/2010/main" val="34467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256DBF-312B-4578-B020-05BD7D357B6C}" type="slidenum">
              <a:rPr lang="en-US" smtClean="0"/>
              <a:pPr/>
              <a:t>10</a:t>
            </a:fld>
            <a:endParaRPr lang="en-US"/>
          </a:p>
        </p:txBody>
      </p:sp>
    </p:spTree>
    <p:extLst>
      <p:ext uri="{BB962C8B-B14F-4D97-AF65-F5344CB8AC3E}">
        <p14:creationId xmlns:p14="http://schemas.microsoft.com/office/powerpoint/2010/main" val="680229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256DBF-312B-4578-B020-05BD7D357B6C}" type="slidenum">
              <a:rPr lang="en-US" smtClean="0"/>
              <a:pPr/>
              <a:t>17</a:t>
            </a:fld>
            <a:endParaRPr lang="en-US"/>
          </a:p>
        </p:txBody>
      </p:sp>
    </p:spTree>
    <p:extLst>
      <p:ext uri="{BB962C8B-B14F-4D97-AF65-F5344CB8AC3E}">
        <p14:creationId xmlns:p14="http://schemas.microsoft.com/office/powerpoint/2010/main" val="2162646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4C7B1-1D07-4E1D-97C9-8F15EB951F3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56160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256DBF-312B-4578-B020-05BD7D357B6C}" type="slidenum">
              <a:rPr lang="en-US" smtClean="0"/>
              <a:pPr/>
              <a:t>21</a:t>
            </a:fld>
            <a:endParaRPr lang="en-US"/>
          </a:p>
        </p:txBody>
      </p:sp>
    </p:spTree>
    <p:extLst>
      <p:ext uri="{BB962C8B-B14F-4D97-AF65-F5344CB8AC3E}">
        <p14:creationId xmlns:p14="http://schemas.microsoft.com/office/powerpoint/2010/main" val="2921076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4EEF1-2B5A-4443-A55D-199CE3602404}" type="slidenum">
              <a:rPr lang="en-US" smtClean="0"/>
              <a:t>22</a:t>
            </a:fld>
            <a:endParaRPr lang="en-US"/>
          </a:p>
        </p:txBody>
      </p:sp>
    </p:spTree>
    <p:extLst>
      <p:ext uri="{BB962C8B-B14F-4D97-AF65-F5344CB8AC3E}">
        <p14:creationId xmlns:p14="http://schemas.microsoft.com/office/powerpoint/2010/main" val="1125380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256DBF-312B-4578-B020-05BD7D357B6C}" type="slidenum">
              <a:rPr lang="en-US" smtClean="0"/>
              <a:pPr/>
              <a:t>23</a:t>
            </a:fld>
            <a:endParaRPr lang="en-US"/>
          </a:p>
        </p:txBody>
      </p:sp>
    </p:spTree>
    <p:extLst>
      <p:ext uri="{BB962C8B-B14F-4D97-AF65-F5344CB8AC3E}">
        <p14:creationId xmlns:p14="http://schemas.microsoft.com/office/powerpoint/2010/main" val="1476266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256DBF-312B-4578-B020-05BD7D357B6C}" type="slidenum">
              <a:rPr lang="en-US" smtClean="0"/>
              <a:pPr/>
              <a:t>28</a:t>
            </a:fld>
            <a:endParaRPr lang="en-US"/>
          </a:p>
        </p:txBody>
      </p:sp>
    </p:spTree>
    <p:extLst>
      <p:ext uri="{BB962C8B-B14F-4D97-AF65-F5344CB8AC3E}">
        <p14:creationId xmlns:p14="http://schemas.microsoft.com/office/powerpoint/2010/main" val="1865181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4029963" y="6515328"/>
            <a:ext cx="4114800" cy="207553"/>
          </a:xfrm>
        </p:spPr>
        <p:txBody>
          <a:bodyPr/>
          <a:lstStyle>
            <a:lvl1pPr algn="ctr">
              <a:defRPr>
                <a:solidFill>
                  <a:schemeClr val="bg1"/>
                </a:solidFill>
              </a:defRPr>
            </a:lvl1pPr>
          </a:lstStyle>
          <a:p>
            <a:r>
              <a:rPr lang="en-US" smtClean="0"/>
              <a:t>©2017 School Services of California, Inc.</a:t>
            </a:r>
            <a:endParaRPr lang="en-US"/>
          </a:p>
        </p:txBody>
      </p:sp>
      <p:sp>
        <p:nvSpPr>
          <p:cNvPr id="6" name="Title 5"/>
          <p:cNvSpPr>
            <a:spLocks noGrp="1"/>
          </p:cNvSpPr>
          <p:nvPr>
            <p:ph type="title"/>
          </p:nvPr>
        </p:nvSpPr>
        <p:spPr>
          <a:xfrm>
            <a:off x="774966" y="867267"/>
            <a:ext cx="10624793" cy="1850940"/>
          </a:xfrm>
        </p:spPr>
        <p:txBody>
          <a:bodyPr anchor="t" anchorCtr="0">
            <a:normAutofit/>
          </a:bodyPr>
          <a:lstStyle>
            <a:lvl1pPr algn="ctr">
              <a:defRPr sz="60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955313701"/>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8227" y="195441"/>
            <a:ext cx="10265788" cy="1325563"/>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87331" indent="-287331">
              <a:buSzPct val="80000"/>
              <a:buFontTx/>
              <a:buBlip>
                <a:blip r:embed="rId2"/>
              </a:buBlip>
              <a:defRPr/>
            </a:lvl1pPr>
            <a:lvl2pPr marL="739756" indent="-282568">
              <a:buSzPct val="80000"/>
              <a:buFontTx/>
              <a:buBlip>
                <a:blip r:embed="rId3"/>
              </a:buBlip>
              <a:defRPr/>
            </a:lvl2pPr>
            <a:lvl3pPr marL="1201709" indent="-287331">
              <a:buSzPct val="80000"/>
              <a:buFontTx/>
              <a:buBlip>
                <a:blip r:embed="rId2"/>
              </a:buBlip>
              <a:defRPr/>
            </a:lvl3pPr>
            <a:lvl4pPr marL="1654133" indent="-282568">
              <a:buSzPct val="80000"/>
              <a:buFontTx/>
              <a:buBlip>
                <a:blip r:embed="rId3"/>
              </a:buBlip>
              <a:defRPr/>
            </a:lvl4pPr>
            <a:lvl5pPr marL="2116086" indent="-287331">
              <a:buSzPct val="80000"/>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8050179" y="1387143"/>
            <a:ext cx="4114800" cy="207553"/>
          </a:xfrm>
        </p:spPr>
        <p:txBody>
          <a:bodyPr/>
          <a:lstStyle/>
          <a:p>
            <a:r>
              <a:rPr lang="en-US" smtClean="0"/>
              <a:t>©2017 School Services of California, Inc.</a:t>
            </a:r>
            <a:endParaRPr lang="en-US"/>
          </a:p>
        </p:txBody>
      </p:sp>
    </p:spTree>
    <p:extLst>
      <p:ext uri="{BB962C8B-B14F-4D97-AF65-F5344CB8AC3E}">
        <p14:creationId xmlns:p14="http://schemas.microsoft.com/office/powerpoint/2010/main" val="413522168"/>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211790"/>
            <a:ext cx="10515600" cy="1712192"/>
          </a:xfrm>
          <a:effectLst>
            <a:outerShdw blurRad="50800" dist="38100" dir="2700000" algn="tl" rotWithShape="0">
              <a:prstClr val="black">
                <a:alpha val="40000"/>
              </a:prstClr>
            </a:outerShdw>
          </a:effectLst>
        </p:spPr>
        <p:txBody>
          <a:bodyPr anchor="ctr" anchorCtr="0"/>
          <a:lstStyle>
            <a:lvl1pPr algn="ctr">
              <a:defRPr sz="60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636258046"/>
      </p:ext>
    </p:extLst>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122" y="1703074"/>
            <a:ext cx="5906679" cy="50747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1" y="1703074"/>
            <a:ext cx="5931815" cy="50747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©2017 School Services of California, Inc.</a:t>
            </a:r>
            <a:endParaRPr lang="en-US"/>
          </a:p>
        </p:txBody>
      </p:sp>
    </p:spTree>
    <p:extLst>
      <p:ext uri="{BB962C8B-B14F-4D97-AF65-F5344CB8AC3E}">
        <p14:creationId xmlns:p14="http://schemas.microsoft.com/office/powerpoint/2010/main" val="2476663013"/>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3967" y="234297"/>
            <a:ext cx="1030223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5416" y="1681163"/>
            <a:ext cx="5922161" cy="468148"/>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5416" y="2149311"/>
            <a:ext cx="5922161" cy="460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931815" cy="468148"/>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149311"/>
            <a:ext cx="5931815" cy="460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©2017 School Services of California, Inc.</a:t>
            </a:r>
            <a:endParaRPr lang="en-US"/>
          </a:p>
        </p:txBody>
      </p:sp>
    </p:spTree>
    <p:extLst>
      <p:ext uri="{BB962C8B-B14F-4D97-AF65-F5344CB8AC3E}">
        <p14:creationId xmlns:p14="http://schemas.microsoft.com/office/powerpoint/2010/main" val="1756423004"/>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©2017 School Services of California, Inc.</a:t>
            </a:r>
            <a:endParaRPr lang="en-US"/>
          </a:p>
        </p:txBody>
      </p:sp>
    </p:spTree>
    <p:extLst>
      <p:ext uri="{BB962C8B-B14F-4D97-AF65-F5344CB8AC3E}">
        <p14:creationId xmlns:p14="http://schemas.microsoft.com/office/powerpoint/2010/main" val="442514750"/>
      </p:ext>
    </p:extLst>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©2017 School Services of California, Inc.</a:t>
            </a:r>
            <a:endParaRPr lang="en-US"/>
          </a:p>
        </p:txBody>
      </p:sp>
    </p:spTree>
    <p:extLst>
      <p:ext uri="{BB962C8B-B14F-4D97-AF65-F5344CB8AC3E}">
        <p14:creationId xmlns:p14="http://schemas.microsoft.com/office/powerpoint/2010/main" val="1980638710"/>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l="-1000"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8227" y="195441"/>
            <a:ext cx="10265788"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3695" y="1668546"/>
            <a:ext cx="12000320" cy="50904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989215" y="1334889"/>
            <a:ext cx="4114800" cy="207553"/>
          </a:xfrm>
          <a:prstGeom prst="rect">
            <a:avLst/>
          </a:prstGeom>
        </p:spPr>
        <p:txBody>
          <a:bodyPr vert="horz" lIns="91440" tIns="45720" rIns="91440" bIns="45720" rtlCol="0" anchor="ctr"/>
          <a:lstStyle>
            <a:lvl1pPr algn="r">
              <a:defRPr sz="1000" b="1">
                <a:solidFill>
                  <a:schemeClr val="tx1"/>
                </a:solidFill>
              </a:defRPr>
            </a:lvl1pPr>
          </a:lstStyle>
          <a:p>
            <a:r>
              <a:rPr lang="en-US" smtClean="0"/>
              <a:t>©2017 School Services of California, Inc.</a:t>
            </a:r>
            <a:endParaRPr lang="en-US" dirty="0"/>
          </a:p>
        </p:txBody>
      </p:sp>
    </p:spTree>
    <p:extLst>
      <p:ext uri="{BB962C8B-B14F-4D97-AF65-F5344CB8AC3E}">
        <p14:creationId xmlns:p14="http://schemas.microsoft.com/office/powerpoint/2010/main" val="2341726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strips dir="rd"/>
  </p:transition>
  <p:hf sldNum="0" hdr="0" dt="0"/>
  <p:txStyles>
    <p:titleStyle>
      <a:lvl1pPr algn="l" defTabSz="914377"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87331" indent="-287331" algn="l" defTabSz="914377" rtl="0" eaLnBrk="1" latinLnBrk="0" hangingPunct="1">
        <a:lnSpc>
          <a:spcPct val="100000"/>
        </a:lnSpc>
        <a:spcBef>
          <a:spcPts val="0"/>
        </a:spcBef>
        <a:buSzPct val="80000"/>
        <a:buFontTx/>
        <a:buBlip>
          <a:blip r:embed="rId10"/>
        </a:buBlip>
        <a:defRPr sz="2400" b="1" kern="1200">
          <a:solidFill>
            <a:schemeClr val="tx1"/>
          </a:solidFill>
          <a:latin typeface="+mn-lt"/>
          <a:ea typeface="+mn-ea"/>
          <a:cs typeface="+mn-cs"/>
        </a:defRPr>
      </a:lvl1pPr>
      <a:lvl2pPr marL="739756" indent="-282568" algn="l" defTabSz="914377" rtl="0" eaLnBrk="1" latinLnBrk="0" hangingPunct="1">
        <a:lnSpc>
          <a:spcPct val="100000"/>
        </a:lnSpc>
        <a:spcBef>
          <a:spcPts val="0"/>
        </a:spcBef>
        <a:buSzPct val="80000"/>
        <a:buFontTx/>
        <a:buBlip>
          <a:blip r:embed="rId11"/>
        </a:buBlip>
        <a:defRPr sz="2400" b="1" kern="1200">
          <a:solidFill>
            <a:schemeClr val="tx1"/>
          </a:solidFill>
          <a:latin typeface="+mn-lt"/>
          <a:ea typeface="+mn-ea"/>
          <a:cs typeface="+mn-cs"/>
        </a:defRPr>
      </a:lvl2pPr>
      <a:lvl3pPr marL="1201709" indent="-287331" algn="l" defTabSz="914377" rtl="0" eaLnBrk="1" latinLnBrk="0" hangingPunct="1">
        <a:lnSpc>
          <a:spcPct val="100000"/>
        </a:lnSpc>
        <a:spcBef>
          <a:spcPts val="0"/>
        </a:spcBef>
        <a:buSzPct val="80000"/>
        <a:buFontTx/>
        <a:buBlip>
          <a:blip r:embed="rId10"/>
        </a:buBlip>
        <a:defRPr sz="2400" b="1" kern="1200">
          <a:solidFill>
            <a:schemeClr val="tx1"/>
          </a:solidFill>
          <a:latin typeface="+mn-lt"/>
          <a:ea typeface="+mn-ea"/>
          <a:cs typeface="+mn-cs"/>
        </a:defRPr>
      </a:lvl3pPr>
      <a:lvl4pPr marL="1654133" indent="-282568" algn="l" defTabSz="914377" rtl="0" eaLnBrk="1" latinLnBrk="0" hangingPunct="1">
        <a:lnSpc>
          <a:spcPct val="100000"/>
        </a:lnSpc>
        <a:spcBef>
          <a:spcPts val="0"/>
        </a:spcBef>
        <a:buSzPct val="80000"/>
        <a:buFontTx/>
        <a:buBlip>
          <a:blip r:embed="rId11"/>
        </a:buBlip>
        <a:defRPr sz="2400" b="1" kern="1200">
          <a:solidFill>
            <a:schemeClr val="tx1"/>
          </a:solidFill>
          <a:latin typeface="+mn-lt"/>
          <a:ea typeface="+mn-ea"/>
          <a:cs typeface="+mn-cs"/>
        </a:defRPr>
      </a:lvl4pPr>
      <a:lvl5pPr marL="2116086" indent="-287331" algn="l" defTabSz="914377" rtl="0" eaLnBrk="1" latinLnBrk="0" hangingPunct="1">
        <a:lnSpc>
          <a:spcPct val="100000"/>
        </a:lnSpc>
        <a:spcBef>
          <a:spcPts val="0"/>
        </a:spcBef>
        <a:buSzPct val="80000"/>
        <a:buFontTx/>
        <a:buBlip>
          <a:blip r:embed="rId10"/>
        </a:buBlip>
        <a:defRPr sz="2400" b="1"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74966" y="867268"/>
            <a:ext cx="10624793" cy="1235853"/>
          </a:xfrm>
        </p:spPr>
        <p:txBody>
          <a:bodyPr/>
          <a:lstStyle/>
          <a:p>
            <a:r>
              <a:rPr lang="en-US" dirty="0" smtClean="0">
                <a:effectLst>
                  <a:outerShdw blurRad="38100" dist="38100" dir="2700000" algn="tl">
                    <a:srgbClr val="000000">
                      <a:alpha val="43137"/>
                    </a:srgbClr>
                  </a:outerShdw>
                </a:effectLst>
              </a:rPr>
              <a:t>Irvine Unified School District</a:t>
            </a:r>
            <a:endParaRPr lang="en-US" dirty="0">
              <a:effectLst>
                <a:outerShdw blurRad="38100" dist="38100" dir="2700000" algn="tl">
                  <a:srgbClr val="000000">
                    <a:alpha val="43137"/>
                  </a:srgbClr>
                </a:outerShdw>
              </a:effectLst>
            </a:endParaRPr>
          </a:p>
        </p:txBody>
      </p:sp>
      <p:sp>
        <p:nvSpPr>
          <p:cNvPr id="12" name="TextBox 11"/>
          <p:cNvSpPr txBox="1"/>
          <p:nvPr/>
        </p:nvSpPr>
        <p:spPr>
          <a:xfrm>
            <a:off x="1996582" y="2103121"/>
            <a:ext cx="8498047" cy="1754326"/>
          </a:xfrm>
          <a:prstGeom prst="rect">
            <a:avLst/>
          </a:prstGeom>
          <a:noFill/>
        </p:spPr>
        <p:txBody>
          <a:bodyPr wrap="square" rtlCol="0">
            <a:spAutoFit/>
          </a:bodyPr>
          <a:lstStyle/>
          <a:p>
            <a:pPr algn="ctr"/>
            <a:r>
              <a:rPr lang="en-US" sz="5400" b="1" dirty="0">
                <a:solidFill>
                  <a:srgbClr val="FFFFFF"/>
                </a:solidFill>
                <a:effectLst>
                  <a:outerShdw blurRad="38100" dist="38100" dir="2700000" algn="tl">
                    <a:srgbClr val="000000">
                      <a:alpha val="43137"/>
                    </a:srgbClr>
                  </a:outerShdw>
                </a:effectLst>
              </a:rPr>
              <a:t>LCAP/Budget Update for</a:t>
            </a:r>
          </a:p>
          <a:p>
            <a:pPr algn="ctr"/>
            <a:r>
              <a:rPr lang="en-US" sz="5400" b="1" dirty="0">
                <a:solidFill>
                  <a:srgbClr val="FFFFFF"/>
                </a:solidFill>
                <a:effectLst>
                  <a:outerShdw blurRad="38100" dist="38100" dir="2700000" algn="tl">
                    <a:srgbClr val="000000">
                      <a:alpha val="43137"/>
                    </a:srgbClr>
                  </a:outerShdw>
                </a:effectLst>
              </a:rPr>
              <a:t>Public Hearing</a:t>
            </a:r>
          </a:p>
        </p:txBody>
      </p:sp>
      <p:sp>
        <p:nvSpPr>
          <p:cNvPr id="13" name="TextBox 12"/>
          <p:cNvSpPr txBox="1"/>
          <p:nvPr/>
        </p:nvSpPr>
        <p:spPr>
          <a:xfrm>
            <a:off x="4314305" y="4729943"/>
            <a:ext cx="3169048" cy="769441"/>
          </a:xfrm>
          <a:prstGeom prst="rect">
            <a:avLst/>
          </a:prstGeom>
          <a:noFill/>
        </p:spPr>
        <p:txBody>
          <a:bodyPr wrap="square" rtlCol="0">
            <a:spAutoFit/>
          </a:bodyPr>
          <a:lstStyle/>
          <a:p>
            <a:pPr algn="ctr"/>
            <a:r>
              <a:rPr lang="en-US" sz="4400" b="1" dirty="0">
                <a:solidFill>
                  <a:srgbClr val="FFFFFF"/>
                </a:solidFill>
                <a:effectLst>
                  <a:outerShdw blurRad="38100" dist="38100" dir="2700000" algn="tl">
                    <a:srgbClr val="000000">
                      <a:alpha val="43137"/>
                    </a:srgbClr>
                  </a:outerShdw>
                </a:effectLst>
              </a:rPr>
              <a:t>June 13, 2017</a:t>
            </a:r>
          </a:p>
        </p:txBody>
      </p:sp>
    </p:spTree>
    <p:extLst>
      <p:ext uri="{BB962C8B-B14F-4D97-AF65-F5344CB8AC3E}">
        <p14:creationId xmlns:p14="http://schemas.microsoft.com/office/powerpoint/2010/main" val="2084315497"/>
      </p:ext>
    </p:extLst>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151" y="195441"/>
            <a:ext cx="10265788" cy="1325563"/>
          </a:xfrm>
        </p:spPr>
        <p:txBody>
          <a:bodyPr>
            <a:normAutofit/>
          </a:bodyPr>
          <a:lstStyle/>
          <a:p>
            <a:pPr algn="ctr"/>
            <a:r>
              <a:rPr lang="en-US" sz="5400" dirty="0">
                <a:latin typeface="+mn-lt"/>
              </a:rPr>
              <a:t>LCAP Overview</a:t>
            </a:r>
          </a:p>
        </p:txBody>
      </p:sp>
      <p:sp>
        <p:nvSpPr>
          <p:cNvPr id="6" name="Content Placeholder 5"/>
          <p:cNvSpPr>
            <a:spLocks noGrp="1"/>
          </p:cNvSpPr>
          <p:nvPr>
            <p:ph idx="1"/>
          </p:nvPr>
        </p:nvSpPr>
        <p:spPr>
          <a:xfrm>
            <a:off x="252170" y="2291226"/>
            <a:ext cx="11656505" cy="5090475"/>
          </a:xfrm>
        </p:spPr>
        <p:txBody>
          <a:bodyPr>
            <a:noAutofit/>
          </a:bodyPr>
          <a:lstStyle/>
          <a:p>
            <a:pPr marL="0" lvl="0" indent="0">
              <a:buClr>
                <a:srgbClr val="0C5A82"/>
              </a:buClr>
              <a:buNone/>
            </a:pPr>
            <a:r>
              <a:rPr lang="en-US" sz="3400" dirty="0" smtClean="0">
                <a:solidFill>
                  <a:prstClr val="black"/>
                </a:solidFill>
                <a:ea typeface="Verdana" panose="020B0604030504040204" pitchFamily="34" charset="0"/>
                <a:cs typeface="Arial" panose="020B0604020202020204" pitchFamily="34" charset="0"/>
              </a:rPr>
              <a:t>IUSD has </a:t>
            </a:r>
            <a:r>
              <a:rPr lang="en-US" sz="3400" dirty="0">
                <a:solidFill>
                  <a:prstClr val="black"/>
                </a:solidFill>
                <a:ea typeface="Verdana" panose="020B0604030504040204" pitchFamily="34" charset="0"/>
                <a:cs typeface="Arial" panose="020B0604020202020204" pitchFamily="34" charset="0"/>
              </a:rPr>
              <a:t>completing an in-depth </a:t>
            </a:r>
            <a:r>
              <a:rPr lang="en-US" sz="3400" dirty="0" smtClean="0">
                <a:solidFill>
                  <a:prstClr val="black"/>
                </a:solidFill>
                <a:ea typeface="Verdana" panose="020B0604030504040204" pitchFamily="34" charset="0"/>
                <a:cs typeface="Arial" panose="020B0604020202020204" pitchFamily="34" charset="0"/>
              </a:rPr>
              <a:t>process </a:t>
            </a:r>
            <a:r>
              <a:rPr lang="en-US" sz="3400" dirty="0">
                <a:solidFill>
                  <a:prstClr val="black"/>
                </a:solidFill>
                <a:ea typeface="Verdana" panose="020B0604030504040204" pitchFamily="34" charset="0"/>
                <a:cs typeface="Arial" panose="020B0604020202020204" pitchFamily="34" charset="0"/>
              </a:rPr>
              <a:t>to engage stakeholders</a:t>
            </a:r>
            <a:r>
              <a:rPr lang="en-US" sz="3400" dirty="0" smtClean="0">
                <a:solidFill>
                  <a:prstClr val="black"/>
                </a:solidFill>
                <a:ea typeface="Verdana" panose="020B0604030504040204" pitchFamily="34" charset="0"/>
                <a:cs typeface="Arial" panose="020B0604020202020204" pitchFamily="34" charset="0"/>
              </a:rPr>
              <a:t>:</a:t>
            </a:r>
          </a:p>
          <a:p>
            <a:pPr lvl="1">
              <a:buClr>
                <a:srgbClr val="0C5A82"/>
              </a:buClr>
            </a:pPr>
            <a:r>
              <a:rPr lang="en-US" sz="3200" dirty="0">
                <a:solidFill>
                  <a:prstClr val="black"/>
                </a:solidFill>
                <a:ea typeface="Verdana" panose="020B0604030504040204" pitchFamily="34" charset="0"/>
                <a:cs typeface="Arial" panose="020B0604020202020204" pitchFamily="34" charset="0"/>
              </a:rPr>
              <a:t>Sharing information on LCFF and LCAP</a:t>
            </a:r>
          </a:p>
          <a:p>
            <a:pPr lvl="1">
              <a:buClr>
                <a:srgbClr val="0C5A82"/>
              </a:buClr>
            </a:pPr>
            <a:r>
              <a:rPr lang="en-US" sz="3200" dirty="0">
                <a:solidFill>
                  <a:prstClr val="black"/>
                </a:solidFill>
                <a:ea typeface="Verdana" panose="020B0604030504040204" pitchFamily="34" charset="0"/>
                <a:cs typeface="Arial" panose="020B0604020202020204" pitchFamily="34" charset="0"/>
              </a:rPr>
              <a:t>Gathering </a:t>
            </a:r>
            <a:r>
              <a:rPr lang="en-US" sz="3200" dirty="0" smtClean="0">
                <a:solidFill>
                  <a:prstClr val="black"/>
                </a:solidFill>
                <a:ea typeface="Verdana" panose="020B0604030504040204" pitchFamily="34" charset="0"/>
                <a:cs typeface="Arial" panose="020B0604020202020204" pitchFamily="34" charset="0"/>
              </a:rPr>
              <a:t>input on developing the </a:t>
            </a:r>
            <a:r>
              <a:rPr lang="en-US" sz="3200" dirty="0">
                <a:solidFill>
                  <a:prstClr val="black"/>
                </a:solidFill>
                <a:ea typeface="Verdana" panose="020B0604030504040204" pitchFamily="34" charset="0"/>
                <a:cs typeface="Arial" panose="020B0604020202020204" pitchFamily="34" charset="0"/>
              </a:rPr>
              <a:t>draft 2017-18 LCAP</a:t>
            </a:r>
          </a:p>
          <a:p>
            <a:pPr lvl="1">
              <a:buClr>
                <a:srgbClr val="0C5A82"/>
              </a:buClr>
            </a:pPr>
            <a:r>
              <a:rPr lang="en-US" sz="3200" dirty="0">
                <a:solidFill>
                  <a:prstClr val="black"/>
                </a:solidFill>
                <a:ea typeface="Verdana" panose="020B0604030504040204" pitchFamily="34" charset="0"/>
                <a:cs typeface="Arial" panose="020B0604020202020204" pitchFamily="34" charset="0"/>
              </a:rPr>
              <a:t>Gathering feedback on draft 2017-18 </a:t>
            </a:r>
            <a:r>
              <a:rPr lang="en-US" sz="3200" dirty="0" smtClean="0">
                <a:solidFill>
                  <a:prstClr val="black"/>
                </a:solidFill>
                <a:ea typeface="Verdana" panose="020B0604030504040204" pitchFamily="34" charset="0"/>
                <a:cs typeface="Arial" panose="020B0604020202020204" pitchFamily="34" charset="0"/>
              </a:rPr>
              <a:t>LCAP</a:t>
            </a:r>
          </a:p>
          <a:p>
            <a:pPr marL="457200" lvl="1" indent="0">
              <a:buClr>
                <a:srgbClr val="0C5A82"/>
              </a:buClr>
              <a:buNone/>
            </a:pPr>
            <a:endParaRPr lang="en-US" sz="3600" b="0" dirty="0">
              <a:solidFill>
                <a:prstClr val="black"/>
              </a:solidFill>
              <a:ea typeface="Verdana" panose="020B0604030504040204" pitchFamily="34" charset="0"/>
              <a:cs typeface="Arial" panose="020B0604020202020204" pitchFamily="34" charset="0"/>
            </a:endParaRPr>
          </a:p>
          <a:p>
            <a:pPr marL="0" indent="0">
              <a:buClr>
                <a:srgbClr val="0C5A82"/>
              </a:buClr>
              <a:buNone/>
            </a:pPr>
            <a:r>
              <a:rPr lang="en-US" sz="3400" dirty="0" smtClean="0">
                <a:solidFill>
                  <a:prstClr val="black"/>
                </a:solidFill>
                <a:ea typeface="Verdana" panose="020B0604030504040204" pitchFamily="34" charset="0"/>
                <a:cs typeface="Arial" panose="020B0604020202020204" pitchFamily="34" charset="0"/>
              </a:rPr>
              <a:t>June 2017:</a:t>
            </a:r>
          </a:p>
          <a:p>
            <a:pPr lvl="1">
              <a:buClr>
                <a:srgbClr val="0C5A82"/>
              </a:buClr>
            </a:pPr>
            <a:r>
              <a:rPr lang="en-US" sz="3200" dirty="0" smtClean="0">
                <a:solidFill>
                  <a:prstClr val="black"/>
                </a:solidFill>
                <a:ea typeface="Verdana" panose="020B0604030504040204" pitchFamily="34" charset="0"/>
                <a:cs typeface="Arial" panose="020B0604020202020204" pitchFamily="34" charset="0"/>
              </a:rPr>
              <a:t>Final review and approving </a:t>
            </a:r>
            <a:r>
              <a:rPr lang="en-US" sz="3200" dirty="0">
                <a:solidFill>
                  <a:prstClr val="black"/>
                </a:solidFill>
                <a:ea typeface="Verdana" panose="020B0604030504040204" pitchFamily="34" charset="0"/>
                <a:cs typeface="Arial" panose="020B0604020202020204" pitchFamily="34" charset="0"/>
              </a:rPr>
              <a:t>2017-18 </a:t>
            </a:r>
            <a:r>
              <a:rPr lang="en-US" sz="3200" dirty="0" smtClean="0">
                <a:solidFill>
                  <a:prstClr val="black"/>
                </a:solidFill>
                <a:ea typeface="Verdana" panose="020B0604030504040204" pitchFamily="34" charset="0"/>
                <a:cs typeface="Arial" panose="020B0604020202020204" pitchFamily="34" charset="0"/>
              </a:rPr>
              <a:t>LCAP</a:t>
            </a:r>
            <a:endParaRPr lang="en-US" sz="3200" i="1" dirty="0">
              <a:solidFill>
                <a:prstClr val="black"/>
              </a:solidFill>
              <a:ea typeface="Verdana" panose="020B0604030504040204" pitchFamily="34" charset="0"/>
              <a:cs typeface="Arial" panose="020B0604020202020204" pitchFamily="34" charset="0"/>
            </a:endParaRPr>
          </a:p>
          <a:p>
            <a:pPr marL="0" indent="0">
              <a:spcAft>
                <a:spcPts val="1200"/>
              </a:spcAft>
              <a:buNone/>
            </a:pPr>
            <a:endParaRPr lang="en-US" sz="2200" dirty="0">
              <a:latin typeface="Arial" panose="020B0604020202020204" pitchFamily="34" charset="0"/>
              <a:cs typeface="Arial" panose="020B0604020202020204" pitchFamily="34" charset="0"/>
            </a:endParaRPr>
          </a:p>
        </p:txBody>
      </p:sp>
      <p:sp>
        <p:nvSpPr>
          <p:cNvPr id="4" name="TextBox 3"/>
          <p:cNvSpPr txBox="1"/>
          <p:nvPr/>
        </p:nvSpPr>
        <p:spPr>
          <a:xfrm>
            <a:off x="11670493" y="6380602"/>
            <a:ext cx="476364"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4264648432"/>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24693" t="16308" r="23260" b="32204"/>
          <a:stretch/>
        </p:blipFill>
        <p:spPr bwMode="auto">
          <a:xfrm>
            <a:off x="7846483" y="452623"/>
            <a:ext cx="4097695" cy="5880220"/>
          </a:xfrm>
          <a:prstGeom prst="rect">
            <a:avLst/>
          </a:prstGeom>
          <a:ln w="76200">
            <a:noFill/>
          </a:ln>
          <a:effectLst>
            <a:outerShdw blurRad="225425" dist="50800" dir="5220000" algn="ctr">
              <a:srgbClr val="000000">
                <a:alpha val="33000"/>
              </a:srgbClr>
            </a:outerShdw>
          </a:effectLst>
          <a:scene3d>
            <a:camera prst="isometricOffAxis2Left"/>
            <a:lightRig rig="harsh" dir="t">
              <a:rot lat="0" lon="0" rev="3000000"/>
            </a:lightRig>
          </a:scene3d>
          <a:sp3d extrusionH="254000" contourW="19050">
            <a:bevelT w="82550" h="44450" prst="angle"/>
            <a:bevelB w="82550" h="44450" prst="angle"/>
            <a:contourClr>
              <a:srgbClr val="FFFFFF"/>
            </a:contourClr>
          </a:sp3d>
          <a:extLst>
            <a:ext uri="{53640926-AAD7-44D8-BBD7-CCE9431645EC}">
              <a14:shadowObscured xmlns:a14="http://schemas.microsoft.com/office/drawing/2010/main"/>
            </a:ext>
          </a:extLst>
        </p:spPr>
        <p:style>
          <a:lnRef idx="2">
            <a:schemeClr val="accent2"/>
          </a:lnRef>
          <a:fillRef idx="1">
            <a:schemeClr val="lt1"/>
          </a:fillRef>
          <a:effectRef idx="0">
            <a:schemeClr val="accent2"/>
          </a:effectRef>
          <a:fontRef idx="minor">
            <a:schemeClr val="dk1"/>
          </a:fontRef>
        </p:style>
      </p:pic>
      <p:sp>
        <p:nvSpPr>
          <p:cNvPr id="3" name="Title 2"/>
          <p:cNvSpPr>
            <a:spLocks noGrp="1"/>
          </p:cNvSpPr>
          <p:nvPr>
            <p:ph type="title"/>
          </p:nvPr>
        </p:nvSpPr>
        <p:spPr>
          <a:xfrm>
            <a:off x="341523" y="0"/>
            <a:ext cx="7626146" cy="3678258"/>
          </a:xfrm>
        </p:spPr>
        <p:txBody>
          <a:bodyPr>
            <a:normAutofit fontScale="90000"/>
          </a:bodyPr>
          <a:lstStyle/>
          <a:p>
            <a:r>
              <a:rPr lang="en-US" sz="9600" dirty="0" smtClean="0">
                <a:effectLst>
                  <a:outerShdw blurRad="38100" dist="38100" dir="2700000" algn="tl">
                    <a:srgbClr val="000000">
                      <a:alpha val="43137"/>
                    </a:srgbClr>
                  </a:outerShdw>
                </a:effectLst>
                <a:latin typeface="Arial Black" panose="020B0A04020102020204" pitchFamily="34" charset="0"/>
              </a:rPr>
              <a:t/>
            </a:r>
            <a:br>
              <a:rPr lang="en-US" sz="9600" dirty="0" smtClean="0">
                <a:effectLst>
                  <a:outerShdw blurRad="38100" dist="38100" dir="2700000" algn="tl">
                    <a:srgbClr val="000000">
                      <a:alpha val="43137"/>
                    </a:srgbClr>
                  </a:outerShdw>
                </a:effectLst>
                <a:latin typeface="Arial Black" panose="020B0A04020102020204" pitchFamily="34" charset="0"/>
              </a:rPr>
            </a:br>
            <a:r>
              <a:rPr lang="en-US" sz="6700" dirty="0">
                <a:solidFill>
                  <a:prstClr val="white"/>
                </a:solidFill>
                <a:effectLst>
                  <a:outerShdw blurRad="38100" dist="38100" dir="2700000" algn="tl">
                    <a:srgbClr val="000000">
                      <a:alpha val="43137"/>
                    </a:srgbClr>
                  </a:outerShdw>
                </a:effectLst>
                <a:latin typeface="+mn-lt"/>
              </a:rPr>
              <a:t>Local Control Accountability Plan</a:t>
            </a:r>
            <a:br>
              <a:rPr lang="en-US" sz="6700" dirty="0">
                <a:solidFill>
                  <a:prstClr val="white"/>
                </a:solidFill>
                <a:effectLst>
                  <a:outerShdw blurRad="38100" dist="38100" dir="2700000" algn="tl">
                    <a:srgbClr val="000000">
                      <a:alpha val="43137"/>
                    </a:srgbClr>
                  </a:outerShdw>
                </a:effectLst>
                <a:latin typeface="+mn-lt"/>
              </a:rPr>
            </a:br>
            <a:r>
              <a:rPr lang="en-US" sz="8000" dirty="0">
                <a:solidFill>
                  <a:prstClr val="white"/>
                </a:solidFill>
                <a:effectLst>
                  <a:outerShdw blurRad="38100" dist="38100" dir="2700000" algn="tl">
                    <a:srgbClr val="000000">
                      <a:alpha val="43137"/>
                    </a:srgbClr>
                  </a:outerShdw>
                </a:effectLst>
                <a:latin typeface="Arial Black" panose="020B0A04020102020204" pitchFamily="34" charset="0"/>
              </a:rPr>
              <a:t/>
            </a:r>
            <a:br>
              <a:rPr lang="en-US" sz="8000" dirty="0">
                <a:solidFill>
                  <a:prstClr val="white"/>
                </a:solidFill>
                <a:effectLst>
                  <a:outerShdw blurRad="38100" dist="38100" dir="2700000" algn="tl">
                    <a:srgbClr val="000000">
                      <a:alpha val="43137"/>
                    </a:srgbClr>
                  </a:outerShdw>
                </a:effectLst>
                <a:latin typeface="Arial Black" panose="020B0A04020102020204" pitchFamily="34" charset="0"/>
              </a:rPr>
            </a:br>
            <a:r>
              <a:rPr lang="en-US" sz="4900" dirty="0">
                <a:solidFill>
                  <a:prstClr val="white"/>
                </a:solidFill>
                <a:effectLst>
                  <a:outerShdw blurRad="38100" dist="38100" dir="2700000" algn="tl">
                    <a:srgbClr val="000000">
                      <a:alpha val="43137"/>
                    </a:srgbClr>
                  </a:outerShdw>
                </a:effectLst>
                <a:latin typeface="+mn-lt"/>
              </a:rPr>
              <a:t>Part </a:t>
            </a:r>
            <a:r>
              <a:rPr lang="en-US" sz="4900" dirty="0" smtClean="0">
                <a:solidFill>
                  <a:prstClr val="white"/>
                </a:solidFill>
                <a:effectLst>
                  <a:outerShdw blurRad="38100" dist="38100" dir="2700000" algn="tl">
                    <a:srgbClr val="000000">
                      <a:alpha val="43137"/>
                    </a:srgbClr>
                  </a:outerShdw>
                </a:effectLst>
                <a:latin typeface="+mn-lt"/>
              </a:rPr>
              <a:t>4: Goals, Actions and Services</a:t>
            </a:r>
            <a:endParaRPr lang="en-US" sz="4900" dirty="0">
              <a:effectLst>
                <a:outerShdw blurRad="38100" dist="38100" dir="2700000" algn="tl">
                  <a:srgbClr val="000000">
                    <a:alpha val="43137"/>
                  </a:srgbClr>
                </a:outerShdw>
              </a:effectLst>
              <a:latin typeface="+mn-lt"/>
            </a:endParaRPr>
          </a:p>
        </p:txBody>
      </p:sp>
      <p:sp>
        <p:nvSpPr>
          <p:cNvPr id="6" name="TextBox 5"/>
          <p:cNvSpPr txBox="1"/>
          <p:nvPr/>
        </p:nvSpPr>
        <p:spPr>
          <a:xfrm>
            <a:off x="11697683" y="6416134"/>
            <a:ext cx="492990" cy="369332"/>
          </a:xfrm>
          <a:prstGeom prst="rect">
            <a:avLst/>
          </a:prstGeom>
          <a:noFill/>
        </p:spPr>
        <p:txBody>
          <a:bodyPr wrap="square" rtlCol="0">
            <a:spAutoFit/>
          </a:bodyPr>
          <a:lstStyle/>
          <a:p>
            <a:r>
              <a:rPr lang="en-US" dirty="0" smtClean="0"/>
              <a:t>11</a:t>
            </a:r>
            <a:endParaRPr lang="en-US" dirty="0"/>
          </a:p>
        </p:txBody>
      </p:sp>
    </p:spTree>
    <p:extLst>
      <p:ext uri="{BB962C8B-B14F-4D97-AF65-F5344CB8AC3E}">
        <p14:creationId xmlns:p14="http://schemas.microsoft.com/office/powerpoint/2010/main" val="2431139816"/>
      </p:ext>
    </p:extLst>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112" y="162190"/>
            <a:ext cx="10265788" cy="1325563"/>
          </a:xfrm>
        </p:spPr>
        <p:txBody>
          <a:bodyPr>
            <a:noAutofit/>
          </a:bodyPr>
          <a:lstStyle/>
          <a:p>
            <a:pPr algn="ctr"/>
            <a:r>
              <a:rPr lang="en-US" sz="5400" dirty="0">
                <a:latin typeface="+mn-lt"/>
                <a:cs typeface="Arial" panose="020B0604020202020204" pitchFamily="34" charset="0"/>
              </a:rPr>
              <a:t>Determining LCAP </a:t>
            </a:r>
            <a:r>
              <a:rPr lang="en-US" sz="5400" dirty="0" smtClean="0">
                <a:latin typeface="+mn-lt"/>
                <a:cs typeface="Arial" panose="020B0604020202020204" pitchFamily="34" charset="0"/>
              </a:rPr>
              <a:t/>
            </a:r>
            <a:br>
              <a:rPr lang="en-US" sz="5400" dirty="0" smtClean="0">
                <a:latin typeface="+mn-lt"/>
                <a:cs typeface="Arial" panose="020B0604020202020204" pitchFamily="34" charset="0"/>
              </a:rPr>
            </a:br>
            <a:r>
              <a:rPr lang="en-US" sz="5400" dirty="0" smtClean="0">
                <a:latin typeface="+mn-lt"/>
                <a:cs typeface="Arial" panose="020B0604020202020204" pitchFamily="34" charset="0"/>
              </a:rPr>
              <a:t>Actions </a:t>
            </a:r>
            <a:r>
              <a:rPr lang="en-US" sz="5400" dirty="0">
                <a:latin typeface="+mn-lt"/>
                <a:cs typeface="Arial" panose="020B0604020202020204" pitchFamily="34" charset="0"/>
              </a:rPr>
              <a:t>and Expenditures</a:t>
            </a:r>
            <a:endParaRPr lang="en-US" sz="5400" dirty="0">
              <a:latin typeface="+mn-lt"/>
            </a:endParaRPr>
          </a:p>
        </p:txBody>
      </p:sp>
      <p:sp>
        <p:nvSpPr>
          <p:cNvPr id="3" name="Content Placeholder 2"/>
          <p:cNvSpPr>
            <a:spLocks noGrp="1"/>
          </p:cNvSpPr>
          <p:nvPr>
            <p:ph idx="1"/>
          </p:nvPr>
        </p:nvSpPr>
        <p:spPr>
          <a:xfrm>
            <a:off x="109220" y="1667772"/>
            <a:ext cx="11663680" cy="5082162"/>
          </a:xfrm>
        </p:spPr>
        <p:txBody>
          <a:bodyPr>
            <a:normAutofit fontScale="62500" lnSpcReduction="20000"/>
          </a:bodyPr>
          <a:lstStyle/>
          <a:p>
            <a:pPr marL="0" indent="0">
              <a:buNone/>
            </a:pPr>
            <a:r>
              <a:rPr lang="en-US" sz="3800" dirty="0">
                <a:ea typeface="Verdana" panose="020B0604030504040204" pitchFamily="34" charset="0"/>
                <a:cs typeface="Arial" panose="020B0604020202020204" pitchFamily="34" charset="0"/>
              </a:rPr>
              <a:t>As a result of the feedback received, the Superintendent and Cabinet have designed additional investments to support the </a:t>
            </a:r>
            <a:r>
              <a:rPr lang="en-US" sz="3800" dirty="0" smtClean="0">
                <a:ea typeface="Verdana" panose="020B0604030504040204" pitchFamily="34" charset="0"/>
                <a:cs typeface="Arial" panose="020B0604020202020204" pitchFamily="34" charset="0"/>
              </a:rPr>
              <a:t>eight </a:t>
            </a:r>
            <a:r>
              <a:rPr lang="en-US" sz="3800" dirty="0">
                <a:ea typeface="Verdana" panose="020B0604030504040204" pitchFamily="34" charset="0"/>
                <a:cs typeface="Arial" panose="020B0604020202020204" pitchFamily="34" charset="0"/>
              </a:rPr>
              <a:t>state priorities and the four District goals.  These actions are additional expenditures which will be added to the current three year LCAP reflecting increased funding. Expenditures include an approximate increase of </a:t>
            </a:r>
            <a:r>
              <a:rPr lang="en-US" sz="3800" dirty="0">
                <a:solidFill>
                  <a:srgbClr val="FF0000"/>
                </a:solidFill>
                <a:ea typeface="Verdana" panose="020B0604030504040204" pitchFamily="34" charset="0"/>
                <a:cs typeface="Arial" panose="020B0604020202020204" pitchFamily="34" charset="0"/>
              </a:rPr>
              <a:t>$8.5 million</a:t>
            </a:r>
            <a:r>
              <a:rPr lang="en-US" sz="3800" dirty="0">
                <a:ea typeface="Verdana" panose="020B0604030504040204" pitchFamily="34" charset="0"/>
                <a:cs typeface="Arial" panose="020B0604020202020204" pitchFamily="34" charset="0"/>
              </a:rPr>
              <a:t> in one-time funds.  </a:t>
            </a:r>
          </a:p>
          <a:p>
            <a:pPr marL="0" indent="0">
              <a:buNone/>
            </a:pPr>
            <a:endParaRPr lang="en-US" sz="3800" dirty="0">
              <a:ea typeface="Verdana" panose="020B0604030504040204" pitchFamily="34" charset="0"/>
              <a:cs typeface="Arial" panose="020B0604020202020204" pitchFamily="34" charset="0"/>
            </a:endParaRPr>
          </a:p>
          <a:p>
            <a:pPr marL="0" indent="0">
              <a:buNone/>
            </a:pPr>
            <a:r>
              <a:rPr lang="en-US" sz="3800" dirty="0" smtClean="0">
                <a:ea typeface="Verdana" panose="020B0604030504040204" pitchFamily="34" charset="0"/>
                <a:cs typeface="Arial" panose="020B0604020202020204" pitchFamily="34" charset="0"/>
              </a:rPr>
              <a:t>Irvine </a:t>
            </a:r>
            <a:r>
              <a:rPr lang="en-US" sz="3800" dirty="0">
                <a:ea typeface="Verdana" panose="020B0604030504040204" pitchFamily="34" charset="0"/>
                <a:cs typeface="Arial" panose="020B0604020202020204" pitchFamily="34" charset="0"/>
              </a:rPr>
              <a:t>Unified School District Local Control Accountability Plan (LCAP) </a:t>
            </a:r>
            <a:r>
              <a:rPr lang="en-US" sz="3800" dirty="0" smtClean="0">
                <a:ea typeface="Verdana" panose="020B0604030504040204" pitchFamily="34" charset="0"/>
                <a:cs typeface="Arial" panose="020B0604020202020204" pitchFamily="34" charset="0"/>
              </a:rPr>
              <a:t>Goals:</a:t>
            </a:r>
          </a:p>
          <a:p>
            <a:pPr marL="0" indent="0">
              <a:buNone/>
            </a:pPr>
            <a:endParaRPr lang="en-US" sz="3800" dirty="0" smtClean="0">
              <a:ea typeface="Verdana" panose="020B0604030504040204" pitchFamily="34" charset="0"/>
              <a:cs typeface="Arial" panose="020B0604020202020204" pitchFamily="34" charset="0"/>
            </a:endParaRPr>
          </a:p>
          <a:p>
            <a:pPr marL="452437" lvl="1" indent="0">
              <a:buClr>
                <a:srgbClr val="0C5A82"/>
              </a:buClr>
              <a:buSzPct val="100000"/>
              <a:buNone/>
            </a:pPr>
            <a:r>
              <a:rPr lang="en-US" sz="3800" dirty="0" smtClean="0">
                <a:solidFill>
                  <a:srgbClr val="FF0000"/>
                </a:solidFill>
                <a:ea typeface="Verdana" panose="020B0604030504040204" pitchFamily="34" charset="0"/>
                <a:cs typeface="Arial" panose="020B0604020202020204" pitchFamily="34" charset="0"/>
              </a:rPr>
              <a:t>1. </a:t>
            </a:r>
            <a:r>
              <a:rPr lang="en-US" sz="3800" dirty="0" smtClean="0">
                <a:ea typeface="Verdana" panose="020B0604030504040204" pitchFamily="34" charset="0"/>
                <a:cs typeface="Arial" panose="020B0604020202020204" pitchFamily="34" charset="0"/>
              </a:rPr>
              <a:t>Ensure </a:t>
            </a:r>
            <a:r>
              <a:rPr lang="en-US" sz="3800" dirty="0">
                <a:ea typeface="Verdana" panose="020B0604030504040204" pitchFamily="34" charset="0"/>
                <a:cs typeface="Arial" panose="020B0604020202020204" pitchFamily="34" charset="0"/>
              </a:rPr>
              <a:t>all students attain proficiency in the current content standards</a:t>
            </a:r>
            <a:r>
              <a:rPr lang="en-US" sz="3800" dirty="0" smtClean="0">
                <a:ea typeface="Verdana" panose="020B0604030504040204" pitchFamily="34" charset="0"/>
                <a:cs typeface="Arial" panose="020B0604020202020204" pitchFamily="34" charset="0"/>
              </a:rPr>
              <a:t>.</a:t>
            </a:r>
          </a:p>
          <a:p>
            <a:pPr marL="452437" lvl="1" indent="0">
              <a:buClr>
                <a:srgbClr val="0C5A82"/>
              </a:buClr>
              <a:buSzPct val="100000"/>
              <a:buNone/>
            </a:pPr>
            <a:endParaRPr lang="en-US" sz="3800" dirty="0" smtClean="0">
              <a:ea typeface="Verdana" panose="020B0604030504040204" pitchFamily="34" charset="0"/>
              <a:cs typeface="Arial" panose="020B0604020202020204" pitchFamily="34" charset="0"/>
            </a:endParaRPr>
          </a:p>
          <a:p>
            <a:pPr marL="452437" lvl="1" indent="0">
              <a:buClr>
                <a:srgbClr val="0C5A82"/>
              </a:buClr>
              <a:buSzPct val="100000"/>
              <a:buNone/>
            </a:pPr>
            <a:r>
              <a:rPr lang="en-US" sz="3800" dirty="0" smtClean="0">
                <a:solidFill>
                  <a:srgbClr val="FF0000"/>
                </a:solidFill>
                <a:ea typeface="Verdana" panose="020B0604030504040204" pitchFamily="34" charset="0"/>
                <a:cs typeface="Arial" panose="020B0604020202020204" pitchFamily="34" charset="0"/>
              </a:rPr>
              <a:t>2. </a:t>
            </a:r>
            <a:r>
              <a:rPr lang="en-US" sz="3800" dirty="0" smtClean="0">
                <a:ea typeface="Verdana" panose="020B0604030504040204" pitchFamily="34" charset="0"/>
                <a:cs typeface="Arial" panose="020B0604020202020204" pitchFamily="34" charset="0"/>
              </a:rPr>
              <a:t>Ensure </a:t>
            </a:r>
            <a:r>
              <a:rPr lang="en-US" sz="3800" dirty="0">
                <a:ea typeface="Verdana" panose="020B0604030504040204" pitchFamily="34" charset="0"/>
                <a:cs typeface="Arial" panose="020B0604020202020204" pitchFamily="34" charset="0"/>
              </a:rPr>
              <a:t>access to rigorous and relevant learning tools, resources, and skills for all </a:t>
            </a:r>
            <a:r>
              <a:rPr lang="en-US" sz="3800" dirty="0" smtClean="0">
                <a:ea typeface="Verdana" panose="020B0604030504040204" pitchFamily="34" charset="0"/>
                <a:cs typeface="Arial" panose="020B0604020202020204" pitchFamily="34" charset="0"/>
              </a:rPr>
              <a:t>staff </a:t>
            </a:r>
            <a:r>
              <a:rPr lang="en-US" sz="3800" dirty="0">
                <a:ea typeface="Verdana" panose="020B0604030504040204" pitchFamily="34" charset="0"/>
                <a:cs typeface="Arial" panose="020B0604020202020204" pitchFamily="34" charset="0"/>
              </a:rPr>
              <a:t>and </a:t>
            </a:r>
            <a:r>
              <a:rPr lang="en-US" sz="3800" dirty="0" smtClean="0">
                <a:ea typeface="Verdana" panose="020B0604030504040204" pitchFamily="34" charset="0"/>
                <a:cs typeface="Arial" panose="020B0604020202020204" pitchFamily="34" charset="0"/>
              </a:rPr>
              <a:t>students.</a:t>
            </a:r>
          </a:p>
          <a:p>
            <a:pPr marL="452437" lvl="1" indent="0">
              <a:buClr>
                <a:srgbClr val="0C5A82"/>
              </a:buClr>
              <a:buSzPct val="100000"/>
              <a:buNone/>
            </a:pPr>
            <a:endParaRPr lang="en-US" sz="3800" dirty="0" smtClean="0">
              <a:ea typeface="Verdana" panose="020B0604030504040204" pitchFamily="34" charset="0"/>
              <a:cs typeface="Arial" panose="020B0604020202020204" pitchFamily="34" charset="0"/>
            </a:endParaRPr>
          </a:p>
          <a:p>
            <a:pPr marL="452437" lvl="1" indent="0">
              <a:buClr>
                <a:srgbClr val="0C5A82"/>
              </a:buClr>
              <a:buSzPct val="100000"/>
              <a:buNone/>
            </a:pPr>
            <a:r>
              <a:rPr lang="en-US" sz="3800" dirty="0" smtClean="0">
                <a:solidFill>
                  <a:srgbClr val="FF0000"/>
                </a:solidFill>
                <a:ea typeface="Verdana" panose="020B0604030504040204" pitchFamily="34" charset="0"/>
                <a:cs typeface="Arial" panose="020B0604020202020204" pitchFamily="34" charset="0"/>
              </a:rPr>
              <a:t>3.</a:t>
            </a:r>
            <a:r>
              <a:rPr lang="en-US" sz="3800" dirty="0" smtClean="0">
                <a:ea typeface="Verdana" panose="020B0604030504040204" pitchFamily="34" charset="0"/>
                <a:cs typeface="Arial" panose="020B0604020202020204" pitchFamily="34" charset="0"/>
              </a:rPr>
              <a:t> Cultivate </a:t>
            </a:r>
            <a:r>
              <a:rPr lang="en-US" sz="3800" dirty="0">
                <a:ea typeface="Verdana" panose="020B0604030504040204" pitchFamily="34" charset="0"/>
                <a:cs typeface="Arial" panose="020B0604020202020204" pitchFamily="34" charset="0"/>
              </a:rPr>
              <a:t>a positive school culture and system of supports for student personal </a:t>
            </a:r>
            <a:r>
              <a:rPr lang="en-US" sz="3800" dirty="0" smtClean="0">
                <a:ea typeface="Verdana" panose="020B0604030504040204" pitchFamily="34" charset="0"/>
                <a:cs typeface="Arial" panose="020B0604020202020204" pitchFamily="34" charset="0"/>
              </a:rPr>
              <a:t>and </a:t>
            </a:r>
            <a:r>
              <a:rPr lang="en-US" sz="3800" dirty="0">
                <a:ea typeface="Verdana" panose="020B0604030504040204" pitchFamily="34" charset="0"/>
                <a:cs typeface="Arial" panose="020B0604020202020204" pitchFamily="34" charset="0"/>
              </a:rPr>
              <a:t>academic growth</a:t>
            </a:r>
            <a:r>
              <a:rPr lang="en-US" sz="3800" dirty="0" smtClean="0">
                <a:ea typeface="Verdana" panose="020B0604030504040204" pitchFamily="34" charset="0"/>
                <a:cs typeface="Arial" panose="020B0604020202020204" pitchFamily="34" charset="0"/>
              </a:rPr>
              <a:t>.</a:t>
            </a:r>
          </a:p>
          <a:p>
            <a:pPr marL="452437" lvl="1" indent="0">
              <a:buClr>
                <a:srgbClr val="0C5A82"/>
              </a:buClr>
              <a:buSzPct val="100000"/>
              <a:buNone/>
            </a:pPr>
            <a:endParaRPr lang="en-US" sz="3800" dirty="0" smtClean="0">
              <a:ea typeface="Verdana" panose="020B0604030504040204" pitchFamily="34" charset="0"/>
              <a:cs typeface="Arial" panose="020B0604020202020204" pitchFamily="34" charset="0"/>
            </a:endParaRPr>
          </a:p>
          <a:p>
            <a:pPr marL="452437" lvl="1" indent="0">
              <a:buClr>
                <a:srgbClr val="0C5A82"/>
              </a:buClr>
              <a:buSzPct val="100000"/>
              <a:buNone/>
            </a:pPr>
            <a:r>
              <a:rPr lang="en-US" sz="3800" dirty="0" smtClean="0">
                <a:solidFill>
                  <a:srgbClr val="FF0000"/>
                </a:solidFill>
                <a:ea typeface="Verdana" panose="020B0604030504040204" pitchFamily="34" charset="0"/>
                <a:cs typeface="Arial" panose="020B0604020202020204" pitchFamily="34" charset="0"/>
              </a:rPr>
              <a:t>4.</a:t>
            </a:r>
            <a:r>
              <a:rPr lang="en-US" sz="3800" dirty="0" smtClean="0">
                <a:ea typeface="Verdana" panose="020B0604030504040204" pitchFamily="34" charset="0"/>
                <a:cs typeface="Arial" panose="020B0604020202020204" pitchFamily="34" charset="0"/>
              </a:rPr>
              <a:t> Communicate </a:t>
            </a:r>
            <a:r>
              <a:rPr lang="en-US" sz="3800" dirty="0">
                <a:ea typeface="Verdana" panose="020B0604030504040204" pitchFamily="34" charset="0"/>
                <a:cs typeface="Arial" panose="020B0604020202020204" pitchFamily="34" charset="0"/>
              </a:rPr>
              <a:t>effectively and form strategic alliances to secure the support and </a:t>
            </a:r>
            <a:r>
              <a:rPr lang="en-US" sz="3800" dirty="0" smtClean="0">
                <a:ea typeface="Verdana" panose="020B0604030504040204" pitchFamily="34" charset="0"/>
                <a:cs typeface="Arial" panose="020B0604020202020204" pitchFamily="34" charset="0"/>
              </a:rPr>
              <a:t>resources </a:t>
            </a:r>
            <a:r>
              <a:rPr lang="en-US" sz="3800" dirty="0">
                <a:ea typeface="Verdana" panose="020B0604030504040204" pitchFamily="34" charset="0"/>
                <a:cs typeface="Arial" panose="020B0604020202020204" pitchFamily="34" charset="0"/>
              </a:rPr>
              <a:t>necessary to deliver our vision.</a:t>
            </a:r>
          </a:p>
          <a:p>
            <a:endParaRPr lang="en-US" sz="2800" dirty="0"/>
          </a:p>
        </p:txBody>
      </p:sp>
      <p:sp>
        <p:nvSpPr>
          <p:cNvPr id="5" name="TextBox 4"/>
          <p:cNvSpPr txBox="1"/>
          <p:nvPr/>
        </p:nvSpPr>
        <p:spPr>
          <a:xfrm>
            <a:off x="11612880" y="6380602"/>
            <a:ext cx="451426" cy="369332"/>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2390240626"/>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845" y="178815"/>
            <a:ext cx="10265788" cy="1325563"/>
          </a:xfrm>
        </p:spPr>
        <p:txBody>
          <a:bodyPr>
            <a:normAutofit/>
          </a:bodyPr>
          <a:lstStyle/>
          <a:p>
            <a:pPr algn="ctr"/>
            <a:r>
              <a:rPr lang="en-US" sz="5400" dirty="0">
                <a:latin typeface="+mn-lt"/>
              </a:rPr>
              <a:t>Additional Investments</a:t>
            </a:r>
          </a:p>
        </p:txBody>
      </p:sp>
      <p:graphicFrame>
        <p:nvGraphicFramePr>
          <p:cNvPr id="4" name="Content Placeholder 3"/>
          <p:cNvGraphicFramePr>
            <a:graphicFrameLocks/>
          </p:cNvGraphicFramePr>
          <p:nvPr>
            <p:extLst>
              <p:ext uri="{D42A27DB-BD31-4B8C-83A1-F6EECF244321}">
                <p14:modId xmlns:p14="http://schemas.microsoft.com/office/powerpoint/2010/main" val="514899675"/>
              </p:ext>
            </p:extLst>
          </p:nvPr>
        </p:nvGraphicFramePr>
        <p:xfrm>
          <a:off x="406401" y="1727424"/>
          <a:ext cx="11341100" cy="4815840"/>
        </p:xfrm>
        <a:graphic>
          <a:graphicData uri="http://schemas.openxmlformats.org/drawingml/2006/table">
            <a:tbl>
              <a:tblPr firstRow="1" bandRow="1">
                <a:effectLst/>
                <a:tableStyleId>{6E25E649-3F16-4E02-A733-19D2CDBF48F0}</a:tableStyleId>
              </a:tblPr>
              <a:tblGrid>
                <a:gridCol w="6402968">
                  <a:extLst>
                    <a:ext uri="{9D8B030D-6E8A-4147-A177-3AD203B41FA5}">
                      <a16:colId xmlns:a16="http://schemas.microsoft.com/office/drawing/2014/main" val="20000"/>
                    </a:ext>
                  </a:extLst>
                </a:gridCol>
                <a:gridCol w="1646044">
                  <a:extLst>
                    <a:ext uri="{9D8B030D-6E8A-4147-A177-3AD203B41FA5}">
                      <a16:colId xmlns:a16="http://schemas.microsoft.com/office/drawing/2014/main" val="20001"/>
                    </a:ext>
                  </a:extLst>
                </a:gridCol>
                <a:gridCol w="1646044">
                  <a:extLst>
                    <a:ext uri="{9D8B030D-6E8A-4147-A177-3AD203B41FA5}">
                      <a16:colId xmlns:a16="http://schemas.microsoft.com/office/drawing/2014/main" val="20002"/>
                    </a:ext>
                  </a:extLst>
                </a:gridCol>
                <a:gridCol w="1646044">
                  <a:extLst>
                    <a:ext uri="{9D8B030D-6E8A-4147-A177-3AD203B41FA5}">
                      <a16:colId xmlns:a16="http://schemas.microsoft.com/office/drawing/2014/main" val="20003"/>
                    </a:ext>
                  </a:extLst>
                </a:gridCol>
              </a:tblGrid>
              <a:tr h="418265">
                <a:tc rowSpan="2">
                  <a:txBody>
                    <a:bodyPr/>
                    <a:lstStyle/>
                    <a:p>
                      <a:pPr algn="ctr"/>
                      <a:r>
                        <a:rPr lang="en-US" sz="3600" dirty="0" smtClean="0">
                          <a:effectLst/>
                          <a:latin typeface="+mn-lt"/>
                          <a:cs typeface="Arial" panose="020B0604020202020204" pitchFamily="34" charset="0"/>
                        </a:rPr>
                        <a:t>Proposed Action</a:t>
                      </a:r>
                      <a:endParaRPr lang="en-US" sz="3600" dirty="0">
                        <a:effectLst/>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2224"/>
                    </a:solidFill>
                  </a:tcPr>
                </a:tc>
                <a:tc rowSpan="2">
                  <a:txBody>
                    <a:bodyPr/>
                    <a:lstStyle/>
                    <a:p>
                      <a:pPr algn="ctr"/>
                      <a:r>
                        <a:rPr lang="en-US" sz="2800" dirty="0" smtClean="0">
                          <a:effectLst/>
                          <a:latin typeface="+mn-lt"/>
                        </a:rPr>
                        <a:t>Ongoing</a:t>
                      </a:r>
                      <a:endParaRPr lang="en-US" sz="28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2224"/>
                    </a:solidFill>
                  </a:tcPr>
                </a:tc>
                <a:tc gridSpan="2">
                  <a:txBody>
                    <a:bodyPr/>
                    <a:lstStyle/>
                    <a:p>
                      <a:pPr algn="ctr"/>
                      <a:r>
                        <a:rPr lang="en-US" sz="2400" dirty="0" smtClean="0">
                          <a:latin typeface="+mn-lt"/>
                        </a:rPr>
                        <a:t>One-Time</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2224"/>
                    </a:solidFill>
                  </a:tcPr>
                </a:tc>
                <a:tc hMerge="1">
                  <a:txBody>
                    <a:bodyPr/>
                    <a:lstStyle/>
                    <a:p>
                      <a:endParaRPr lang="en-US"/>
                    </a:p>
                  </a:txBody>
                  <a:tcPr/>
                </a:tc>
                <a:extLst>
                  <a:ext uri="{0D108BD9-81ED-4DB2-BD59-A6C34878D82A}">
                    <a16:rowId xmlns:a16="http://schemas.microsoft.com/office/drawing/2014/main" val="10000"/>
                  </a:ext>
                </a:extLst>
              </a:tr>
              <a:tr h="418265">
                <a:tc vMerge="1">
                  <a:txBody>
                    <a:bodyPr/>
                    <a:lstStyle/>
                    <a:p>
                      <a:endParaRPr lang="en-US"/>
                    </a:p>
                  </a:txBody>
                  <a:tcPr/>
                </a:tc>
                <a:tc vMerge="1">
                  <a:txBody>
                    <a:bodyPr/>
                    <a:lstStyle/>
                    <a:p>
                      <a:endParaRPr lang="en-US"/>
                    </a:p>
                  </a:txBody>
                  <a:tcPr/>
                </a:tc>
                <a:tc>
                  <a:txBody>
                    <a:bodyPr/>
                    <a:lstStyle/>
                    <a:p>
                      <a:pPr algn="ctr"/>
                      <a:r>
                        <a:rPr lang="en-US" sz="2400" b="1" dirty="0" smtClean="0">
                          <a:solidFill>
                            <a:schemeClr val="bg1"/>
                          </a:solidFill>
                          <a:effectLst/>
                          <a:latin typeface="+mn-lt"/>
                        </a:rPr>
                        <a:t>17-18</a:t>
                      </a:r>
                      <a:endParaRPr lang="en-US" sz="2400" b="1" dirty="0">
                        <a:solidFill>
                          <a:schemeClr val="bg1"/>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2224"/>
                    </a:solidFill>
                  </a:tcPr>
                </a:tc>
                <a:tc>
                  <a:txBody>
                    <a:bodyPr/>
                    <a:lstStyle/>
                    <a:p>
                      <a:pPr algn="ctr"/>
                      <a:r>
                        <a:rPr lang="en-US" sz="2400" b="1" dirty="0" smtClean="0">
                          <a:solidFill>
                            <a:schemeClr val="bg1"/>
                          </a:solidFill>
                          <a:effectLst/>
                          <a:latin typeface="+mn-lt"/>
                        </a:rPr>
                        <a:t>18-19</a:t>
                      </a:r>
                      <a:endParaRPr lang="en-US" sz="2400" b="1" dirty="0">
                        <a:solidFill>
                          <a:schemeClr val="bg1"/>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2224"/>
                    </a:solidFill>
                  </a:tcPr>
                </a:tc>
                <a:extLst>
                  <a:ext uri="{0D108BD9-81ED-4DB2-BD59-A6C34878D82A}">
                    <a16:rowId xmlns:a16="http://schemas.microsoft.com/office/drawing/2014/main" val="10001"/>
                  </a:ext>
                </a:extLst>
              </a:tr>
              <a:tr h="474034">
                <a:tc>
                  <a:txBody>
                    <a:bodyPr/>
                    <a:lstStyle/>
                    <a:p>
                      <a:pPr algn="ctr"/>
                      <a:r>
                        <a:rPr lang="en-US" sz="2600" b="1" kern="1200" dirty="0" smtClean="0">
                          <a:solidFill>
                            <a:schemeClr val="dk1"/>
                          </a:solidFill>
                          <a:effectLst/>
                          <a:latin typeface="+mn-lt"/>
                          <a:ea typeface="+mn-ea"/>
                          <a:cs typeface="+mn-cs"/>
                        </a:rPr>
                        <a:t>Summer Athletic Camp Augmentation </a:t>
                      </a:r>
                      <a:endParaRPr lang="en-US" sz="2600" b="1" baseline="0" dirty="0" smtClean="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200" b="1"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AD5"/>
                    </a:solidFill>
                  </a:tcPr>
                </a:tc>
                <a:tc>
                  <a:txBody>
                    <a:bodyPr/>
                    <a:lstStyle/>
                    <a:p>
                      <a:pPr algn="r"/>
                      <a:r>
                        <a:rPr lang="en-US" sz="2600" b="1" dirty="0" smtClean="0">
                          <a:effectLst/>
                          <a:latin typeface="+mn-lt"/>
                          <a:cs typeface="Arial" panose="020B0604020202020204" pitchFamily="34" charset="0"/>
                        </a:rPr>
                        <a:t>$30,000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600" b="1" dirty="0" smtClean="0">
                          <a:effectLst/>
                          <a:latin typeface="+mn-lt"/>
                          <a:cs typeface="Arial" panose="020B0604020202020204" pitchFamily="34" charset="0"/>
                        </a:rPr>
                        <a:t>$30,000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474034">
                <a:tc>
                  <a:txBody>
                    <a:bodyPr/>
                    <a:lstStyle/>
                    <a:p>
                      <a:pPr algn="ctr"/>
                      <a:r>
                        <a:rPr lang="en-US" sz="2600" b="1" kern="1200" dirty="0" smtClean="0">
                          <a:solidFill>
                            <a:schemeClr val="dk1"/>
                          </a:solidFill>
                          <a:effectLst/>
                          <a:latin typeface="+mn-lt"/>
                          <a:ea typeface="+mn-ea"/>
                          <a:cs typeface="+mn-cs"/>
                        </a:rPr>
                        <a:t>Science Equipment Repair Contract</a:t>
                      </a:r>
                      <a:r>
                        <a:rPr lang="en-US" sz="2600" b="1" baseline="0" dirty="0" smtClean="0">
                          <a:effectLst/>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600" b="1" dirty="0" smtClean="0">
                          <a:effectLst/>
                          <a:latin typeface="+mn-lt"/>
                          <a:cs typeface="Arial" panose="020B0604020202020204" pitchFamily="34" charset="0"/>
                        </a:rPr>
                        <a:t>$18,000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600" b="1" dirty="0">
                        <a:solidFill>
                          <a:schemeClr val="tx1"/>
                        </a:solidFill>
                        <a:effectLst/>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4034">
                <a:tc>
                  <a:txBody>
                    <a:bodyPr/>
                    <a:lstStyle/>
                    <a:p>
                      <a:pPr algn="ctr"/>
                      <a:r>
                        <a:rPr lang="en-US" sz="2600" b="1" kern="1200" dirty="0" smtClean="0">
                          <a:solidFill>
                            <a:schemeClr val="dk1"/>
                          </a:solidFill>
                          <a:effectLst/>
                          <a:latin typeface="+mn-lt"/>
                          <a:ea typeface="+mn-ea"/>
                          <a:cs typeface="+mn-cs"/>
                        </a:rPr>
                        <a:t>Assistive Technology Devices</a:t>
                      </a:r>
                      <a:endParaRPr lang="en-US" sz="2600" b="1" baseline="0" dirty="0" smtClean="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r>
                        <a:rPr lang="en-US" sz="2600" b="1" dirty="0" smtClean="0">
                          <a:effectLst/>
                          <a:latin typeface="+mn-lt"/>
                          <a:cs typeface="Arial" panose="020B0604020202020204" pitchFamily="34" charset="0"/>
                        </a:rPr>
                        <a:t>$130,000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endParaRPr lang="en-US" sz="2600" b="1" dirty="0" smtClean="0">
                        <a:effectLst/>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474034">
                <a:tc>
                  <a:txBody>
                    <a:bodyPr/>
                    <a:lstStyle/>
                    <a:p>
                      <a:pPr algn="ctr"/>
                      <a:r>
                        <a:rPr lang="en-US" sz="2600" b="1" kern="1200" dirty="0" smtClean="0">
                          <a:solidFill>
                            <a:schemeClr val="dk1"/>
                          </a:solidFill>
                          <a:effectLst/>
                          <a:latin typeface="+mn-lt"/>
                          <a:ea typeface="+mn-ea"/>
                          <a:cs typeface="+mn-cs"/>
                        </a:rPr>
                        <a:t>Technology Maintenance Fund</a:t>
                      </a:r>
                      <a:endParaRPr lang="en-US" sz="2600" b="1" baseline="0" dirty="0" smtClean="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1" dirty="0" smtClean="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600" b="1" dirty="0" smtClean="0">
                          <a:effectLst/>
                          <a:latin typeface="+mn-lt"/>
                          <a:cs typeface="Arial" panose="020B0604020202020204" pitchFamily="34" charset="0"/>
                        </a:rPr>
                        <a:t>$400,000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600" b="1" dirty="0" smtClean="0">
                        <a:solidFill>
                          <a:schemeClr val="tx1"/>
                        </a:solidFill>
                        <a:effectLst/>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7403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1" kern="1200" dirty="0" smtClean="0">
                          <a:solidFill>
                            <a:schemeClr val="dk1"/>
                          </a:solidFill>
                          <a:effectLst/>
                          <a:latin typeface="+mn-lt"/>
                          <a:ea typeface="+mn-ea"/>
                          <a:cs typeface="+mn-cs"/>
                        </a:rPr>
                        <a:t>Student Online Assessment Tool</a:t>
                      </a:r>
                      <a:endParaRPr lang="en-US" sz="2600" b="1" dirty="0" smtClean="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200" b="1" dirty="0" smtClean="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600" b="1" dirty="0" smtClean="0">
                          <a:effectLst/>
                          <a:latin typeface="+mn-lt"/>
                          <a:cs typeface="Arial" panose="020B0604020202020204" pitchFamily="34" charset="0"/>
                        </a:rPr>
                        <a:t>$400,000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endParaRPr lang="en-US" sz="2600" b="1" dirty="0">
                        <a:effectLst/>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6"/>
                  </a:ext>
                </a:extLst>
              </a:tr>
              <a:tr h="474034">
                <a:tc>
                  <a:txBody>
                    <a:bodyPr/>
                    <a:lstStyle/>
                    <a:p>
                      <a:pPr algn="ctr"/>
                      <a:r>
                        <a:rPr lang="en-US" sz="2600" b="1" kern="1200" dirty="0" smtClean="0">
                          <a:solidFill>
                            <a:schemeClr val="dk1"/>
                          </a:solidFill>
                          <a:effectLst/>
                          <a:latin typeface="+mn-lt"/>
                          <a:ea typeface="+mn-ea"/>
                          <a:cs typeface="+mn-cs"/>
                        </a:rPr>
                        <a:t>Professional Learning Software</a:t>
                      </a:r>
                      <a:endParaRPr lang="en-US" sz="2600" b="1" baseline="0" dirty="0" smtClean="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1" dirty="0" smtClean="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2600" b="1" dirty="0" smtClean="0">
                          <a:effectLst/>
                          <a:latin typeface="+mn-lt"/>
                          <a:cs typeface="Arial" panose="020B0604020202020204" pitchFamily="34" charset="0"/>
                        </a:rPr>
                        <a:t>$110,000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2600" b="1" dirty="0" smtClean="0">
                        <a:effectLst/>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7403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1" kern="1200" dirty="0" smtClean="0">
                          <a:solidFill>
                            <a:schemeClr val="dk1"/>
                          </a:solidFill>
                          <a:effectLst/>
                          <a:latin typeface="+mn-lt"/>
                          <a:ea typeface="+mn-ea"/>
                          <a:cs typeface="+mn-cs"/>
                        </a:rPr>
                        <a:t>Classroom Technology Grants</a:t>
                      </a:r>
                      <a:endParaRPr lang="en-US" sz="2600" b="1" dirty="0" smtClean="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200" b="1"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r>
                        <a:rPr lang="en-US" sz="2600" b="1" dirty="0" smtClean="0">
                          <a:effectLst/>
                          <a:latin typeface="+mn-lt"/>
                          <a:cs typeface="Arial" panose="020B0604020202020204" pitchFamily="34" charset="0"/>
                        </a:rPr>
                        <a:t>$515,280</a:t>
                      </a:r>
                      <a:endParaRPr lang="en-US" sz="2600" b="1" dirty="0">
                        <a:effectLst/>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endParaRPr lang="en-US" sz="2600" b="1" dirty="0">
                        <a:effectLst/>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8"/>
                  </a:ext>
                </a:extLst>
              </a:tr>
              <a:tr h="47403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1" kern="1200" dirty="0" smtClean="0">
                          <a:solidFill>
                            <a:schemeClr val="dk1"/>
                          </a:solidFill>
                          <a:effectLst/>
                          <a:latin typeface="+mn-lt"/>
                          <a:ea typeface="+mn-ea"/>
                          <a:cs typeface="+mn-cs"/>
                        </a:rPr>
                        <a:t>Irvine Family Resource Center Support</a:t>
                      </a:r>
                      <a:endParaRPr lang="en-US" sz="2600" b="1" dirty="0" smtClean="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2600" b="1" dirty="0" smtClean="0">
                          <a:effectLst/>
                          <a:latin typeface="+mn-lt"/>
                          <a:cs typeface="Arial" panose="020B0604020202020204" pitchFamily="34" charset="0"/>
                        </a:rPr>
                        <a:t>$125,000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2600" b="1" dirty="0" smtClean="0">
                        <a:effectLst/>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5" name="TextBox 4"/>
          <p:cNvSpPr txBox="1"/>
          <p:nvPr/>
        </p:nvSpPr>
        <p:spPr>
          <a:xfrm>
            <a:off x="11747499" y="6417772"/>
            <a:ext cx="444501" cy="369332"/>
          </a:xfrm>
          <a:prstGeom prst="rect">
            <a:avLst/>
          </a:prstGeom>
          <a:noFill/>
        </p:spPr>
        <p:txBody>
          <a:bodyPr wrap="square" rtlCol="0">
            <a:spAutoFit/>
          </a:bodyPr>
          <a:lstStyle/>
          <a:p>
            <a:r>
              <a:rPr lang="en-US" dirty="0" smtClean="0">
                <a:latin typeface="+mj-lt"/>
              </a:rPr>
              <a:t>13</a:t>
            </a:r>
            <a:endParaRPr lang="en-US" dirty="0">
              <a:latin typeface="+mj-lt"/>
            </a:endParaRPr>
          </a:p>
        </p:txBody>
      </p:sp>
    </p:spTree>
    <p:extLst>
      <p:ext uri="{BB962C8B-B14F-4D97-AF65-F5344CB8AC3E}">
        <p14:creationId xmlns:p14="http://schemas.microsoft.com/office/powerpoint/2010/main" val="2951111736"/>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594" y="162191"/>
            <a:ext cx="10265788" cy="1325563"/>
          </a:xfrm>
        </p:spPr>
        <p:txBody>
          <a:bodyPr>
            <a:noAutofit/>
          </a:bodyPr>
          <a:lstStyle/>
          <a:p>
            <a:pPr algn="ctr"/>
            <a:r>
              <a:rPr lang="en-US" sz="5400" dirty="0">
                <a:latin typeface="+mn-lt"/>
              </a:rPr>
              <a:t>Survey </a:t>
            </a:r>
            <a:r>
              <a:rPr lang="en-US" sz="5400" dirty="0" smtClean="0">
                <a:latin typeface="+mn-lt"/>
              </a:rPr>
              <a:t>Responses</a:t>
            </a:r>
            <a:endParaRPr lang="en-US" sz="5400" dirty="0">
              <a:latin typeface="+mn-lt"/>
            </a:endParaRPr>
          </a:p>
        </p:txBody>
      </p:sp>
      <p:graphicFrame>
        <p:nvGraphicFramePr>
          <p:cNvPr id="4" name="Content Placeholder 3"/>
          <p:cNvGraphicFramePr>
            <a:graphicFrameLocks/>
          </p:cNvGraphicFramePr>
          <p:nvPr>
            <p:extLst>
              <p:ext uri="{D42A27DB-BD31-4B8C-83A1-F6EECF244321}">
                <p14:modId xmlns:p14="http://schemas.microsoft.com/office/powerpoint/2010/main" val="4181064730"/>
              </p:ext>
            </p:extLst>
          </p:nvPr>
        </p:nvGraphicFramePr>
        <p:xfrm>
          <a:off x="255155" y="1664854"/>
          <a:ext cx="11615883" cy="4994535"/>
        </p:xfrm>
        <a:graphic>
          <a:graphicData uri="http://schemas.openxmlformats.org/drawingml/2006/table">
            <a:tbl>
              <a:tblPr firstRow="1" bandRow="1">
                <a:effectLst/>
                <a:tableStyleId>{6E25E649-3F16-4E02-A733-19D2CDBF48F0}</a:tableStyleId>
              </a:tblPr>
              <a:tblGrid>
                <a:gridCol w="6583134">
                  <a:extLst>
                    <a:ext uri="{9D8B030D-6E8A-4147-A177-3AD203B41FA5}">
                      <a16:colId xmlns:a16="http://schemas.microsoft.com/office/drawing/2014/main" val="20000"/>
                    </a:ext>
                  </a:extLst>
                </a:gridCol>
                <a:gridCol w="1677583">
                  <a:extLst>
                    <a:ext uri="{9D8B030D-6E8A-4147-A177-3AD203B41FA5}">
                      <a16:colId xmlns:a16="http://schemas.microsoft.com/office/drawing/2014/main" val="20001"/>
                    </a:ext>
                  </a:extLst>
                </a:gridCol>
                <a:gridCol w="1677583">
                  <a:extLst>
                    <a:ext uri="{9D8B030D-6E8A-4147-A177-3AD203B41FA5}">
                      <a16:colId xmlns:a16="http://schemas.microsoft.com/office/drawing/2014/main" val="20002"/>
                    </a:ext>
                  </a:extLst>
                </a:gridCol>
                <a:gridCol w="1677583">
                  <a:extLst>
                    <a:ext uri="{9D8B030D-6E8A-4147-A177-3AD203B41FA5}">
                      <a16:colId xmlns:a16="http://schemas.microsoft.com/office/drawing/2014/main" val="20003"/>
                    </a:ext>
                  </a:extLst>
                </a:gridCol>
              </a:tblGrid>
              <a:tr h="801797">
                <a:tc>
                  <a:txBody>
                    <a:bodyPr/>
                    <a:lstStyle/>
                    <a:p>
                      <a:pPr algn="ctr"/>
                      <a:r>
                        <a:rPr lang="en-US" sz="3600" dirty="0" smtClean="0">
                          <a:latin typeface="+mn-lt"/>
                          <a:cs typeface="Arial" panose="020B0604020202020204" pitchFamily="34" charset="0"/>
                        </a:rPr>
                        <a:t>Proposed Action</a:t>
                      </a:r>
                      <a:endParaRPr lang="en-US" sz="3600"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2224"/>
                    </a:solidFill>
                  </a:tcPr>
                </a:tc>
                <a:tc>
                  <a:txBody>
                    <a:bodyPr/>
                    <a:lstStyle/>
                    <a:p>
                      <a:pPr algn="ctr"/>
                      <a:r>
                        <a:rPr lang="en-US" sz="2000" b="1" dirty="0" smtClean="0">
                          <a:ln>
                            <a:solidFill>
                              <a:schemeClr val="bg1"/>
                            </a:solidFill>
                          </a:ln>
                          <a:solidFill>
                            <a:schemeClr val="bg1"/>
                          </a:solidFill>
                          <a:latin typeface="+mn-lt"/>
                        </a:rPr>
                        <a:t>Highly Likely/Likely</a:t>
                      </a:r>
                      <a:endParaRPr lang="en-US" sz="2000" b="1" dirty="0">
                        <a:ln>
                          <a:solidFill>
                            <a:schemeClr val="bg1"/>
                          </a:solidFill>
                        </a:ln>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2224"/>
                    </a:solidFill>
                  </a:tcPr>
                </a:tc>
                <a:tc>
                  <a:txBody>
                    <a:bodyPr/>
                    <a:lstStyle/>
                    <a:p>
                      <a:pPr algn="ctr"/>
                      <a:r>
                        <a:rPr lang="en-US" sz="2000" b="1" dirty="0" smtClean="0">
                          <a:ln>
                            <a:solidFill>
                              <a:schemeClr val="bg1"/>
                            </a:solidFill>
                          </a:ln>
                          <a:solidFill>
                            <a:schemeClr val="bg1"/>
                          </a:solidFill>
                          <a:latin typeface="+mn-lt"/>
                        </a:rPr>
                        <a:t>Not Likely/</a:t>
                      </a:r>
                    </a:p>
                    <a:p>
                      <a:pPr algn="ctr"/>
                      <a:r>
                        <a:rPr lang="en-US" sz="2000" b="1" dirty="0" smtClean="0">
                          <a:ln>
                            <a:solidFill>
                              <a:schemeClr val="bg1"/>
                            </a:solidFill>
                          </a:ln>
                          <a:solidFill>
                            <a:schemeClr val="bg1"/>
                          </a:solidFill>
                          <a:latin typeface="+mn-lt"/>
                        </a:rPr>
                        <a:t>Will 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222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n>
                            <a:solidFill>
                              <a:schemeClr val="bg1"/>
                            </a:solidFill>
                          </a:ln>
                          <a:solidFill>
                            <a:schemeClr val="bg1"/>
                          </a:solidFill>
                          <a:latin typeface="+mn-lt"/>
                        </a:rPr>
                        <a:t>No Opinion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2224"/>
                    </a:solidFill>
                  </a:tcPr>
                </a:tc>
                <a:extLst>
                  <a:ext uri="{0D108BD9-81ED-4DB2-BD59-A6C34878D82A}">
                    <a16:rowId xmlns:a16="http://schemas.microsoft.com/office/drawing/2014/main" val="10000"/>
                  </a:ext>
                </a:extLst>
              </a:tr>
              <a:tr h="529294">
                <a:tc>
                  <a:txBody>
                    <a:bodyPr/>
                    <a:lstStyle/>
                    <a:p>
                      <a:pPr algn="ctr"/>
                      <a:r>
                        <a:rPr lang="en-US" sz="2600" b="1" kern="1200" dirty="0" smtClean="0">
                          <a:solidFill>
                            <a:schemeClr val="dk1"/>
                          </a:solidFill>
                          <a:effectLst/>
                          <a:latin typeface="+mn-lt"/>
                          <a:ea typeface="+mn-ea"/>
                          <a:cs typeface="+mn-cs"/>
                        </a:rPr>
                        <a:t>Summer Athletic Camp Augmentation </a:t>
                      </a:r>
                      <a:endParaRPr lang="en-US" sz="2600" b="1" baseline="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smtClean="0">
                          <a:ln w="6350">
                            <a:solidFill>
                              <a:schemeClr val="tx1"/>
                            </a:solidFill>
                          </a:ln>
                          <a:solidFill>
                            <a:srgbClr val="92D050"/>
                          </a:solidFill>
                          <a:latin typeface="Arial" panose="020B0604020202020204" pitchFamily="34" charset="0"/>
                          <a:cs typeface="Arial" panose="020B0604020202020204" pitchFamily="34" charset="0"/>
                        </a:rPr>
                        <a:t>57.8%</a:t>
                      </a:r>
                      <a:endParaRPr lang="en-US" sz="2400" b="1" dirty="0">
                        <a:ln w="6350">
                          <a:solidFill>
                            <a:schemeClr val="tx1"/>
                          </a:solidFill>
                        </a:ln>
                        <a:solidFill>
                          <a:srgbClr val="92D05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smtClean="0">
                          <a:ln>
                            <a:solidFill>
                              <a:schemeClr val="tx1"/>
                            </a:solidFill>
                          </a:ln>
                          <a:solidFill>
                            <a:srgbClr val="FF0000"/>
                          </a:solidFill>
                          <a:latin typeface="Arial" panose="020B0604020202020204" pitchFamily="34" charset="0"/>
                          <a:cs typeface="Arial" panose="020B0604020202020204" pitchFamily="34" charset="0"/>
                        </a:rPr>
                        <a:t>30.7%</a:t>
                      </a:r>
                      <a:endParaRPr lang="en-US" sz="2400" b="1" dirty="0">
                        <a:ln>
                          <a:solidFill>
                            <a:schemeClr val="tx1"/>
                          </a:solidFill>
                        </a:ln>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smtClean="0">
                          <a:ln>
                            <a:solidFill>
                              <a:schemeClr val="tx1"/>
                            </a:solidFill>
                          </a:ln>
                          <a:solidFill>
                            <a:srgbClr val="FFFF00"/>
                          </a:solidFill>
                          <a:latin typeface="Arial" panose="020B0604020202020204" pitchFamily="34" charset="0"/>
                          <a:cs typeface="Arial" panose="020B0604020202020204" pitchFamily="34" charset="0"/>
                        </a:rPr>
                        <a:t>11.6%</a:t>
                      </a:r>
                      <a:endParaRPr lang="en-US" sz="2400" b="1" dirty="0">
                        <a:ln>
                          <a:solidFill>
                            <a:schemeClr val="tx1"/>
                          </a:solidFill>
                        </a:ln>
                        <a:solidFill>
                          <a:srgbClr val="FFFF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529294">
                <a:tc>
                  <a:txBody>
                    <a:bodyPr/>
                    <a:lstStyle/>
                    <a:p>
                      <a:pPr algn="ctr"/>
                      <a:r>
                        <a:rPr lang="en-US" sz="2600" b="1" kern="1200" dirty="0" smtClean="0">
                          <a:solidFill>
                            <a:schemeClr val="dk1"/>
                          </a:solidFill>
                          <a:effectLst/>
                          <a:latin typeface="+mn-lt"/>
                          <a:ea typeface="+mn-ea"/>
                          <a:cs typeface="+mn-cs"/>
                        </a:rPr>
                        <a:t>Science Equipment Repair Contract</a:t>
                      </a:r>
                      <a:r>
                        <a:rPr lang="en-US" sz="2600" b="1" baseline="0" dirty="0" smtClean="0">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ln w="6350">
                            <a:solidFill>
                              <a:schemeClr val="tx1"/>
                            </a:solidFill>
                          </a:ln>
                          <a:solidFill>
                            <a:srgbClr val="92D050"/>
                          </a:solidFill>
                          <a:latin typeface="Arial" panose="020B0604020202020204" pitchFamily="34" charset="0"/>
                          <a:cs typeface="Arial" panose="020B0604020202020204" pitchFamily="34" charset="0"/>
                        </a:rPr>
                        <a:t>94.5%</a:t>
                      </a:r>
                      <a:endParaRPr lang="en-US" sz="2400" b="1" dirty="0">
                        <a:ln w="6350">
                          <a:solidFill>
                            <a:schemeClr val="tx1"/>
                          </a:solidFill>
                        </a:ln>
                        <a:solidFill>
                          <a:srgbClr val="92D05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ln>
                            <a:solidFill>
                              <a:schemeClr val="tx1"/>
                            </a:solidFill>
                          </a:ln>
                          <a:solidFill>
                            <a:srgbClr val="FF0000"/>
                          </a:solidFill>
                          <a:latin typeface="Arial" panose="020B0604020202020204" pitchFamily="34" charset="0"/>
                          <a:cs typeface="Arial" panose="020B0604020202020204" pitchFamily="34" charset="0"/>
                        </a:rPr>
                        <a:t>3.4%</a:t>
                      </a:r>
                      <a:endParaRPr lang="en-US" sz="2400" b="1" dirty="0">
                        <a:ln>
                          <a:solidFill>
                            <a:schemeClr val="tx1"/>
                          </a:solidFill>
                        </a:ln>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ln>
                            <a:solidFill>
                              <a:schemeClr val="tx1"/>
                            </a:solidFill>
                          </a:ln>
                          <a:solidFill>
                            <a:srgbClr val="FFFF00"/>
                          </a:solidFill>
                          <a:latin typeface="Arial" panose="020B0604020202020204" pitchFamily="34" charset="0"/>
                          <a:cs typeface="Arial" panose="020B0604020202020204" pitchFamily="34" charset="0"/>
                        </a:rPr>
                        <a:t>2.1%</a:t>
                      </a:r>
                      <a:endParaRPr lang="en-US" sz="2400" b="1" dirty="0">
                        <a:ln>
                          <a:solidFill>
                            <a:schemeClr val="tx1"/>
                          </a:solidFill>
                        </a:ln>
                        <a:solidFill>
                          <a:srgbClr val="FFFF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9294">
                <a:tc>
                  <a:txBody>
                    <a:bodyPr/>
                    <a:lstStyle/>
                    <a:p>
                      <a:pPr algn="ctr"/>
                      <a:r>
                        <a:rPr lang="en-US" sz="2600" b="1" kern="1200" dirty="0" smtClean="0">
                          <a:solidFill>
                            <a:schemeClr val="dk1"/>
                          </a:solidFill>
                          <a:effectLst/>
                          <a:latin typeface="+mn-lt"/>
                          <a:ea typeface="+mn-ea"/>
                          <a:cs typeface="+mn-cs"/>
                        </a:rPr>
                        <a:t>Assistive Technology Devices</a:t>
                      </a:r>
                      <a:endParaRPr lang="en-US" sz="2600" b="1" baseline="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smtClean="0">
                          <a:ln w="6350">
                            <a:solidFill>
                              <a:schemeClr val="tx1"/>
                            </a:solidFill>
                          </a:ln>
                          <a:solidFill>
                            <a:srgbClr val="92D050"/>
                          </a:solidFill>
                          <a:latin typeface="Arial" panose="020B0604020202020204" pitchFamily="34" charset="0"/>
                          <a:cs typeface="Arial" panose="020B0604020202020204" pitchFamily="34" charset="0"/>
                        </a:rPr>
                        <a:t>76.7%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smtClean="0">
                          <a:ln>
                            <a:solidFill>
                              <a:schemeClr val="tx1"/>
                            </a:solidFill>
                          </a:ln>
                          <a:solidFill>
                            <a:srgbClr val="FF0000"/>
                          </a:solidFill>
                          <a:latin typeface="Arial" panose="020B0604020202020204" pitchFamily="34" charset="0"/>
                          <a:cs typeface="Arial" panose="020B0604020202020204" pitchFamily="34" charset="0"/>
                        </a:rPr>
                        <a:t>14.9%</a:t>
                      </a:r>
                      <a:endParaRPr lang="en-US" sz="2400" b="1" dirty="0">
                        <a:ln>
                          <a:solidFill>
                            <a:schemeClr val="tx1"/>
                          </a:solidFill>
                        </a:ln>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smtClean="0">
                          <a:ln>
                            <a:solidFill>
                              <a:schemeClr val="tx1"/>
                            </a:solidFill>
                          </a:ln>
                          <a:solidFill>
                            <a:srgbClr val="FFFF00"/>
                          </a:solidFill>
                          <a:latin typeface="Arial" panose="020B0604020202020204" pitchFamily="34" charset="0"/>
                          <a:cs typeface="Arial" panose="020B0604020202020204" pitchFamily="34" charset="0"/>
                        </a:rPr>
                        <a:t>8.4%</a:t>
                      </a:r>
                      <a:endParaRPr lang="en-US" sz="2400" b="1" dirty="0">
                        <a:ln>
                          <a:solidFill>
                            <a:schemeClr val="tx1"/>
                          </a:solidFill>
                        </a:ln>
                        <a:solidFill>
                          <a:srgbClr val="FFFF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529294">
                <a:tc>
                  <a:txBody>
                    <a:bodyPr/>
                    <a:lstStyle/>
                    <a:p>
                      <a:pPr algn="ctr"/>
                      <a:r>
                        <a:rPr lang="en-US" sz="2600" b="1" kern="1200" dirty="0" smtClean="0">
                          <a:solidFill>
                            <a:schemeClr val="dk1"/>
                          </a:solidFill>
                          <a:effectLst/>
                          <a:latin typeface="+mn-lt"/>
                          <a:ea typeface="+mn-ea"/>
                          <a:cs typeface="+mn-cs"/>
                        </a:rPr>
                        <a:t>Technology Maintenance Fund</a:t>
                      </a:r>
                      <a:endParaRPr lang="en-US" sz="2600" b="1" baseline="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n w="6350">
                            <a:solidFill>
                              <a:schemeClr val="tx1"/>
                            </a:solidFill>
                          </a:ln>
                          <a:solidFill>
                            <a:srgbClr val="92D050"/>
                          </a:solidFill>
                          <a:latin typeface="Arial" panose="020B0604020202020204" pitchFamily="34" charset="0"/>
                          <a:cs typeface="Arial" panose="020B0604020202020204" pitchFamily="34" charset="0"/>
                        </a:rPr>
                        <a:t>94.0%</a:t>
                      </a:r>
                      <a:endParaRPr lang="en-US" sz="2400" b="1" dirty="0">
                        <a:ln w="6350">
                          <a:solidFill>
                            <a:schemeClr val="tx1"/>
                          </a:solidFill>
                        </a:ln>
                        <a:solidFill>
                          <a:srgbClr val="92D05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n>
                            <a:solidFill>
                              <a:schemeClr val="tx1"/>
                            </a:solidFill>
                          </a:ln>
                          <a:solidFill>
                            <a:srgbClr val="FF0000"/>
                          </a:solidFill>
                          <a:latin typeface="Arial" panose="020B0604020202020204" pitchFamily="34" charset="0"/>
                          <a:cs typeface="Arial" panose="020B0604020202020204" pitchFamily="34" charset="0"/>
                        </a:rPr>
                        <a:t>4.8%</a:t>
                      </a:r>
                      <a:endParaRPr lang="en-US" sz="2400" b="1" dirty="0">
                        <a:ln>
                          <a:solidFill>
                            <a:schemeClr val="tx1"/>
                          </a:solidFill>
                        </a:ln>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n>
                            <a:solidFill>
                              <a:schemeClr val="tx1"/>
                            </a:solidFill>
                          </a:ln>
                          <a:solidFill>
                            <a:srgbClr val="FFFF00"/>
                          </a:solidFill>
                          <a:latin typeface="Arial" panose="020B0604020202020204" pitchFamily="34" charset="0"/>
                          <a:cs typeface="Arial" panose="020B0604020202020204" pitchFamily="34" charset="0"/>
                        </a:rPr>
                        <a:t>1.3%</a:t>
                      </a:r>
                      <a:endParaRPr lang="en-US" sz="2400" b="1" dirty="0">
                        <a:ln>
                          <a:solidFill>
                            <a:schemeClr val="tx1"/>
                          </a:solidFill>
                        </a:ln>
                        <a:solidFill>
                          <a:srgbClr val="FFFF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7038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1" kern="1200" dirty="0" smtClean="0">
                          <a:solidFill>
                            <a:schemeClr val="dk1"/>
                          </a:solidFill>
                          <a:effectLst/>
                          <a:latin typeface="+mn-lt"/>
                          <a:ea typeface="+mn-ea"/>
                          <a:cs typeface="+mn-cs"/>
                        </a:rPr>
                        <a:t>Student Online Assessment Tool</a:t>
                      </a:r>
                      <a:endParaRPr lang="en-US" sz="2600" b="1"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smtClean="0">
                          <a:ln w="6350">
                            <a:solidFill>
                              <a:schemeClr val="tx1"/>
                            </a:solidFill>
                          </a:ln>
                          <a:solidFill>
                            <a:srgbClr val="92D050"/>
                          </a:solidFill>
                          <a:latin typeface="Arial" panose="020B0604020202020204" pitchFamily="34" charset="0"/>
                          <a:cs typeface="Arial" panose="020B0604020202020204" pitchFamily="34" charset="0"/>
                        </a:rPr>
                        <a:t>73.2%</a:t>
                      </a:r>
                      <a:endParaRPr lang="en-US" sz="2400" b="1" dirty="0">
                        <a:ln w="6350">
                          <a:solidFill>
                            <a:schemeClr val="tx1"/>
                          </a:solidFill>
                        </a:ln>
                        <a:solidFill>
                          <a:srgbClr val="92D05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smtClean="0">
                          <a:ln>
                            <a:solidFill>
                              <a:schemeClr val="tx1"/>
                            </a:solidFill>
                          </a:ln>
                          <a:solidFill>
                            <a:srgbClr val="FF0000"/>
                          </a:solidFill>
                          <a:latin typeface="Arial" panose="020B0604020202020204" pitchFamily="34" charset="0"/>
                          <a:cs typeface="Arial" panose="020B0604020202020204" pitchFamily="34" charset="0"/>
                        </a:rPr>
                        <a:t>19.6%</a:t>
                      </a:r>
                      <a:endParaRPr lang="en-US" sz="2400" b="1" dirty="0">
                        <a:ln>
                          <a:solidFill>
                            <a:schemeClr val="tx1"/>
                          </a:solidFill>
                        </a:ln>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smtClean="0">
                          <a:ln>
                            <a:solidFill>
                              <a:schemeClr val="tx1"/>
                            </a:solidFill>
                          </a:ln>
                          <a:solidFill>
                            <a:srgbClr val="FFFF00"/>
                          </a:solidFill>
                          <a:latin typeface="Arial" panose="020B0604020202020204" pitchFamily="34" charset="0"/>
                          <a:cs typeface="Arial" panose="020B0604020202020204" pitchFamily="34" charset="0"/>
                        </a:rPr>
                        <a:t>7.1%</a:t>
                      </a:r>
                      <a:endParaRPr lang="en-US" sz="2400" b="1" dirty="0">
                        <a:ln>
                          <a:solidFill>
                            <a:schemeClr val="tx1"/>
                          </a:solidFill>
                        </a:ln>
                        <a:solidFill>
                          <a:srgbClr val="FFFF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529294">
                <a:tc>
                  <a:txBody>
                    <a:bodyPr/>
                    <a:lstStyle/>
                    <a:p>
                      <a:pPr algn="ctr"/>
                      <a:r>
                        <a:rPr lang="en-US" sz="2600" b="1" kern="1200" dirty="0" smtClean="0">
                          <a:solidFill>
                            <a:schemeClr val="dk1"/>
                          </a:solidFill>
                          <a:effectLst/>
                          <a:latin typeface="+mn-lt"/>
                          <a:ea typeface="+mn-ea"/>
                          <a:cs typeface="+mn-cs"/>
                        </a:rPr>
                        <a:t>Professional Learning Software</a:t>
                      </a:r>
                      <a:endParaRPr lang="en-US" sz="2600" b="1" baseline="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n w="6350">
                            <a:solidFill>
                              <a:schemeClr val="tx1"/>
                            </a:solidFill>
                          </a:ln>
                          <a:solidFill>
                            <a:srgbClr val="92D050"/>
                          </a:solidFill>
                          <a:latin typeface="Arial" panose="020B0604020202020204" pitchFamily="34" charset="0"/>
                          <a:cs typeface="Arial" panose="020B0604020202020204" pitchFamily="34" charset="0"/>
                        </a:rPr>
                        <a:t>78.0%</a:t>
                      </a:r>
                      <a:endParaRPr lang="en-US" sz="2400" b="1" dirty="0">
                        <a:ln w="6350">
                          <a:solidFill>
                            <a:schemeClr val="tx1"/>
                          </a:solidFill>
                        </a:ln>
                        <a:solidFill>
                          <a:srgbClr val="92D05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n>
                            <a:solidFill>
                              <a:schemeClr val="tx1"/>
                            </a:solidFill>
                          </a:ln>
                          <a:solidFill>
                            <a:srgbClr val="FF0000"/>
                          </a:solidFill>
                          <a:latin typeface="Arial" panose="020B0604020202020204" pitchFamily="34" charset="0"/>
                          <a:cs typeface="Arial" panose="020B0604020202020204" pitchFamily="34" charset="0"/>
                        </a:rPr>
                        <a:t>16.3%</a:t>
                      </a:r>
                      <a:endParaRPr lang="en-US" sz="2400" b="1" dirty="0">
                        <a:ln>
                          <a:solidFill>
                            <a:schemeClr val="tx1"/>
                          </a:solidFill>
                        </a:ln>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n>
                            <a:solidFill>
                              <a:schemeClr val="tx1"/>
                            </a:solidFill>
                          </a:ln>
                          <a:solidFill>
                            <a:srgbClr val="FFFF00"/>
                          </a:solidFill>
                          <a:latin typeface="Arial" panose="020B0604020202020204" pitchFamily="34" charset="0"/>
                          <a:cs typeface="Arial" panose="020B0604020202020204" pitchFamily="34" charset="0"/>
                        </a:rPr>
                        <a:t>5.8%</a:t>
                      </a:r>
                      <a:endParaRPr lang="en-US" sz="2400" b="1" dirty="0">
                        <a:ln>
                          <a:solidFill>
                            <a:schemeClr val="tx1"/>
                          </a:solidFill>
                        </a:ln>
                        <a:solidFill>
                          <a:srgbClr val="FFFF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2929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1" kern="1200" dirty="0" smtClean="0">
                          <a:solidFill>
                            <a:schemeClr val="dk1"/>
                          </a:solidFill>
                          <a:effectLst/>
                          <a:latin typeface="+mn-lt"/>
                          <a:ea typeface="+mn-ea"/>
                          <a:cs typeface="+mn-cs"/>
                        </a:rPr>
                        <a:t>Classroom Technology Grants</a:t>
                      </a:r>
                      <a:endParaRPr lang="en-US" sz="2600" b="1"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smtClean="0">
                          <a:ln w="6350">
                            <a:solidFill>
                              <a:schemeClr val="tx1"/>
                            </a:solidFill>
                          </a:ln>
                          <a:solidFill>
                            <a:srgbClr val="92D050"/>
                          </a:solidFill>
                          <a:latin typeface="Arial" panose="020B0604020202020204" pitchFamily="34" charset="0"/>
                          <a:cs typeface="Arial" panose="020B0604020202020204" pitchFamily="34" charset="0"/>
                        </a:rPr>
                        <a:t>90.3%</a:t>
                      </a:r>
                      <a:endParaRPr lang="en-US" sz="2400" b="1" dirty="0">
                        <a:ln w="6350">
                          <a:solidFill>
                            <a:schemeClr val="tx1"/>
                          </a:solidFill>
                        </a:ln>
                        <a:solidFill>
                          <a:srgbClr val="92D05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smtClean="0">
                          <a:ln>
                            <a:solidFill>
                              <a:schemeClr val="tx1"/>
                            </a:solidFill>
                          </a:ln>
                          <a:solidFill>
                            <a:srgbClr val="FF0000"/>
                          </a:solidFill>
                          <a:latin typeface="Arial" panose="020B0604020202020204" pitchFamily="34" charset="0"/>
                          <a:cs typeface="Arial" panose="020B0604020202020204" pitchFamily="34" charset="0"/>
                        </a:rPr>
                        <a:t>7.6%</a:t>
                      </a:r>
                      <a:endParaRPr lang="en-US" sz="2400" b="1" dirty="0">
                        <a:ln>
                          <a:solidFill>
                            <a:schemeClr val="tx1"/>
                          </a:solidFill>
                        </a:ln>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smtClean="0">
                          <a:ln>
                            <a:solidFill>
                              <a:schemeClr val="tx1"/>
                            </a:solidFill>
                          </a:ln>
                          <a:solidFill>
                            <a:srgbClr val="FFFF00"/>
                          </a:solidFill>
                          <a:latin typeface="Arial" panose="020B0604020202020204" pitchFamily="34" charset="0"/>
                          <a:cs typeface="Arial" panose="020B0604020202020204" pitchFamily="34" charset="0"/>
                        </a:rPr>
                        <a:t>2.1%</a:t>
                      </a:r>
                      <a:endParaRPr lang="en-US" sz="2400" b="1" dirty="0">
                        <a:ln>
                          <a:solidFill>
                            <a:schemeClr val="tx1"/>
                          </a:solidFill>
                        </a:ln>
                        <a:solidFill>
                          <a:srgbClr val="FFFF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52929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1" kern="1200" dirty="0" smtClean="0">
                          <a:solidFill>
                            <a:schemeClr val="dk1"/>
                          </a:solidFill>
                          <a:effectLst/>
                          <a:latin typeface="+mn-lt"/>
                          <a:ea typeface="+mn-ea"/>
                          <a:cs typeface="+mn-cs"/>
                        </a:rPr>
                        <a:t>Irvine Family Resource Center Support</a:t>
                      </a:r>
                      <a:endParaRPr lang="en-US" sz="2600" b="1"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ln w="6350">
                            <a:solidFill>
                              <a:schemeClr val="tx1"/>
                            </a:solidFill>
                          </a:ln>
                          <a:solidFill>
                            <a:srgbClr val="92D050"/>
                          </a:solidFill>
                          <a:latin typeface="Arial" panose="020B0604020202020204" pitchFamily="34" charset="0"/>
                          <a:cs typeface="Arial" panose="020B0604020202020204" pitchFamily="34" charset="0"/>
                        </a:rPr>
                        <a:t>78.1%</a:t>
                      </a:r>
                      <a:endParaRPr lang="en-US" sz="2400" b="1" dirty="0">
                        <a:ln w="6350">
                          <a:solidFill>
                            <a:schemeClr val="tx1"/>
                          </a:solidFill>
                        </a:ln>
                        <a:solidFill>
                          <a:srgbClr val="92D05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ln>
                            <a:solidFill>
                              <a:schemeClr val="tx1"/>
                            </a:solidFill>
                          </a:ln>
                          <a:solidFill>
                            <a:srgbClr val="FF0000"/>
                          </a:solidFill>
                          <a:latin typeface="Arial" panose="020B0604020202020204" pitchFamily="34" charset="0"/>
                          <a:cs typeface="Arial" panose="020B0604020202020204" pitchFamily="34" charset="0"/>
                        </a:rPr>
                        <a:t>13.9%</a:t>
                      </a:r>
                      <a:endParaRPr lang="en-US" sz="2400" b="1" dirty="0">
                        <a:ln>
                          <a:solidFill>
                            <a:schemeClr val="tx1"/>
                          </a:solidFill>
                        </a:ln>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ln>
                            <a:solidFill>
                              <a:schemeClr val="tx1"/>
                            </a:solidFill>
                          </a:ln>
                          <a:solidFill>
                            <a:srgbClr val="FFFF00"/>
                          </a:solidFill>
                          <a:latin typeface="Arial" panose="020B0604020202020204" pitchFamily="34" charset="0"/>
                          <a:cs typeface="Arial" panose="020B0604020202020204" pitchFamily="34" charset="0"/>
                        </a:rPr>
                        <a:t>8.0%</a:t>
                      </a:r>
                      <a:endParaRPr lang="en-US" sz="2400" b="1" dirty="0">
                        <a:ln>
                          <a:solidFill>
                            <a:schemeClr val="tx1"/>
                          </a:solidFill>
                        </a:ln>
                        <a:solidFill>
                          <a:srgbClr val="FFFF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5" name="TextBox 4"/>
          <p:cNvSpPr txBox="1"/>
          <p:nvPr/>
        </p:nvSpPr>
        <p:spPr>
          <a:xfrm>
            <a:off x="11804449" y="6353202"/>
            <a:ext cx="576117" cy="369332"/>
          </a:xfrm>
          <a:prstGeom prst="rect">
            <a:avLst/>
          </a:prstGeom>
          <a:noFill/>
        </p:spPr>
        <p:txBody>
          <a:bodyPr wrap="square" rtlCol="0">
            <a:spAutoFit/>
          </a:bodyPr>
          <a:lstStyle/>
          <a:p>
            <a:r>
              <a:rPr lang="en-US" dirty="0" smtClean="0"/>
              <a:t>14</a:t>
            </a:r>
            <a:endParaRPr lang="en-US" dirty="0"/>
          </a:p>
        </p:txBody>
      </p:sp>
    </p:spTree>
    <p:extLst>
      <p:ext uri="{BB962C8B-B14F-4D97-AF65-F5344CB8AC3E}">
        <p14:creationId xmlns:p14="http://schemas.microsoft.com/office/powerpoint/2010/main" val="118994867"/>
      </p:ext>
    </p:extLst>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884" y="153877"/>
            <a:ext cx="8512916" cy="1325563"/>
          </a:xfrm>
        </p:spPr>
        <p:txBody>
          <a:bodyPr>
            <a:noAutofit/>
          </a:bodyPr>
          <a:lstStyle/>
          <a:p>
            <a:pPr algn="ctr"/>
            <a:r>
              <a:rPr lang="en-US" sz="5400" dirty="0">
                <a:latin typeface="+mn-lt"/>
              </a:rPr>
              <a:t>Continued Funding </a:t>
            </a:r>
            <a:r>
              <a:rPr lang="en-US" sz="5400" dirty="0" smtClean="0">
                <a:latin typeface="+mn-lt"/>
              </a:rPr>
              <a:t>for </a:t>
            </a:r>
            <a:r>
              <a:rPr lang="en-US" sz="5400" dirty="0">
                <a:latin typeface="+mn-lt"/>
              </a:rPr>
              <a:t>Existing Actions</a:t>
            </a:r>
          </a:p>
        </p:txBody>
      </p:sp>
      <p:graphicFrame>
        <p:nvGraphicFramePr>
          <p:cNvPr id="4" name="Content Placeholder 3"/>
          <p:cNvGraphicFramePr>
            <a:graphicFrameLocks/>
          </p:cNvGraphicFramePr>
          <p:nvPr>
            <p:extLst>
              <p:ext uri="{D42A27DB-BD31-4B8C-83A1-F6EECF244321}">
                <p14:modId xmlns:p14="http://schemas.microsoft.com/office/powerpoint/2010/main" val="3208039156"/>
              </p:ext>
            </p:extLst>
          </p:nvPr>
        </p:nvGraphicFramePr>
        <p:xfrm>
          <a:off x="584200" y="1714499"/>
          <a:ext cx="11099800" cy="5105402"/>
        </p:xfrm>
        <a:graphic>
          <a:graphicData uri="http://schemas.openxmlformats.org/drawingml/2006/table">
            <a:tbl>
              <a:tblPr firstRow="1" bandRow="1">
                <a:effectLst/>
                <a:tableStyleId>{6E25E649-3F16-4E02-A733-19D2CDBF48F0}</a:tableStyleId>
              </a:tblPr>
              <a:tblGrid>
                <a:gridCol w="7315200">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2300">
                  <a:extLst>
                    <a:ext uri="{9D8B030D-6E8A-4147-A177-3AD203B41FA5}">
                      <a16:colId xmlns:a16="http://schemas.microsoft.com/office/drawing/2014/main" val="20002"/>
                    </a:ext>
                  </a:extLst>
                </a:gridCol>
              </a:tblGrid>
              <a:tr h="504439">
                <a:tc>
                  <a:txBody>
                    <a:bodyPr/>
                    <a:lstStyle/>
                    <a:p>
                      <a:pPr algn="ctr"/>
                      <a:r>
                        <a:rPr lang="en-US" sz="2400" dirty="0" smtClean="0">
                          <a:latin typeface="+mn-lt"/>
                          <a:cs typeface="Arial" panose="020B0604020202020204" pitchFamily="34" charset="0"/>
                        </a:rPr>
                        <a:t>Proposed Action</a:t>
                      </a:r>
                      <a:endParaRPr lang="en-US" sz="2400"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2224"/>
                    </a:solidFill>
                  </a:tcPr>
                </a:tc>
                <a:tc>
                  <a:txBody>
                    <a:bodyPr/>
                    <a:lstStyle/>
                    <a:p>
                      <a:pPr algn="ctr"/>
                      <a:r>
                        <a:rPr lang="en-US" sz="2400" b="1" kern="1200" dirty="0" smtClean="0">
                          <a:solidFill>
                            <a:schemeClr val="lt1"/>
                          </a:solidFill>
                          <a:latin typeface="+mn-lt"/>
                          <a:ea typeface="+mn-ea"/>
                          <a:cs typeface="Arial" panose="020B0604020202020204" pitchFamily="34" charset="0"/>
                        </a:rPr>
                        <a:t>2017-18</a:t>
                      </a:r>
                      <a:endParaRPr lang="en-US" sz="2400" b="1" kern="1200" dirty="0">
                        <a:solidFill>
                          <a:schemeClr val="lt1"/>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2224"/>
                    </a:solidFill>
                  </a:tcPr>
                </a:tc>
                <a:tc>
                  <a:txBody>
                    <a:bodyPr/>
                    <a:lstStyle/>
                    <a:p>
                      <a:pPr algn="ctr"/>
                      <a:r>
                        <a:rPr lang="en-US" sz="2400" b="1" kern="1200" dirty="0" smtClean="0">
                          <a:solidFill>
                            <a:schemeClr val="lt1"/>
                          </a:solidFill>
                          <a:latin typeface="+mn-lt"/>
                          <a:ea typeface="+mn-ea"/>
                          <a:cs typeface="Arial" panose="020B0604020202020204" pitchFamily="34" charset="0"/>
                        </a:rPr>
                        <a:t>2018-19</a:t>
                      </a:r>
                      <a:endParaRPr lang="en-US" sz="2400" b="1" kern="1200" dirty="0">
                        <a:solidFill>
                          <a:schemeClr val="lt1"/>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2224"/>
                    </a:solidFill>
                  </a:tcPr>
                </a:tc>
                <a:extLst>
                  <a:ext uri="{0D108BD9-81ED-4DB2-BD59-A6C34878D82A}">
                    <a16:rowId xmlns:a16="http://schemas.microsoft.com/office/drawing/2014/main" val="10000"/>
                  </a:ext>
                </a:extLst>
              </a:tr>
              <a:tr h="459229">
                <a:tc>
                  <a:txBody>
                    <a:bodyPr/>
                    <a:lstStyle/>
                    <a:p>
                      <a:pPr algn="ctr"/>
                      <a:r>
                        <a:rPr lang="en-US" sz="2400" b="1" kern="1200" dirty="0" smtClean="0">
                          <a:solidFill>
                            <a:schemeClr val="dk1"/>
                          </a:solidFill>
                          <a:effectLst/>
                          <a:latin typeface="+mn-lt"/>
                          <a:ea typeface="+mn-ea"/>
                          <a:cs typeface="Arial" panose="020B0604020202020204" pitchFamily="34" charset="0"/>
                        </a:rPr>
                        <a:t>K-12 Summer School Programs</a:t>
                      </a:r>
                      <a:endParaRPr lang="en-US" sz="2400" b="1"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5"/>
                    </a:solidFill>
                  </a:tcPr>
                </a:tc>
                <a:tc>
                  <a:txBody>
                    <a:bodyPr/>
                    <a:lstStyle/>
                    <a:p>
                      <a:pPr algn="r"/>
                      <a:r>
                        <a:rPr lang="en-US" sz="2000" b="1" dirty="0" smtClean="0">
                          <a:latin typeface="+mn-lt"/>
                          <a:cs typeface="Arial" panose="020B0604020202020204" pitchFamily="34" charset="0"/>
                        </a:rPr>
                        <a:t>$300,000</a:t>
                      </a:r>
                      <a:endParaRPr lang="en-US" sz="2000" b="1"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5"/>
                    </a:solidFill>
                  </a:tcPr>
                </a:tc>
                <a:tc>
                  <a:txBody>
                    <a:bodyPr/>
                    <a:lstStyle/>
                    <a:p>
                      <a:pPr algn="r"/>
                      <a:r>
                        <a:rPr lang="en-US" sz="2000" b="1" dirty="0" smtClean="0">
                          <a:latin typeface="+mn-lt"/>
                          <a:cs typeface="Arial" panose="020B0604020202020204" pitchFamily="34" charset="0"/>
                        </a:rPr>
                        <a:t>$300,000</a:t>
                      </a:r>
                      <a:endParaRPr lang="en-US" sz="2000" b="1"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5"/>
                    </a:solidFill>
                  </a:tcPr>
                </a:tc>
                <a:extLst>
                  <a:ext uri="{0D108BD9-81ED-4DB2-BD59-A6C34878D82A}">
                    <a16:rowId xmlns:a16="http://schemas.microsoft.com/office/drawing/2014/main" val="10001"/>
                  </a:ext>
                </a:extLst>
              </a:tr>
              <a:tr h="459229">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smtClean="0">
                          <a:solidFill>
                            <a:schemeClr val="dk1"/>
                          </a:solidFill>
                          <a:effectLst/>
                          <a:latin typeface="+mn-lt"/>
                          <a:ea typeface="+mn-ea"/>
                          <a:cs typeface="+mn-cs"/>
                        </a:rPr>
                        <a:t>Curriculum Teachers on Special Assignment</a:t>
                      </a:r>
                      <a:endParaRPr lang="en-US" sz="2400" b="1" kern="1200" baseline="0" dirty="0" smtClean="0">
                        <a:solidFill>
                          <a:schemeClr val="dk1"/>
                        </a:solidFill>
                        <a:effectLst/>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2000" b="1"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b="1" dirty="0" smtClean="0">
                          <a:latin typeface="+mn-lt"/>
                          <a:cs typeface="Arial" panose="020B0604020202020204" pitchFamily="34" charset="0"/>
                        </a:rPr>
                        <a:t>$1,700,000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9229">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smtClean="0">
                          <a:solidFill>
                            <a:schemeClr val="dk1"/>
                          </a:solidFill>
                          <a:effectLst/>
                          <a:latin typeface="+mn-lt"/>
                          <a:ea typeface="+mn-ea"/>
                          <a:cs typeface="+mn-cs"/>
                        </a:rPr>
                        <a:t>Primary Art Instruction</a:t>
                      </a:r>
                      <a:endParaRPr lang="en-US" sz="2400" b="1" kern="1200" baseline="0" dirty="0" smtClean="0">
                        <a:solidFill>
                          <a:schemeClr val="dk1"/>
                        </a:solidFill>
                        <a:effectLst/>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5"/>
                    </a:solidFill>
                  </a:tcPr>
                </a:tc>
                <a:tc>
                  <a:txBody>
                    <a:bodyPr/>
                    <a:lstStyle/>
                    <a:p>
                      <a:pPr algn="r"/>
                      <a:r>
                        <a:rPr lang="en-US" sz="2000" b="1" dirty="0" smtClean="0">
                          <a:latin typeface="+mn-lt"/>
                          <a:cs typeface="Arial" panose="020B0604020202020204" pitchFamily="34" charset="0"/>
                        </a:rPr>
                        <a:t>$300,000</a:t>
                      </a:r>
                      <a:endParaRPr lang="en-US" sz="2000" b="1"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5"/>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000" b="1" dirty="0" smtClean="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5"/>
                    </a:solidFill>
                  </a:tcPr>
                </a:tc>
                <a:extLst>
                  <a:ext uri="{0D108BD9-81ED-4DB2-BD59-A6C34878D82A}">
                    <a16:rowId xmlns:a16="http://schemas.microsoft.com/office/drawing/2014/main" val="10003"/>
                  </a:ext>
                </a:extLst>
              </a:tr>
              <a:tr h="459229">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smtClean="0">
                          <a:solidFill>
                            <a:schemeClr val="dk1"/>
                          </a:solidFill>
                          <a:effectLst/>
                          <a:latin typeface="+mn-lt"/>
                          <a:ea typeface="+mn-ea"/>
                          <a:cs typeface="+mn-cs"/>
                        </a:rPr>
                        <a:t>Instrument Repair Supplies</a:t>
                      </a:r>
                      <a:endParaRPr lang="en-US" sz="2400" b="1" kern="1200" baseline="0" dirty="0" smtClean="0">
                        <a:solidFill>
                          <a:schemeClr val="dk1"/>
                        </a:solidFill>
                        <a:effectLst/>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2000" b="1" dirty="0" smtClean="0">
                          <a:latin typeface="+mn-lt"/>
                          <a:cs typeface="Arial" panose="020B0604020202020204" pitchFamily="34" charset="0"/>
                        </a:rPr>
                        <a:t>$15,000</a:t>
                      </a:r>
                      <a:endParaRPr lang="en-US" sz="2000" b="1"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000" b="1" dirty="0" smtClean="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9229">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smtClean="0">
                          <a:solidFill>
                            <a:schemeClr val="dk1"/>
                          </a:solidFill>
                          <a:effectLst/>
                          <a:latin typeface="+mn-lt"/>
                          <a:ea typeface="+mn-ea"/>
                          <a:cs typeface="Arial" panose="020B0604020202020204" pitchFamily="34" charset="0"/>
                        </a:rPr>
                        <a:t>Technology Matching Program (Additional funds 17/18)</a:t>
                      </a:r>
                      <a:endParaRPr lang="en-US" sz="2400" b="1" kern="1200" baseline="0" dirty="0" smtClean="0">
                        <a:solidFill>
                          <a:schemeClr val="dk1"/>
                        </a:solidFill>
                        <a:effectLst/>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5"/>
                    </a:solidFill>
                  </a:tcPr>
                </a:tc>
                <a:tc>
                  <a:txBody>
                    <a:bodyPr/>
                    <a:lstStyle/>
                    <a:p>
                      <a:pPr algn="r"/>
                      <a:r>
                        <a:rPr lang="en-US" sz="2000" b="1" dirty="0" smtClean="0">
                          <a:latin typeface="+mn-lt"/>
                          <a:cs typeface="Arial" panose="020B0604020202020204" pitchFamily="34" charset="0"/>
                        </a:rPr>
                        <a:t>$200,000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5"/>
                    </a:solidFill>
                  </a:tcPr>
                </a:tc>
                <a:tc>
                  <a:txBody>
                    <a:bodyPr/>
                    <a:lstStyle/>
                    <a:p>
                      <a:pPr algn="r"/>
                      <a:endParaRPr lang="en-US" sz="2000" b="1" dirty="0" smtClean="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5"/>
                    </a:solidFill>
                  </a:tcPr>
                </a:tc>
                <a:extLst>
                  <a:ext uri="{0D108BD9-81ED-4DB2-BD59-A6C34878D82A}">
                    <a16:rowId xmlns:a16="http://schemas.microsoft.com/office/drawing/2014/main" val="10005"/>
                  </a:ext>
                </a:extLst>
              </a:tr>
              <a:tr h="459229">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smtClean="0">
                          <a:solidFill>
                            <a:schemeClr val="dk1"/>
                          </a:solidFill>
                          <a:effectLst/>
                          <a:latin typeface="+mn-lt"/>
                          <a:ea typeface="+mn-ea"/>
                          <a:cs typeface="Arial" panose="020B0604020202020204" pitchFamily="34" charset="0"/>
                        </a:rPr>
                        <a:t>Education Technology Teachers on Special Assignment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2000" b="1" dirty="0" smtClean="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b="1" dirty="0" smtClean="0">
                          <a:latin typeface="+mn-lt"/>
                          <a:cs typeface="Arial" panose="020B0604020202020204" pitchFamily="34" charset="0"/>
                        </a:rPr>
                        <a:t>$</a:t>
                      </a:r>
                      <a:r>
                        <a:rPr lang="en-US" sz="2000" b="1" kern="1200" dirty="0" smtClean="0">
                          <a:solidFill>
                            <a:schemeClr val="dk1"/>
                          </a:solidFill>
                          <a:effectLst/>
                          <a:latin typeface="+mn-lt"/>
                          <a:ea typeface="+mn-ea"/>
                          <a:cs typeface="Arial" panose="020B0604020202020204" pitchFamily="34" charset="0"/>
                        </a:rPr>
                        <a:t>330,560</a:t>
                      </a:r>
                      <a:endParaRPr lang="en-US" sz="2000" b="1" dirty="0" smtClean="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59229">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smtClean="0">
                          <a:solidFill>
                            <a:schemeClr val="dk1"/>
                          </a:solidFill>
                          <a:effectLst/>
                          <a:latin typeface="+mn-lt"/>
                          <a:ea typeface="+mn-ea"/>
                          <a:cs typeface="+mn-cs"/>
                        </a:rPr>
                        <a:t>Technology Mentors (Addition</a:t>
                      </a:r>
                      <a:r>
                        <a:rPr lang="en-US" sz="2400" b="1" kern="1200" baseline="0" dirty="0" smtClean="0">
                          <a:solidFill>
                            <a:schemeClr val="dk1"/>
                          </a:solidFill>
                          <a:effectLst/>
                          <a:latin typeface="+mn-lt"/>
                          <a:ea typeface="+mn-ea"/>
                          <a:cs typeface="+mn-cs"/>
                        </a:rPr>
                        <a:t> of Portola HS)</a:t>
                      </a:r>
                      <a:endParaRPr lang="en-US" sz="2400" b="1" kern="1200" dirty="0" smtClean="0">
                        <a:solidFill>
                          <a:schemeClr val="dk1"/>
                        </a:solidFill>
                        <a:effectLst/>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5"/>
                    </a:solidFill>
                  </a:tcPr>
                </a:tc>
                <a:tc>
                  <a:txBody>
                    <a:bodyPr/>
                    <a:lstStyle/>
                    <a:p>
                      <a:pPr algn="r"/>
                      <a:r>
                        <a:rPr lang="en-US" sz="2000" b="1" dirty="0" smtClean="0">
                          <a:latin typeface="+mn-lt"/>
                          <a:cs typeface="Arial" panose="020B0604020202020204" pitchFamily="34" charset="0"/>
                        </a:rPr>
                        <a:t>$22,037</a:t>
                      </a:r>
                      <a:endParaRPr lang="en-US" sz="2000" b="1"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5"/>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000" b="1" dirty="0" smtClean="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5"/>
                    </a:solidFill>
                  </a:tcPr>
                </a:tc>
                <a:extLst>
                  <a:ext uri="{0D108BD9-81ED-4DB2-BD59-A6C34878D82A}">
                    <a16:rowId xmlns:a16="http://schemas.microsoft.com/office/drawing/2014/main" val="10007"/>
                  </a:ext>
                </a:extLst>
              </a:tr>
              <a:tr h="459229">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smtClean="0">
                          <a:solidFill>
                            <a:schemeClr val="dk1"/>
                          </a:solidFill>
                          <a:effectLst/>
                          <a:latin typeface="+mn-lt"/>
                          <a:ea typeface="+mn-ea"/>
                          <a:cs typeface="+mn-cs"/>
                        </a:rPr>
                        <a:t>Textbook Funding (Increase 17/18,</a:t>
                      </a:r>
                      <a:r>
                        <a:rPr lang="en-US" sz="2400" b="1" kern="1200" baseline="0" dirty="0" smtClean="0">
                          <a:solidFill>
                            <a:schemeClr val="dk1"/>
                          </a:solidFill>
                          <a:effectLst/>
                          <a:latin typeface="+mn-lt"/>
                          <a:ea typeface="+mn-ea"/>
                          <a:cs typeface="+mn-cs"/>
                        </a:rPr>
                        <a:t> add funds 18/19)</a:t>
                      </a:r>
                      <a:endParaRPr lang="en-US" sz="2400" b="1" kern="1200" baseline="0" dirty="0" smtClean="0">
                        <a:solidFill>
                          <a:schemeClr val="dk1"/>
                        </a:solidFill>
                        <a:effectLst/>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b="1" dirty="0" smtClean="0">
                          <a:latin typeface="+mn-lt"/>
                          <a:cs typeface="Arial" panose="020B0604020202020204" pitchFamily="34" charset="0"/>
                        </a:rPr>
                        <a:t>$2,000,000</a:t>
                      </a:r>
                      <a:endParaRPr lang="en-US" sz="2000" b="1"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b="1" dirty="0" smtClean="0">
                          <a:latin typeface="+mn-lt"/>
                          <a:cs typeface="Arial" panose="020B0604020202020204" pitchFamily="34" charset="0"/>
                        </a:rPr>
                        <a:t>$1,000,000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67902">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baseline="0" dirty="0" smtClean="0">
                          <a:solidFill>
                            <a:schemeClr val="dk1"/>
                          </a:solidFill>
                          <a:effectLst/>
                          <a:latin typeface="+mn-lt"/>
                          <a:ea typeface="+mn-ea"/>
                          <a:cs typeface="Arial" panose="020B0604020202020204" pitchFamily="34" charset="0"/>
                        </a:rPr>
                        <a:t>Augmentation to Elementary Resource Counselor Program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5"/>
                    </a:solidFill>
                  </a:tcPr>
                </a:tc>
                <a:tc>
                  <a:txBody>
                    <a:bodyPr/>
                    <a:lstStyle/>
                    <a:p>
                      <a:pPr algn="r"/>
                      <a:r>
                        <a:rPr lang="en-US" sz="2000" b="1" dirty="0" smtClean="0">
                          <a:latin typeface="+mn-lt"/>
                          <a:cs typeface="Arial" panose="020B0604020202020204" pitchFamily="34" charset="0"/>
                        </a:rPr>
                        <a:t>$482,000</a:t>
                      </a:r>
                      <a:endParaRPr lang="en-US" sz="2000" b="1"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5"/>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000" b="1" dirty="0" smtClean="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5"/>
                    </a:solidFill>
                  </a:tcPr>
                </a:tc>
                <a:extLst>
                  <a:ext uri="{0D108BD9-81ED-4DB2-BD59-A6C34878D82A}">
                    <a16:rowId xmlns:a16="http://schemas.microsoft.com/office/drawing/2014/main" val="10009"/>
                  </a:ext>
                </a:extLst>
              </a:tr>
              <a:tr h="459229">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smtClean="0">
                          <a:solidFill>
                            <a:schemeClr val="dk1"/>
                          </a:solidFill>
                          <a:effectLst/>
                          <a:latin typeface="+mn-lt"/>
                          <a:ea typeface="+mn-ea"/>
                          <a:cs typeface="+mn-cs"/>
                        </a:rPr>
                        <a:t>Online Learning</a:t>
                      </a:r>
                      <a:endParaRPr lang="en-US" sz="2400" b="1" kern="1200" baseline="0" dirty="0" smtClean="0">
                        <a:solidFill>
                          <a:schemeClr val="dk1"/>
                        </a:solidFill>
                        <a:effectLst/>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b="1" dirty="0" smtClean="0">
                          <a:latin typeface="+mn-lt"/>
                          <a:cs typeface="Arial" panose="020B0604020202020204" pitchFamily="34" charset="0"/>
                        </a:rPr>
                        <a:t>$150,000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000" b="1" dirty="0" smtClean="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5" name="TextBox 4"/>
          <p:cNvSpPr txBox="1"/>
          <p:nvPr/>
        </p:nvSpPr>
        <p:spPr>
          <a:xfrm>
            <a:off x="11684000" y="6329802"/>
            <a:ext cx="484677" cy="369332"/>
          </a:xfrm>
          <a:prstGeom prst="rect">
            <a:avLst/>
          </a:prstGeom>
          <a:noFill/>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val="1998292658"/>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5644" y="2454020"/>
            <a:ext cx="9283435" cy="2494498"/>
          </a:xfrm>
        </p:spPr>
        <p:txBody>
          <a:bodyPr>
            <a:normAutofit/>
          </a:bodyPr>
          <a:lstStyle/>
          <a:p>
            <a:pPr defTabSz="3911600">
              <a:spcAft>
                <a:spcPct val="35000"/>
              </a:spcAft>
            </a:pPr>
            <a:r>
              <a:rPr lang="en-US" dirty="0">
                <a:solidFill>
                  <a:prstClr val="white"/>
                </a:solidFill>
                <a:effectLst>
                  <a:outerShdw blurRad="38100" dist="38100" dir="2700000" algn="tl">
                    <a:srgbClr val="000000">
                      <a:alpha val="43137"/>
                    </a:srgbClr>
                  </a:outerShdw>
                </a:effectLst>
                <a:latin typeface="+mn-lt"/>
              </a:rPr>
              <a:t>2017-18 </a:t>
            </a:r>
            <a:r>
              <a:rPr lang="en-US" dirty="0" smtClean="0">
                <a:solidFill>
                  <a:prstClr val="white"/>
                </a:solidFill>
                <a:effectLst>
                  <a:outerShdw blurRad="38100" dist="38100" dir="2700000" algn="tl">
                    <a:srgbClr val="000000">
                      <a:alpha val="43137"/>
                    </a:srgbClr>
                  </a:outerShdw>
                </a:effectLst>
                <a:latin typeface="+mn-lt"/>
              </a:rPr>
              <a:t/>
            </a:r>
            <a:br>
              <a:rPr lang="en-US" dirty="0" smtClean="0">
                <a:solidFill>
                  <a:prstClr val="white"/>
                </a:solidFill>
                <a:effectLst>
                  <a:outerShdw blurRad="38100" dist="38100" dir="2700000" algn="tl">
                    <a:srgbClr val="000000">
                      <a:alpha val="43137"/>
                    </a:srgbClr>
                  </a:outerShdw>
                </a:effectLst>
                <a:latin typeface="+mn-lt"/>
              </a:rPr>
            </a:br>
            <a:r>
              <a:rPr lang="en-US" dirty="0" smtClean="0">
                <a:solidFill>
                  <a:prstClr val="white"/>
                </a:solidFill>
                <a:effectLst>
                  <a:outerShdw blurRad="38100" dist="38100" dir="2700000" algn="tl">
                    <a:srgbClr val="000000">
                      <a:alpha val="43137"/>
                    </a:srgbClr>
                  </a:outerShdw>
                </a:effectLst>
                <a:latin typeface="+mn-lt"/>
              </a:rPr>
              <a:t>Budget</a:t>
            </a:r>
            <a:endParaRPr lang="en-US" dirty="0">
              <a:solidFill>
                <a:prstClr val="white"/>
              </a:solidFill>
              <a:effectLst>
                <a:outerShdw blurRad="38100" dist="38100" dir="2700000" algn="tl">
                  <a:srgbClr val="000000">
                    <a:alpha val="43137"/>
                  </a:srgbClr>
                </a:outerShdw>
              </a:effectLst>
              <a:latin typeface="+mn-lt"/>
            </a:endParaRPr>
          </a:p>
        </p:txBody>
      </p:sp>
      <p:sp>
        <p:nvSpPr>
          <p:cNvPr id="4" name="TextBox 3"/>
          <p:cNvSpPr txBox="1"/>
          <p:nvPr/>
        </p:nvSpPr>
        <p:spPr>
          <a:xfrm>
            <a:off x="11682385" y="6397228"/>
            <a:ext cx="509615" cy="369332"/>
          </a:xfrm>
          <a:prstGeom prst="rect">
            <a:avLst/>
          </a:prstGeom>
          <a:noFill/>
        </p:spPr>
        <p:txBody>
          <a:bodyPr wrap="square" rtlCol="0">
            <a:spAutoFit/>
          </a:bodyPr>
          <a:lstStyle/>
          <a:p>
            <a:r>
              <a:rPr lang="en-US" dirty="0" smtClean="0"/>
              <a:t>16</a:t>
            </a:r>
            <a:endParaRPr lang="en-US" dirty="0"/>
          </a:p>
        </p:txBody>
      </p:sp>
    </p:spTree>
    <p:extLst>
      <p:ext uri="{BB962C8B-B14F-4D97-AF65-F5344CB8AC3E}">
        <p14:creationId xmlns:p14="http://schemas.microsoft.com/office/powerpoint/2010/main" val="1998059075"/>
      </p:ext>
    </p:extLst>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2017-18 </a:t>
            </a:r>
            <a:r>
              <a:rPr lang="en-US" sz="5400" dirty="0"/>
              <a:t>May Revise Highlights</a:t>
            </a:r>
          </a:p>
        </p:txBody>
      </p:sp>
      <p:sp>
        <p:nvSpPr>
          <p:cNvPr id="6" name="Content Placeholder 5"/>
          <p:cNvSpPr>
            <a:spLocks noGrp="1"/>
          </p:cNvSpPr>
          <p:nvPr>
            <p:ph idx="1"/>
          </p:nvPr>
        </p:nvSpPr>
        <p:spPr/>
        <p:txBody>
          <a:bodyPr>
            <a:noAutofit/>
          </a:bodyPr>
          <a:lstStyle/>
          <a:p>
            <a:pPr>
              <a:spcAft>
                <a:spcPts val="1200"/>
              </a:spcAft>
            </a:pPr>
            <a:r>
              <a:rPr lang="en-US" sz="2200" dirty="0" smtClean="0"/>
              <a:t>While the 2017-18 May Revise provides additional funding to support K-12 education, the Administration continues to caution against an impending recession</a:t>
            </a:r>
          </a:p>
          <a:p>
            <a:pPr lvl="1">
              <a:spcAft>
                <a:spcPts val="1200"/>
              </a:spcAft>
            </a:pPr>
            <a:r>
              <a:rPr lang="en-US" sz="2200" dirty="0" smtClean="0"/>
              <a:t>Current economic expansion began in 2009 – only two years shorter than the longest recovery since World War II</a:t>
            </a:r>
          </a:p>
          <a:p>
            <a:pPr lvl="1">
              <a:spcAft>
                <a:spcPts val="1200"/>
              </a:spcAft>
            </a:pPr>
            <a:r>
              <a:rPr lang="en-US" sz="2200" dirty="0" smtClean="0"/>
              <a:t>2016-17 State revenues continue to fall short of budgeted projections</a:t>
            </a:r>
          </a:p>
          <a:p>
            <a:pPr>
              <a:spcAft>
                <a:spcPts val="1200"/>
              </a:spcAft>
            </a:pPr>
            <a:r>
              <a:rPr lang="en-US" sz="2200" dirty="0" smtClean="0"/>
              <a:t>Citing the continued growth and strength of the stock market, and in contrast to the current projected shortfall in state revenues, the Governor’s May Revise forecasts an increase of $1.9 billion in state revenues in 2017-18</a:t>
            </a:r>
          </a:p>
          <a:p>
            <a:pPr>
              <a:spcAft>
                <a:spcPts val="1200"/>
              </a:spcAft>
            </a:pPr>
            <a:r>
              <a:rPr lang="en-US" sz="2200" dirty="0" smtClean="0"/>
              <a:t>Increased 2017-18 revenue projections provide additional $1.1 billion in Proposition 98 funding from what was proposed in January</a:t>
            </a:r>
          </a:p>
          <a:p>
            <a:pPr lvl="1">
              <a:spcAft>
                <a:spcPts val="1200"/>
              </a:spcAft>
            </a:pPr>
            <a:r>
              <a:rPr lang="en-US" sz="2000" dirty="0" smtClean="0"/>
              <a:t>Recognizing 2017-18 revenue projections may be overly optimistic, Governor’s May Revise Proposal contains contingency language for Proposition 98</a:t>
            </a:r>
          </a:p>
          <a:p>
            <a:pPr>
              <a:spcAft>
                <a:spcPts val="1200"/>
              </a:spcAft>
            </a:pPr>
            <a:endParaRPr lang="en-US" dirty="0"/>
          </a:p>
        </p:txBody>
      </p:sp>
      <p:sp>
        <p:nvSpPr>
          <p:cNvPr id="4" name="TextBox 3"/>
          <p:cNvSpPr txBox="1"/>
          <p:nvPr/>
        </p:nvSpPr>
        <p:spPr>
          <a:xfrm>
            <a:off x="11682385" y="6389689"/>
            <a:ext cx="509615" cy="369332"/>
          </a:xfrm>
          <a:prstGeom prst="rect">
            <a:avLst/>
          </a:prstGeom>
          <a:noFill/>
        </p:spPr>
        <p:txBody>
          <a:bodyPr wrap="square" rtlCol="0">
            <a:spAutoFit/>
          </a:bodyPr>
          <a:lstStyle/>
          <a:p>
            <a:r>
              <a:rPr lang="en-US" dirty="0" smtClean="0"/>
              <a:t>17</a:t>
            </a:r>
            <a:endParaRPr lang="en-US" dirty="0"/>
          </a:p>
        </p:txBody>
      </p:sp>
    </p:spTree>
    <p:extLst>
      <p:ext uri="{BB962C8B-B14F-4D97-AF65-F5344CB8AC3E}">
        <p14:creationId xmlns:p14="http://schemas.microsoft.com/office/powerpoint/2010/main" val="2144815890"/>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Economic Recovery</a:t>
            </a:r>
            <a:endParaRPr lang="en-US" sz="5400" dirty="0"/>
          </a:p>
        </p:txBody>
      </p:sp>
      <p:pic>
        <p:nvPicPr>
          <p:cNvPr id="5" name="Picture 4"/>
          <p:cNvPicPr>
            <a:picLocks noChangeAspect="1"/>
          </p:cNvPicPr>
          <p:nvPr/>
        </p:nvPicPr>
        <p:blipFill>
          <a:blip r:embed="rId2"/>
          <a:stretch>
            <a:fillRect/>
          </a:stretch>
        </p:blipFill>
        <p:spPr>
          <a:xfrm>
            <a:off x="1745675" y="1629295"/>
            <a:ext cx="9235439" cy="5095703"/>
          </a:xfrm>
          <a:prstGeom prst="rect">
            <a:avLst/>
          </a:prstGeom>
        </p:spPr>
      </p:pic>
      <p:sp>
        <p:nvSpPr>
          <p:cNvPr id="4" name="TextBox 3"/>
          <p:cNvSpPr txBox="1"/>
          <p:nvPr/>
        </p:nvSpPr>
        <p:spPr>
          <a:xfrm>
            <a:off x="11696008" y="6430479"/>
            <a:ext cx="609368" cy="369332"/>
          </a:xfrm>
          <a:prstGeom prst="rect">
            <a:avLst/>
          </a:prstGeom>
          <a:noFill/>
        </p:spPr>
        <p:txBody>
          <a:bodyPr wrap="square" rtlCol="0">
            <a:spAutoFit/>
          </a:bodyPr>
          <a:lstStyle/>
          <a:p>
            <a:r>
              <a:rPr lang="en-US" dirty="0" smtClean="0"/>
              <a:t>18</a:t>
            </a:r>
            <a:endParaRPr lang="en-US" dirty="0"/>
          </a:p>
        </p:txBody>
      </p:sp>
    </p:spTree>
    <p:extLst>
      <p:ext uri="{BB962C8B-B14F-4D97-AF65-F5344CB8AC3E}">
        <p14:creationId xmlns:p14="http://schemas.microsoft.com/office/powerpoint/2010/main" val="3018723311"/>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04" y="118023"/>
            <a:ext cx="10265788" cy="1325563"/>
          </a:xfrm>
        </p:spPr>
        <p:txBody>
          <a:bodyPr>
            <a:noAutofit/>
          </a:bodyPr>
          <a:lstStyle/>
          <a:p>
            <a:pPr algn="ctr"/>
            <a:r>
              <a:rPr lang="en-US" sz="5400" dirty="0" smtClean="0"/>
              <a:t>General Fund Revenues in </a:t>
            </a:r>
            <a:br>
              <a:rPr lang="en-US" sz="5400" dirty="0" smtClean="0"/>
            </a:br>
            <a:r>
              <a:rPr lang="en-US" sz="5400" dirty="0" smtClean="0"/>
              <a:t>2017-18 </a:t>
            </a:r>
            <a:r>
              <a:rPr lang="en-US" sz="5400" dirty="0" smtClean="0">
                <a:latin typeface="Arial Narrow" panose="020B0606020202030204" pitchFamily="34" charset="0"/>
              </a:rPr>
              <a:t>– Big Three</a:t>
            </a:r>
            <a:endParaRPr lang="en-US" sz="5400" dirty="0"/>
          </a:p>
        </p:txBody>
      </p:sp>
      <p:graphicFrame>
        <p:nvGraphicFramePr>
          <p:cNvPr id="5" name="Content Placeholder 2"/>
          <p:cNvGraphicFramePr>
            <a:graphicFrameLocks noGrp="1"/>
          </p:cNvGraphicFramePr>
          <p:nvPr>
            <p:ph idx="1"/>
            <p:extLst/>
          </p:nvPr>
        </p:nvGraphicFramePr>
        <p:xfrm>
          <a:off x="277269" y="1725342"/>
          <a:ext cx="11680723" cy="474283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1635963" y="6380602"/>
            <a:ext cx="468052" cy="369332"/>
          </a:xfrm>
          <a:prstGeom prst="rect">
            <a:avLst/>
          </a:prstGeom>
          <a:noFill/>
        </p:spPr>
        <p:txBody>
          <a:bodyPr wrap="square" rtlCol="0">
            <a:spAutoFit/>
          </a:bodyPr>
          <a:lstStyle/>
          <a:p>
            <a:r>
              <a:rPr lang="en-US" dirty="0" smtClean="0"/>
              <a:t>19</a:t>
            </a:r>
            <a:endParaRPr lang="en-US" dirty="0"/>
          </a:p>
        </p:txBody>
      </p:sp>
    </p:spTree>
    <p:extLst>
      <p:ext uri="{BB962C8B-B14F-4D97-AF65-F5344CB8AC3E}">
        <p14:creationId xmlns:p14="http://schemas.microsoft.com/office/powerpoint/2010/main" val="1588477563"/>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24693" t="16308" r="23260" b="32204"/>
          <a:stretch/>
        </p:blipFill>
        <p:spPr bwMode="auto">
          <a:xfrm>
            <a:off x="749128" y="363723"/>
            <a:ext cx="4097695" cy="5880220"/>
          </a:xfrm>
          <a:prstGeom prst="rect">
            <a:avLst/>
          </a:prstGeom>
          <a:ln w="76200">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53640926-AAD7-44D8-BBD7-CCE9431645EC}">
              <a14:shadowObscured xmlns:a14="http://schemas.microsoft.com/office/drawing/2010/main"/>
            </a:ext>
          </a:extLst>
        </p:spPr>
        <p:style>
          <a:lnRef idx="2">
            <a:schemeClr val="accent2"/>
          </a:lnRef>
          <a:fillRef idx="1">
            <a:schemeClr val="lt1"/>
          </a:fillRef>
          <a:effectRef idx="0">
            <a:schemeClr val="accent2"/>
          </a:effectRef>
          <a:fontRef idx="minor">
            <a:schemeClr val="dk1"/>
          </a:fontRef>
        </p:style>
      </p:pic>
      <p:sp>
        <p:nvSpPr>
          <p:cNvPr id="3" name="Title 2"/>
          <p:cNvSpPr>
            <a:spLocks noGrp="1"/>
          </p:cNvSpPr>
          <p:nvPr>
            <p:ph type="title"/>
          </p:nvPr>
        </p:nvSpPr>
        <p:spPr>
          <a:xfrm>
            <a:off x="4391471" y="1971439"/>
            <a:ext cx="7506581" cy="4272504"/>
          </a:xfrm>
        </p:spPr>
        <p:txBody>
          <a:bodyPr>
            <a:noAutofit/>
          </a:bodyPr>
          <a:lstStyle/>
          <a:p>
            <a:r>
              <a:rPr lang="en-US" dirty="0">
                <a:solidFill>
                  <a:prstClr val="white"/>
                </a:solidFill>
                <a:effectLst>
                  <a:outerShdw blurRad="38100" dist="38100" dir="2700000" algn="tl">
                    <a:srgbClr val="000000">
                      <a:alpha val="43137"/>
                    </a:srgbClr>
                  </a:outerShdw>
                </a:effectLst>
                <a:latin typeface="+mn-lt"/>
              </a:rPr>
              <a:t>Local Control Accountability Plan</a:t>
            </a:r>
            <a:br>
              <a:rPr lang="en-US" dirty="0">
                <a:solidFill>
                  <a:prstClr val="white"/>
                </a:solidFill>
                <a:effectLst>
                  <a:outerShdw blurRad="38100" dist="38100" dir="2700000" algn="tl">
                    <a:srgbClr val="000000">
                      <a:alpha val="43137"/>
                    </a:srgbClr>
                  </a:outerShdw>
                </a:effectLst>
                <a:latin typeface="+mn-lt"/>
              </a:rPr>
            </a:br>
            <a:r>
              <a:rPr lang="en-US" sz="4800" dirty="0">
                <a:solidFill>
                  <a:prstClr val="white"/>
                </a:solidFill>
                <a:effectLst>
                  <a:outerShdw blurRad="38100" dist="38100" dir="2700000" algn="tl">
                    <a:srgbClr val="000000">
                      <a:alpha val="43137"/>
                    </a:srgbClr>
                  </a:outerShdw>
                </a:effectLst>
                <a:latin typeface="Arial Black" panose="020B0A04020102020204" pitchFamily="34" charset="0"/>
              </a:rPr>
              <a:t/>
            </a:r>
            <a:br>
              <a:rPr lang="en-US" sz="4800" dirty="0">
                <a:solidFill>
                  <a:prstClr val="white"/>
                </a:solidFill>
                <a:effectLst>
                  <a:outerShdw blurRad="38100" dist="38100" dir="2700000" algn="tl">
                    <a:srgbClr val="000000">
                      <a:alpha val="43137"/>
                    </a:srgbClr>
                  </a:outerShdw>
                </a:effectLst>
                <a:latin typeface="Arial Black" panose="020B0A04020102020204" pitchFamily="34" charset="0"/>
              </a:rPr>
            </a:br>
            <a:r>
              <a:rPr lang="en-US" sz="4400" dirty="0">
                <a:solidFill>
                  <a:prstClr val="white"/>
                </a:solidFill>
                <a:effectLst>
                  <a:outerShdw blurRad="38100" dist="38100" dir="2700000" algn="tl">
                    <a:srgbClr val="000000">
                      <a:alpha val="43137"/>
                    </a:srgbClr>
                  </a:outerShdw>
                </a:effectLst>
                <a:latin typeface="+mn-lt"/>
              </a:rPr>
              <a:t>Part 1: Plan Summary</a:t>
            </a:r>
            <a:endParaRPr lang="en-US" sz="4400" dirty="0">
              <a:effectLst>
                <a:outerShdw blurRad="38100" dist="38100" dir="2700000" algn="tl">
                  <a:srgbClr val="000000">
                    <a:alpha val="43137"/>
                  </a:srgbClr>
                </a:outerShdw>
              </a:effectLst>
              <a:latin typeface="+mn-lt"/>
            </a:endParaRPr>
          </a:p>
        </p:txBody>
      </p:sp>
      <p:sp>
        <p:nvSpPr>
          <p:cNvPr id="4" name="TextBox 3"/>
          <p:cNvSpPr txBox="1"/>
          <p:nvPr/>
        </p:nvSpPr>
        <p:spPr>
          <a:xfrm>
            <a:off x="11798299" y="6413853"/>
            <a:ext cx="315884"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68316541"/>
      </p:ext>
    </p:extLst>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Big Three Taxes – Percent Change</a:t>
            </a:r>
            <a:endParaRPr lang="en-US" sz="5400" dirty="0"/>
          </a:p>
        </p:txBody>
      </p:sp>
      <p:graphicFrame>
        <p:nvGraphicFramePr>
          <p:cNvPr id="5" name="Content Placeholder 4"/>
          <p:cNvGraphicFramePr>
            <a:graphicFrameLocks noGrp="1"/>
          </p:cNvGraphicFramePr>
          <p:nvPr>
            <p:ph idx="1"/>
            <p:extLst/>
          </p:nvPr>
        </p:nvGraphicFramePr>
        <p:xfrm>
          <a:off x="190501" y="1557887"/>
          <a:ext cx="12001500" cy="493079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03188" y="6525568"/>
            <a:ext cx="4843515" cy="307777"/>
          </a:xfrm>
          <a:prstGeom prst="rect">
            <a:avLst/>
          </a:prstGeom>
          <a:noFill/>
        </p:spPr>
        <p:txBody>
          <a:bodyPr wrap="square" rtlCol="0">
            <a:spAutoFit/>
          </a:bodyPr>
          <a:lstStyle/>
          <a:p>
            <a:r>
              <a:rPr lang="en-US" sz="1400" b="1" dirty="0">
                <a:solidFill>
                  <a:prstClr val="black"/>
                </a:solidFill>
              </a:rPr>
              <a:t>Source: 2016-17 May Revision, pg. 87</a:t>
            </a:r>
          </a:p>
        </p:txBody>
      </p:sp>
      <p:sp>
        <p:nvSpPr>
          <p:cNvPr id="6" name="TextBox 5"/>
          <p:cNvSpPr txBox="1"/>
          <p:nvPr/>
        </p:nvSpPr>
        <p:spPr>
          <a:xfrm>
            <a:off x="11619338" y="6405540"/>
            <a:ext cx="484677" cy="369332"/>
          </a:xfrm>
          <a:prstGeom prst="rect">
            <a:avLst/>
          </a:prstGeom>
          <a:noFill/>
        </p:spPr>
        <p:txBody>
          <a:bodyPr wrap="square" rtlCol="0">
            <a:spAutoFit/>
          </a:bodyPr>
          <a:lstStyle/>
          <a:p>
            <a:r>
              <a:rPr lang="en-US" dirty="0" smtClean="0"/>
              <a:t>20</a:t>
            </a:r>
            <a:endParaRPr lang="en-US" dirty="0"/>
          </a:p>
        </p:txBody>
      </p:sp>
    </p:spTree>
    <p:extLst>
      <p:ext uri="{BB962C8B-B14F-4D97-AF65-F5344CB8AC3E}">
        <p14:creationId xmlns:p14="http://schemas.microsoft.com/office/powerpoint/2010/main" val="2680062065"/>
      </p:ext>
    </p:extLst>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2017-18 </a:t>
            </a:r>
            <a:r>
              <a:rPr lang="en-US" sz="5400" dirty="0"/>
              <a:t>May Revise Highlights</a:t>
            </a:r>
          </a:p>
        </p:txBody>
      </p:sp>
      <p:sp>
        <p:nvSpPr>
          <p:cNvPr id="6" name="Content Placeholder 5"/>
          <p:cNvSpPr>
            <a:spLocks noGrp="1"/>
          </p:cNvSpPr>
          <p:nvPr>
            <p:ph idx="1"/>
          </p:nvPr>
        </p:nvSpPr>
        <p:spPr/>
        <p:txBody>
          <a:bodyPr>
            <a:noAutofit/>
          </a:bodyPr>
          <a:lstStyle/>
          <a:p>
            <a:pPr>
              <a:spcAft>
                <a:spcPts val="1200"/>
              </a:spcAft>
            </a:pPr>
            <a:r>
              <a:rPr lang="en-US" dirty="0" smtClean="0"/>
              <a:t>Governor’s proposal includes approximately $1.4 billion to fund a 1.56% Cost-of-Living Adjustment and additional funding for the continued implementation of the Local Control Funding Formula (LCFF)</a:t>
            </a:r>
          </a:p>
          <a:p>
            <a:pPr>
              <a:spcAft>
                <a:spcPts val="1200"/>
              </a:spcAft>
            </a:pPr>
            <a:r>
              <a:rPr lang="en-US" dirty="0" smtClean="0"/>
              <a:t>Increased funding is estimated to eliminate 43.97% of the remaining gap in LCFF funding statewide and bring total formula implementation to 97%</a:t>
            </a:r>
          </a:p>
          <a:p>
            <a:pPr>
              <a:spcAft>
                <a:spcPts val="1200"/>
              </a:spcAft>
            </a:pPr>
            <a:r>
              <a:rPr lang="en-US" dirty="0" smtClean="0"/>
              <a:t>2017-18 LCFF funding provides an average increase in per-pupil funding of $249 per Average Daily Attendance (ADA)</a:t>
            </a:r>
          </a:p>
          <a:p>
            <a:pPr>
              <a:spcAft>
                <a:spcPts val="1200"/>
              </a:spcAft>
            </a:pPr>
            <a:r>
              <a:rPr lang="en-US" dirty="0" smtClean="0"/>
              <a:t>For IUSD, due to the structure of the LCFF calculation and IUSD’s relatively low unduplicated disadvantaged population, the estimated increase is $217 per ADA  </a:t>
            </a:r>
            <a:endParaRPr lang="en-US" dirty="0"/>
          </a:p>
        </p:txBody>
      </p:sp>
      <p:sp>
        <p:nvSpPr>
          <p:cNvPr id="4" name="TextBox 3"/>
          <p:cNvSpPr txBox="1"/>
          <p:nvPr/>
        </p:nvSpPr>
        <p:spPr>
          <a:xfrm>
            <a:off x="11654444" y="6389689"/>
            <a:ext cx="617681" cy="369332"/>
          </a:xfrm>
          <a:prstGeom prst="rect">
            <a:avLst/>
          </a:prstGeom>
          <a:noFill/>
        </p:spPr>
        <p:txBody>
          <a:bodyPr wrap="square" rtlCol="0">
            <a:spAutoFit/>
          </a:bodyPr>
          <a:lstStyle/>
          <a:p>
            <a:r>
              <a:rPr lang="en-US" dirty="0" smtClean="0"/>
              <a:t>21</a:t>
            </a:r>
            <a:endParaRPr lang="en-US" dirty="0"/>
          </a:p>
        </p:txBody>
      </p:sp>
    </p:spTree>
    <p:extLst>
      <p:ext uri="{BB962C8B-B14F-4D97-AF65-F5344CB8AC3E}">
        <p14:creationId xmlns:p14="http://schemas.microsoft.com/office/powerpoint/2010/main" val="3995043636"/>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1788350" y="120627"/>
            <a:ext cx="10265788" cy="1325563"/>
          </a:xfrm>
        </p:spPr>
        <p:txBody>
          <a:bodyPr>
            <a:noAutofit/>
          </a:bodyPr>
          <a:lstStyle/>
          <a:p>
            <a:pPr algn="ctr"/>
            <a:r>
              <a:rPr lang="en-US" sz="5400" dirty="0"/>
              <a:t>Progress Toward LCFF Implementation</a:t>
            </a:r>
          </a:p>
        </p:txBody>
      </p:sp>
      <p:graphicFrame>
        <p:nvGraphicFramePr>
          <p:cNvPr id="25" name="Content Placeholder 2"/>
          <p:cNvGraphicFramePr>
            <a:graphicFrameLocks/>
          </p:cNvGraphicFramePr>
          <p:nvPr>
            <p:extLst>
              <p:ext uri="{D42A27DB-BD31-4B8C-83A1-F6EECF244321}">
                <p14:modId xmlns:p14="http://schemas.microsoft.com/office/powerpoint/2010/main" val="4233354678"/>
              </p:ext>
            </p:extLst>
          </p:nvPr>
        </p:nvGraphicFramePr>
        <p:xfrm>
          <a:off x="1563688" y="1649413"/>
          <a:ext cx="9067800" cy="51165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1687695" y="6396593"/>
            <a:ext cx="601055" cy="369332"/>
          </a:xfrm>
          <a:prstGeom prst="rect">
            <a:avLst/>
          </a:prstGeom>
          <a:noFill/>
        </p:spPr>
        <p:txBody>
          <a:bodyPr wrap="square" rtlCol="0">
            <a:spAutoFit/>
          </a:bodyPr>
          <a:lstStyle/>
          <a:p>
            <a:r>
              <a:rPr lang="en-US" dirty="0" smtClean="0"/>
              <a:t>22</a:t>
            </a:r>
            <a:endParaRPr lang="en-US" dirty="0"/>
          </a:p>
        </p:txBody>
      </p:sp>
    </p:spTree>
    <p:extLst>
      <p:ext uri="{BB962C8B-B14F-4D97-AF65-F5344CB8AC3E}">
        <p14:creationId xmlns:p14="http://schemas.microsoft.com/office/powerpoint/2010/main" val="2218540125"/>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2017-18 </a:t>
            </a:r>
            <a:r>
              <a:rPr lang="en-US" sz="5400" dirty="0"/>
              <a:t>May Revise Highlights</a:t>
            </a:r>
          </a:p>
        </p:txBody>
      </p:sp>
      <p:sp>
        <p:nvSpPr>
          <p:cNvPr id="6" name="Content Placeholder 5"/>
          <p:cNvSpPr>
            <a:spLocks noGrp="1"/>
          </p:cNvSpPr>
          <p:nvPr>
            <p:ph idx="1"/>
          </p:nvPr>
        </p:nvSpPr>
        <p:spPr/>
        <p:txBody>
          <a:bodyPr>
            <a:noAutofit/>
          </a:bodyPr>
          <a:lstStyle/>
          <a:p>
            <a:pPr>
              <a:spcAft>
                <a:spcPts val="1200"/>
              </a:spcAft>
            </a:pPr>
            <a:r>
              <a:rPr lang="en-US" dirty="0" smtClean="0"/>
              <a:t>Discretionary Block Grant - </a:t>
            </a:r>
          </a:p>
          <a:p>
            <a:pPr lvl="1">
              <a:spcAft>
                <a:spcPts val="1200"/>
              </a:spcAft>
            </a:pPr>
            <a:r>
              <a:rPr lang="en-US" dirty="0" smtClean="0"/>
              <a:t>Based on the more optimistic revenue projections for 2017-18, the May Revise includes an increase of $750 million for a one-time discretionary block grant</a:t>
            </a:r>
          </a:p>
          <a:p>
            <a:pPr lvl="1">
              <a:spcAft>
                <a:spcPts val="1200"/>
              </a:spcAft>
            </a:pPr>
            <a:r>
              <a:rPr lang="en-US" dirty="0" smtClean="0"/>
              <a:t>The additional funding increases the per ADA allocation included in the January proposal from $48 to $173</a:t>
            </a:r>
          </a:p>
          <a:p>
            <a:pPr lvl="1">
              <a:spcAft>
                <a:spcPts val="1200"/>
              </a:spcAft>
            </a:pPr>
            <a:r>
              <a:rPr lang="en-US" dirty="0" smtClean="0"/>
              <a:t>For IUSD this represents approximately $5.7 million or an increase of approximately $4.2 million from the January proposal</a:t>
            </a:r>
          </a:p>
          <a:p>
            <a:pPr>
              <a:spcAft>
                <a:spcPts val="1200"/>
              </a:spcAft>
            </a:pPr>
            <a:r>
              <a:rPr lang="en-US" dirty="0" smtClean="0"/>
              <a:t>The Discretionary Block Grant comes with a catch however……</a:t>
            </a:r>
          </a:p>
          <a:p>
            <a:pPr lvl="1">
              <a:spcAft>
                <a:spcPts val="1200"/>
              </a:spcAft>
            </a:pPr>
            <a:r>
              <a:rPr lang="en-US" dirty="0" smtClean="0"/>
              <a:t>Funds will be released in May 2019 and </a:t>
            </a:r>
            <a:r>
              <a:rPr lang="en-US" i="1" u="sng" dirty="0" smtClean="0"/>
              <a:t>only if </a:t>
            </a:r>
            <a:r>
              <a:rPr lang="en-US" dirty="0"/>
              <a:t> </a:t>
            </a:r>
            <a:r>
              <a:rPr lang="en-US" dirty="0" smtClean="0"/>
              <a:t>revenues come in as projected to support the forecast Proposition 98 Guarantee</a:t>
            </a:r>
          </a:p>
          <a:p>
            <a:pPr lvl="1">
              <a:spcAft>
                <a:spcPts val="1200"/>
              </a:spcAft>
            </a:pPr>
            <a:r>
              <a:rPr lang="en-US" dirty="0" smtClean="0"/>
              <a:t>Funds will not be included in District budget until contingencies have been removed</a:t>
            </a:r>
          </a:p>
          <a:p>
            <a:pPr marL="0" indent="0">
              <a:spcAft>
                <a:spcPts val="1200"/>
              </a:spcAft>
              <a:buNone/>
            </a:pPr>
            <a:endParaRPr lang="en-US" b="0" i="1" u="sng" dirty="0"/>
          </a:p>
        </p:txBody>
      </p:sp>
      <p:sp>
        <p:nvSpPr>
          <p:cNvPr id="4" name="TextBox 3"/>
          <p:cNvSpPr txBox="1"/>
          <p:nvPr/>
        </p:nvSpPr>
        <p:spPr>
          <a:xfrm>
            <a:off x="11644276" y="6389689"/>
            <a:ext cx="459739" cy="369332"/>
          </a:xfrm>
          <a:prstGeom prst="rect">
            <a:avLst/>
          </a:prstGeom>
          <a:noFill/>
        </p:spPr>
        <p:txBody>
          <a:bodyPr wrap="square" rtlCol="0">
            <a:spAutoFit/>
          </a:bodyPr>
          <a:lstStyle/>
          <a:p>
            <a:r>
              <a:rPr lang="en-US" dirty="0" smtClean="0"/>
              <a:t>23</a:t>
            </a:r>
            <a:endParaRPr lang="en-US" dirty="0"/>
          </a:p>
        </p:txBody>
      </p:sp>
    </p:spTree>
    <p:extLst>
      <p:ext uri="{BB962C8B-B14F-4D97-AF65-F5344CB8AC3E}">
        <p14:creationId xmlns:p14="http://schemas.microsoft.com/office/powerpoint/2010/main" val="3023959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K-12 &amp; Community College Funding</a:t>
            </a:r>
            <a:endParaRPr lang="en-US" sz="5400" dirty="0"/>
          </a:p>
        </p:txBody>
      </p:sp>
      <p:pic>
        <p:nvPicPr>
          <p:cNvPr id="5" name="Picture 4"/>
          <p:cNvPicPr>
            <a:picLocks noChangeAspect="1"/>
          </p:cNvPicPr>
          <p:nvPr/>
        </p:nvPicPr>
        <p:blipFill>
          <a:blip r:embed="rId2"/>
          <a:stretch>
            <a:fillRect/>
          </a:stretch>
        </p:blipFill>
        <p:spPr>
          <a:xfrm>
            <a:off x="1022465" y="1645921"/>
            <a:ext cx="10623667" cy="4946073"/>
          </a:xfrm>
          <a:prstGeom prst="rect">
            <a:avLst/>
          </a:prstGeom>
        </p:spPr>
      </p:pic>
      <p:cxnSp>
        <p:nvCxnSpPr>
          <p:cNvPr id="8" name="Straight Arrow Connector 7"/>
          <p:cNvCxnSpPr/>
          <p:nvPr/>
        </p:nvCxnSpPr>
        <p:spPr>
          <a:xfrm flipV="1">
            <a:off x="6192981" y="2244436"/>
            <a:ext cx="4422371" cy="180801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646132" y="6407328"/>
            <a:ext cx="551179" cy="369332"/>
          </a:xfrm>
          <a:prstGeom prst="rect">
            <a:avLst/>
          </a:prstGeom>
          <a:noFill/>
        </p:spPr>
        <p:txBody>
          <a:bodyPr wrap="square" rtlCol="0">
            <a:spAutoFit/>
          </a:bodyPr>
          <a:lstStyle/>
          <a:p>
            <a:r>
              <a:rPr lang="en-US" dirty="0" smtClean="0"/>
              <a:t>24</a:t>
            </a:r>
            <a:endParaRPr lang="en-US" dirty="0"/>
          </a:p>
        </p:txBody>
      </p:sp>
    </p:spTree>
    <p:extLst>
      <p:ext uri="{BB962C8B-B14F-4D97-AF65-F5344CB8AC3E}">
        <p14:creationId xmlns:p14="http://schemas.microsoft.com/office/powerpoint/2010/main" val="1801601147"/>
      </p:ext>
    </p:extLst>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IUSD Estimated LCFF Funding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7167834"/>
              </p:ext>
            </p:extLst>
          </p:nvPr>
        </p:nvGraphicFramePr>
        <p:xfrm>
          <a:off x="972588" y="1687486"/>
          <a:ext cx="10357659" cy="4598383"/>
        </p:xfrm>
        <a:graphic>
          <a:graphicData uri="http://schemas.openxmlformats.org/drawingml/2006/table">
            <a:tbl>
              <a:tblPr firstRow="1" bandRow="1">
                <a:tableStyleId>{6E25E649-3F16-4E02-A733-19D2CDBF48F0}</a:tableStyleId>
              </a:tblPr>
              <a:tblGrid>
                <a:gridCol w="3313051">
                  <a:extLst>
                    <a:ext uri="{9D8B030D-6E8A-4147-A177-3AD203B41FA5}">
                      <a16:colId xmlns:a16="http://schemas.microsoft.com/office/drawing/2014/main" val="20000"/>
                    </a:ext>
                  </a:extLst>
                </a:gridCol>
                <a:gridCol w="1882415">
                  <a:extLst>
                    <a:ext uri="{9D8B030D-6E8A-4147-A177-3AD203B41FA5}">
                      <a16:colId xmlns:a16="http://schemas.microsoft.com/office/drawing/2014/main" val="20001"/>
                    </a:ext>
                  </a:extLst>
                </a:gridCol>
                <a:gridCol w="1882415">
                  <a:extLst>
                    <a:ext uri="{9D8B030D-6E8A-4147-A177-3AD203B41FA5}">
                      <a16:colId xmlns:a16="http://schemas.microsoft.com/office/drawing/2014/main" val="20002"/>
                    </a:ext>
                  </a:extLst>
                </a:gridCol>
                <a:gridCol w="1656523">
                  <a:extLst>
                    <a:ext uri="{9D8B030D-6E8A-4147-A177-3AD203B41FA5}">
                      <a16:colId xmlns:a16="http://schemas.microsoft.com/office/drawing/2014/main" val="20003"/>
                    </a:ext>
                  </a:extLst>
                </a:gridCol>
                <a:gridCol w="1623255">
                  <a:extLst>
                    <a:ext uri="{9D8B030D-6E8A-4147-A177-3AD203B41FA5}">
                      <a16:colId xmlns:a16="http://schemas.microsoft.com/office/drawing/2014/main" val="20004"/>
                    </a:ext>
                  </a:extLst>
                </a:gridCol>
              </a:tblGrid>
              <a:tr h="776785">
                <a:tc>
                  <a:txBody>
                    <a:bodyPr/>
                    <a:lstStyle/>
                    <a:p>
                      <a:pPr algn="ctr"/>
                      <a:r>
                        <a:rPr lang="en-US" sz="2000" dirty="0" smtClean="0">
                          <a:latin typeface="Arial" panose="020B0604020202020204" pitchFamily="34" charset="0"/>
                          <a:cs typeface="Arial" panose="020B0604020202020204" pitchFamily="34" charset="0"/>
                        </a:rPr>
                        <a:t>IUSD LCFF</a:t>
                      </a:r>
                      <a:endParaRPr lang="en-US" sz="2000" dirty="0">
                        <a:latin typeface="Arial" panose="020B0604020202020204" pitchFamily="34" charset="0"/>
                        <a:cs typeface="Arial" panose="020B0604020202020204" pitchFamily="34" charset="0"/>
                      </a:endParaRPr>
                    </a:p>
                  </a:txBody>
                  <a:tcPr marL="100584" marR="100584" marT="51816" marB="51816" anchor="c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lt1"/>
                          </a:solidFill>
                          <a:latin typeface="Arial" panose="020B0604020202020204" pitchFamily="34" charset="0"/>
                          <a:ea typeface="+mn-ea"/>
                          <a:cs typeface="Arial" panose="020B0604020202020204" pitchFamily="34" charset="0"/>
                        </a:rPr>
                        <a:t>2016-17</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lt1"/>
                          </a:solidFill>
                          <a:latin typeface="Arial" panose="020B0604020202020204" pitchFamily="34" charset="0"/>
                          <a:ea typeface="+mn-ea"/>
                          <a:cs typeface="Arial" panose="020B0604020202020204" pitchFamily="34" charset="0"/>
                        </a:rPr>
                        <a:t>Estimated</a:t>
                      </a:r>
                    </a:p>
                  </a:txBody>
                  <a:tcPr marL="100584" marR="100584" marT="51816" marB="51816" anchor="c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latin typeface="Arial" panose="020B0604020202020204" pitchFamily="34" charset="0"/>
                          <a:cs typeface="Arial" panose="020B0604020202020204" pitchFamily="34" charset="0"/>
                        </a:rPr>
                        <a:t>2017-18</a:t>
                      </a:r>
                      <a:r>
                        <a:rPr lang="en-US" sz="2000" kern="1200" baseline="0" dirty="0" smtClean="0">
                          <a:latin typeface="Arial" panose="020B0604020202020204" pitchFamily="34" charset="0"/>
                          <a:cs typeface="Arial" panose="020B0604020202020204" pitchFamily="34" charset="0"/>
                        </a:rPr>
                        <a:t> </a:t>
                      </a:r>
                      <a:r>
                        <a:rPr lang="en-US" sz="2000" kern="1200" dirty="0" smtClean="0">
                          <a:latin typeface="Arial" panose="020B0604020202020204" pitchFamily="34" charset="0"/>
                          <a:cs typeface="Arial" panose="020B0604020202020204" pitchFamily="34" charset="0"/>
                        </a:rPr>
                        <a:t>Projection</a:t>
                      </a:r>
                      <a:endParaRPr lang="en-US" sz="2000" b="1" kern="1200" dirty="0" smtClean="0">
                        <a:solidFill>
                          <a:schemeClr val="lt1"/>
                        </a:solidFill>
                        <a:latin typeface="Arial" panose="020B0604020202020204" pitchFamily="34" charset="0"/>
                        <a:ea typeface="+mn-ea"/>
                        <a:cs typeface="Arial" panose="020B0604020202020204" pitchFamily="34" charset="0"/>
                      </a:endParaRPr>
                    </a:p>
                  </a:txBody>
                  <a:tcPr marL="100584" marR="100584" marT="51816" marB="51816" anchor="c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latin typeface="Arial" panose="020B0604020202020204" pitchFamily="34" charset="0"/>
                          <a:cs typeface="Arial" panose="020B0604020202020204" pitchFamily="34" charset="0"/>
                        </a:rPr>
                        <a:t>2018-19 Projection</a:t>
                      </a:r>
                      <a:endParaRPr lang="en-US" sz="2000" b="1" kern="1200" dirty="0" smtClean="0">
                        <a:solidFill>
                          <a:schemeClr val="lt1"/>
                        </a:solidFill>
                        <a:latin typeface="Arial" panose="020B0604020202020204" pitchFamily="34" charset="0"/>
                        <a:ea typeface="+mn-ea"/>
                        <a:cs typeface="Arial" panose="020B0604020202020204" pitchFamily="34" charset="0"/>
                      </a:endParaRPr>
                    </a:p>
                  </a:txBody>
                  <a:tcPr marL="100584" marR="100584" marT="51816" marB="51816" anchor="c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lt1"/>
                          </a:solidFill>
                          <a:latin typeface="Arial" panose="020B0604020202020204" pitchFamily="34" charset="0"/>
                          <a:ea typeface="+mn-ea"/>
                          <a:cs typeface="Arial" panose="020B0604020202020204" pitchFamily="34" charset="0"/>
                        </a:rPr>
                        <a:t>2019-20</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lt1"/>
                          </a:solidFill>
                          <a:latin typeface="Arial" panose="020B0604020202020204" pitchFamily="34" charset="0"/>
                          <a:ea typeface="+mn-ea"/>
                          <a:cs typeface="Arial" panose="020B0604020202020204" pitchFamily="34" charset="0"/>
                        </a:rPr>
                        <a:t>Projection</a:t>
                      </a:r>
                    </a:p>
                  </a:txBody>
                  <a:tcPr marL="100584" marR="100584" marT="51816" marB="51816" anchor="ctr">
                    <a:solidFill>
                      <a:schemeClr val="accent2">
                        <a:lumMod val="75000"/>
                      </a:schemeClr>
                    </a:solidFill>
                  </a:tcPr>
                </a:tc>
                <a:extLst>
                  <a:ext uri="{0D108BD9-81ED-4DB2-BD59-A6C34878D82A}">
                    <a16:rowId xmlns:a16="http://schemas.microsoft.com/office/drawing/2014/main" val="10000"/>
                  </a:ext>
                </a:extLst>
              </a:tr>
              <a:tr h="672592">
                <a:tc>
                  <a:txBody>
                    <a:bodyPr/>
                    <a:lstStyle/>
                    <a:p>
                      <a:r>
                        <a:rPr lang="en-US" sz="1900" dirty="0" smtClean="0">
                          <a:latin typeface="Arial" panose="020B0604020202020204" pitchFamily="34" charset="0"/>
                          <a:cs typeface="Arial" panose="020B0604020202020204" pitchFamily="34" charset="0"/>
                        </a:rPr>
                        <a:t>LCFF Target</a:t>
                      </a:r>
                    </a:p>
                    <a:p>
                      <a:r>
                        <a:rPr lang="en-US" sz="1100" dirty="0" smtClean="0">
                          <a:latin typeface="Arial" panose="020B0604020202020204" pitchFamily="34" charset="0"/>
                          <a:cs typeface="Arial" panose="020B0604020202020204" pitchFamily="34" charset="0"/>
                        </a:rPr>
                        <a:t>(Actual Target to be Reached in 2020-21)</a:t>
                      </a:r>
                      <a:endParaRPr lang="en-US" sz="1100" dirty="0">
                        <a:solidFill>
                          <a:schemeClr val="tx1"/>
                        </a:solidFill>
                        <a:latin typeface="Arial" panose="020B0604020202020204" pitchFamily="34" charset="0"/>
                        <a:cs typeface="Arial" panose="020B0604020202020204" pitchFamily="34" charset="0"/>
                      </a:endParaRPr>
                    </a:p>
                  </a:txBody>
                  <a:tcPr marL="100584" marR="100584" marT="51816" marB="51816" anchor="ctr">
                    <a:solidFill>
                      <a:srgbClr val="E8F1FB"/>
                    </a:solid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$273,267,973</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solidFill>
                      <a:srgbClr val="E8F1FB"/>
                    </a:solid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$285,475,214</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solidFill>
                      <a:srgbClr val="E8F1FB"/>
                    </a:solid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$300,218,377</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solidFill>
                      <a:srgbClr val="E8F1FB"/>
                    </a:solid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$318,250,829</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solidFill>
                      <a:srgbClr val="E8F1FB"/>
                    </a:solidFill>
                  </a:tcPr>
                </a:tc>
                <a:extLst>
                  <a:ext uri="{0D108BD9-81ED-4DB2-BD59-A6C34878D82A}">
                    <a16:rowId xmlns:a16="http://schemas.microsoft.com/office/drawing/2014/main" val="10001"/>
                  </a:ext>
                </a:extLst>
              </a:tr>
              <a:tr h="743587">
                <a:tc>
                  <a:txBody>
                    <a:bodyPr/>
                    <a:lstStyle/>
                    <a:p>
                      <a:r>
                        <a:rPr lang="en-US" sz="1900" dirty="0" smtClean="0">
                          <a:latin typeface="Arial" panose="020B0604020202020204" pitchFamily="34" charset="0"/>
                          <a:cs typeface="Arial" panose="020B0604020202020204" pitchFamily="34" charset="0"/>
                        </a:rPr>
                        <a:t>LCFF Floor</a:t>
                      </a:r>
                    </a:p>
                    <a:p>
                      <a:r>
                        <a:rPr lang="en-US" sz="1100" dirty="0" smtClean="0">
                          <a:latin typeface="Arial" panose="020B0604020202020204" pitchFamily="34" charset="0"/>
                          <a:cs typeface="Arial" panose="020B0604020202020204" pitchFamily="34" charset="0"/>
                        </a:rPr>
                        <a:t>(2012-13 Actual Funding Adjusted for ADA</a:t>
                      </a:r>
                      <a:r>
                        <a:rPr lang="en-US" sz="1100" baseline="0" dirty="0" smtClean="0">
                          <a:latin typeface="Arial" panose="020B0604020202020204" pitchFamily="34" charset="0"/>
                          <a:cs typeface="Arial" panose="020B0604020202020204" pitchFamily="34" charset="0"/>
                        </a:rPr>
                        <a:t> Growth &amp; any LCFF Funding Received)</a:t>
                      </a:r>
                      <a:endParaRPr lang="en-US" sz="1100" dirty="0">
                        <a:solidFill>
                          <a:schemeClr val="tx1"/>
                        </a:solidFill>
                        <a:latin typeface="Arial" panose="020B0604020202020204" pitchFamily="34" charset="0"/>
                        <a:cs typeface="Arial" panose="020B0604020202020204" pitchFamily="34" charset="0"/>
                      </a:endParaRPr>
                    </a:p>
                  </a:txBody>
                  <a:tcPr marL="100584" marR="100584" marT="51816" marB="51816" anchor="ctr"/>
                </a:tc>
                <a:tc>
                  <a:txBody>
                    <a:bodyPr/>
                    <a:lstStyle/>
                    <a:p>
                      <a:pPr algn="r"/>
                      <a:r>
                        <a:rPr lang="en-US" sz="1800" dirty="0" smtClean="0">
                          <a:solidFill>
                            <a:schemeClr val="tx1"/>
                          </a:solidFill>
                          <a:latin typeface="Arial" panose="020B0604020202020204" pitchFamily="34" charset="0"/>
                          <a:cs typeface="Arial" panose="020B0604020202020204" pitchFamily="34" charset="0"/>
                        </a:rPr>
                        <a:t>$246,209,803</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tc>
                <a:tc>
                  <a:txBody>
                    <a:bodyPr/>
                    <a:lstStyle/>
                    <a:p>
                      <a:pPr algn="r"/>
                      <a:r>
                        <a:rPr lang="en-US" sz="1800" dirty="0" smtClean="0">
                          <a:solidFill>
                            <a:schemeClr val="tx1"/>
                          </a:solidFill>
                          <a:latin typeface="Arial" panose="020B0604020202020204" pitchFamily="34" charset="0"/>
                          <a:cs typeface="Arial" panose="020B0604020202020204" pitchFamily="34" charset="0"/>
                        </a:rPr>
                        <a:t>$268,162,003</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tc>
                <a:tc>
                  <a:txBody>
                    <a:bodyPr/>
                    <a:lstStyle/>
                    <a:p>
                      <a:pPr algn="r"/>
                      <a:r>
                        <a:rPr lang="en-US" sz="1800" dirty="0" smtClean="0">
                          <a:solidFill>
                            <a:schemeClr val="tx1"/>
                          </a:solidFill>
                          <a:latin typeface="Arial" panose="020B0604020202020204" pitchFamily="34" charset="0"/>
                          <a:cs typeface="Arial" panose="020B0604020202020204" pitchFamily="34" charset="0"/>
                        </a:rPr>
                        <a:t>$283,458,075</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tc>
                <a:tc>
                  <a:txBody>
                    <a:bodyPr/>
                    <a:lstStyle/>
                    <a:p>
                      <a:pPr algn="r"/>
                      <a:r>
                        <a:rPr lang="en-US" sz="1800" dirty="0" smtClean="0">
                          <a:solidFill>
                            <a:schemeClr val="tx1"/>
                          </a:solidFill>
                          <a:latin typeface="Arial" panose="020B0604020202020204" pitchFamily="34" charset="0"/>
                          <a:cs typeface="Arial" panose="020B0604020202020204" pitchFamily="34" charset="0"/>
                        </a:rPr>
                        <a:t>$300,257,165</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tc>
                <a:extLst>
                  <a:ext uri="{0D108BD9-81ED-4DB2-BD59-A6C34878D82A}">
                    <a16:rowId xmlns:a16="http://schemas.microsoft.com/office/drawing/2014/main" val="10002"/>
                  </a:ext>
                </a:extLst>
              </a:tr>
              <a:tr h="577609">
                <a:tc>
                  <a:txBody>
                    <a:bodyPr/>
                    <a:lstStyle/>
                    <a:p>
                      <a:r>
                        <a:rPr lang="en-US" sz="1900" dirty="0" smtClean="0">
                          <a:latin typeface="Arial" panose="020B0604020202020204" pitchFamily="34" charset="0"/>
                          <a:cs typeface="Arial" panose="020B0604020202020204" pitchFamily="34" charset="0"/>
                        </a:rPr>
                        <a:t>LCFF Gap =</a:t>
                      </a:r>
                    </a:p>
                    <a:p>
                      <a:r>
                        <a:rPr lang="en-US" sz="1100" dirty="0" smtClean="0">
                          <a:latin typeface="Arial" panose="020B0604020202020204" pitchFamily="34" charset="0"/>
                          <a:cs typeface="Arial" panose="020B0604020202020204" pitchFamily="34" charset="0"/>
                        </a:rPr>
                        <a:t>(Difference Between Target &amp; Floor)</a:t>
                      </a:r>
                      <a:endParaRPr lang="en-US" sz="1100" dirty="0">
                        <a:solidFill>
                          <a:schemeClr val="tx1"/>
                        </a:solidFill>
                        <a:latin typeface="Arial" panose="020B0604020202020204" pitchFamily="34" charset="0"/>
                        <a:cs typeface="Arial" panose="020B0604020202020204" pitchFamily="34" charset="0"/>
                      </a:endParaRPr>
                    </a:p>
                  </a:txBody>
                  <a:tcPr marL="100584" marR="100584" marT="51816" marB="51816" anchor="ctr">
                    <a:solidFill>
                      <a:srgbClr val="E8F1FB"/>
                    </a:solid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$27,058,170</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solidFill>
                      <a:srgbClr val="E8F1FB"/>
                    </a:solid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$17,313,211</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solidFill>
                      <a:srgbClr val="E8F1FB"/>
                    </a:solid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$16,760,302</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solidFill>
                      <a:srgbClr val="E8F1FB"/>
                    </a:solid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$17,993,664</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solidFill>
                      <a:srgbClr val="E8F1FB"/>
                    </a:solidFill>
                  </a:tcPr>
                </a:tc>
                <a:extLst>
                  <a:ext uri="{0D108BD9-81ED-4DB2-BD59-A6C34878D82A}">
                    <a16:rowId xmlns:a16="http://schemas.microsoft.com/office/drawing/2014/main" val="10003"/>
                  </a:ext>
                </a:extLst>
              </a:tr>
              <a:tr h="577609">
                <a:tc>
                  <a:txBody>
                    <a:bodyPr/>
                    <a:lstStyle/>
                    <a:p>
                      <a:r>
                        <a:rPr lang="en-US" sz="1900" dirty="0" smtClean="0">
                          <a:latin typeface="Arial" panose="020B0604020202020204" pitchFamily="34" charset="0"/>
                          <a:cs typeface="Arial" panose="020B0604020202020204" pitchFamily="34" charset="0"/>
                        </a:rPr>
                        <a:t>Gap Funding Rate*=</a:t>
                      </a:r>
                    </a:p>
                    <a:p>
                      <a:r>
                        <a:rPr lang="en-US" sz="1100" dirty="0" smtClean="0">
                          <a:latin typeface="Arial" panose="020B0604020202020204" pitchFamily="34" charset="0"/>
                          <a:cs typeface="Arial" panose="020B0604020202020204" pitchFamily="34" charset="0"/>
                        </a:rPr>
                        <a:t>(% of Gap to be Funded)</a:t>
                      </a:r>
                      <a:endParaRPr lang="en-US" sz="1100" dirty="0">
                        <a:solidFill>
                          <a:schemeClr val="tx1"/>
                        </a:solidFill>
                        <a:latin typeface="Arial" panose="020B0604020202020204" pitchFamily="34" charset="0"/>
                        <a:cs typeface="Arial" panose="020B0604020202020204" pitchFamily="34" charset="0"/>
                      </a:endParaRPr>
                    </a:p>
                  </a:txBody>
                  <a:tcPr marL="100584" marR="100584" marT="51816" marB="51816" anchor="ctr"/>
                </a:tc>
                <a:tc>
                  <a:txBody>
                    <a:bodyPr/>
                    <a:lstStyle/>
                    <a:p>
                      <a:pPr algn="r"/>
                      <a:r>
                        <a:rPr lang="en-US" sz="1800" dirty="0" smtClean="0">
                          <a:solidFill>
                            <a:schemeClr val="tx1"/>
                          </a:solidFill>
                          <a:latin typeface="Arial" panose="020B0604020202020204" pitchFamily="34" charset="0"/>
                          <a:cs typeface="Arial" panose="020B0604020202020204" pitchFamily="34" charset="0"/>
                        </a:rPr>
                        <a:t>55.03%</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tc>
                <a:tc>
                  <a:txBody>
                    <a:bodyPr/>
                    <a:lstStyle/>
                    <a:p>
                      <a:pPr algn="r"/>
                      <a:r>
                        <a:rPr lang="en-US" sz="1800" dirty="0" smtClean="0">
                          <a:solidFill>
                            <a:schemeClr val="tx1"/>
                          </a:solidFill>
                          <a:latin typeface="Arial" panose="020B0604020202020204" pitchFamily="34" charset="0"/>
                          <a:cs typeface="Arial" panose="020B0604020202020204" pitchFamily="34" charset="0"/>
                        </a:rPr>
                        <a:t>43.97%</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tc>
                <a:tc>
                  <a:txBody>
                    <a:bodyPr/>
                    <a:lstStyle/>
                    <a:p>
                      <a:pPr algn="r"/>
                      <a:r>
                        <a:rPr lang="en-US" sz="1800" dirty="0" smtClean="0">
                          <a:solidFill>
                            <a:schemeClr val="tx1"/>
                          </a:solidFill>
                          <a:latin typeface="Arial" panose="020B0604020202020204" pitchFamily="34" charset="0"/>
                          <a:cs typeface="Arial" panose="020B0604020202020204" pitchFamily="34" charset="0"/>
                        </a:rPr>
                        <a:t>39.03%</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tc>
                <a:tc>
                  <a:txBody>
                    <a:bodyPr/>
                    <a:lstStyle/>
                    <a:p>
                      <a:pPr algn="r"/>
                      <a:r>
                        <a:rPr lang="en-US" sz="1800" dirty="0" smtClean="0">
                          <a:solidFill>
                            <a:schemeClr val="tx1"/>
                          </a:solidFill>
                          <a:latin typeface="Arial" panose="020B0604020202020204" pitchFamily="34" charset="0"/>
                          <a:cs typeface="Arial" panose="020B0604020202020204" pitchFamily="34" charset="0"/>
                        </a:rPr>
                        <a:t>41.51%</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tc>
                <a:extLst>
                  <a:ext uri="{0D108BD9-81ED-4DB2-BD59-A6C34878D82A}">
                    <a16:rowId xmlns:a16="http://schemas.microsoft.com/office/drawing/2014/main" val="10004"/>
                  </a:ext>
                </a:extLst>
              </a:tr>
              <a:tr h="577609">
                <a:tc>
                  <a:txBody>
                    <a:bodyPr/>
                    <a:lstStyle/>
                    <a:p>
                      <a:r>
                        <a:rPr lang="en-US" sz="1900" dirty="0" smtClean="0">
                          <a:latin typeface="Arial" panose="020B0604020202020204" pitchFamily="34" charset="0"/>
                          <a:cs typeface="Arial" panose="020B0604020202020204" pitchFamily="34" charset="0"/>
                        </a:rPr>
                        <a:t>Gap Funding Amount =</a:t>
                      </a:r>
                    </a:p>
                    <a:p>
                      <a:r>
                        <a:rPr lang="en-US" sz="1100" dirty="0" smtClean="0">
                          <a:latin typeface="Arial" panose="020B0604020202020204" pitchFamily="34" charset="0"/>
                          <a:cs typeface="Arial" panose="020B0604020202020204" pitchFamily="34" charset="0"/>
                        </a:rPr>
                        <a:t>(Anticipated</a:t>
                      </a:r>
                      <a:r>
                        <a:rPr lang="en-US" sz="1100" baseline="0" dirty="0" smtClean="0">
                          <a:latin typeface="Arial" panose="020B0604020202020204" pitchFamily="34" charset="0"/>
                          <a:cs typeface="Arial" panose="020B0604020202020204" pitchFamily="34" charset="0"/>
                        </a:rPr>
                        <a:t> Additional Funds)</a:t>
                      </a:r>
                      <a:endParaRPr lang="en-US" sz="1100" dirty="0">
                        <a:solidFill>
                          <a:schemeClr val="tx1"/>
                        </a:solidFill>
                        <a:latin typeface="Arial" panose="020B0604020202020204" pitchFamily="34" charset="0"/>
                        <a:cs typeface="Arial" panose="020B0604020202020204" pitchFamily="34" charset="0"/>
                      </a:endParaRPr>
                    </a:p>
                  </a:txBody>
                  <a:tcPr marL="100584" marR="100584" marT="51816" marB="51816" anchor="ctr">
                    <a:solidFill>
                      <a:srgbClr val="FFFF00"/>
                    </a:solid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$14,890,111</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solidFill>
                      <a:srgbClr val="FFFF00"/>
                    </a:solid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$7,612,619</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solidFill>
                      <a:srgbClr val="FFFF00"/>
                    </a:solid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$6,541,546</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solidFill>
                      <a:srgbClr val="FFFF00"/>
                    </a:solid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$7,469,170</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solidFill>
                      <a:srgbClr val="FFFF00"/>
                    </a:solidFill>
                  </a:tcPr>
                </a:tc>
                <a:extLst>
                  <a:ext uri="{0D108BD9-81ED-4DB2-BD59-A6C34878D82A}">
                    <a16:rowId xmlns:a16="http://schemas.microsoft.com/office/drawing/2014/main" val="10005"/>
                  </a:ext>
                </a:extLst>
              </a:tr>
              <a:tr h="672592">
                <a:tc>
                  <a:txBody>
                    <a:bodyPr/>
                    <a:lstStyle/>
                    <a:p>
                      <a:pPr marL="0" algn="l" defTabSz="914400" rtl="0" eaLnBrk="1" latinLnBrk="0" hangingPunct="1"/>
                      <a:r>
                        <a:rPr lang="en-US" sz="1900" kern="1200" dirty="0" smtClean="0">
                          <a:latin typeface="Arial" panose="020B0604020202020204" pitchFamily="34" charset="0"/>
                          <a:cs typeface="Arial" panose="020B0604020202020204" pitchFamily="34" charset="0"/>
                        </a:rPr>
                        <a:t>Total LCFF Funding =</a:t>
                      </a:r>
                    </a:p>
                  </a:txBody>
                  <a:tcPr marL="100584" marR="100584" marT="51816" marB="51816" anchor="ctr"/>
                </a:tc>
                <a:tc>
                  <a:txBody>
                    <a:bodyPr/>
                    <a:lstStyle/>
                    <a:p>
                      <a:pPr algn="r"/>
                      <a:r>
                        <a:rPr lang="en-US" sz="1800" dirty="0" smtClean="0">
                          <a:solidFill>
                            <a:schemeClr val="tx1"/>
                          </a:solidFill>
                          <a:latin typeface="Arial" panose="020B0604020202020204" pitchFamily="34" charset="0"/>
                          <a:cs typeface="Arial" panose="020B0604020202020204" pitchFamily="34" charset="0"/>
                        </a:rPr>
                        <a:t>$261,099,914</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tc>
                <a:tc>
                  <a:txBody>
                    <a:bodyPr/>
                    <a:lstStyle/>
                    <a:p>
                      <a:pPr algn="r"/>
                      <a:r>
                        <a:rPr lang="en-US" sz="1800" dirty="0" smtClean="0">
                          <a:solidFill>
                            <a:schemeClr val="tx1"/>
                          </a:solidFill>
                          <a:latin typeface="Arial" panose="020B0604020202020204" pitchFamily="34" charset="0"/>
                          <a:cs typeface="Arial" panose="020B0604020202020204" pitchFamily="34" charset="0"/>
                        </a:rPr>
                        <a:t>$275,774,622</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tc>
                <a:tc>
                  <a:txBody>
                    <a:bodyPr/>
                    <a:lstStyle/>
                    <a:p>
                      <a:pPr algn="r"/>
                      <a:r>
                        <a:rPr lang="en-US" sz="1800" dirty="0" smtClean="0">
                          <a:solidFill>
                            <a:schemeClr val="tx1"/>
                          </a:solidFill>
                          <a:latin typeface="Arial" panose="020B0604020202020204" pitchFamily="34" charset="0"/>
                          <a:cs typeface="Arial" panose="020B0604020202020204" pitchFamily="34" charset="0"/>
                        </a:rPr>
                        <a:t>$289,999,621</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tc>
                <a:tc>
                  <a:txBody>
                    <a:bodyPr/>
                    <a:lstStyle/>
                    <a:p>
                      <a:pPr algn="r"/>
                      <a:r>
                        <a:rPr lang="en-US" sz="1800" dirty="0" smtClean="0">
                          <a:solidFill>
                            <a:schemeClr val="tx1"/>
                          </a:solidFill>
                          <a:latin typeface="Arial" panose="020B0604020202020204" pitchFamily="34" charset="0"/>
                          <a:cs typeface="Arial" panose="020B0604020202020204" pitchFamily="34" charset="0"/>
                        </a:rPr>
                        <a:t>$307,726,335</a:t>
                      </a:r>
                      <a:endParaRPr lang="en-US" sz="1800" dirty="0">
                        <a:solidFill>
                          <a:schemeClr val="tx1"/>
                        </a:solidFill>
                        <a:latin typeface="Arial" panose="020B0604020202020204" pitchFamily="34" charset="0"/>
                        <a:cs typeface="Arial" panose="020B0604020202020204" pitchFamily="34" charset="0"/>
                      </a:endParaRPr>
                    </a:p>
                  </a:txBody>
                  <a:tcPr marL="100584" marR="100584" marT="51816" marB="51816" anchor="ctr"/>
                </a:tc>
                <a:extLst>
                  <a:ext uri="{0D108BD9-81ED-4DB2-BD59-A6C34878D82A}">
                    <a16:rowId xmlns:a16="http://schemas.microsoft.com/office/drawing/2014/main" val="10006"/>
                  </a:ext>
                </a:extLst>
              </a:tr>
            </a:tbl>
          </a:graphicData>
        </a:graphic>
      </p:graphicFrame>
      <p:sp>
        <p:nvSpPr>
          <p:cNvPr id="4" name="Left Brace 3"/>
          <p:cNvSpPr/>
          <p:nvPr/>
        </p:nvSpPr>
        <p:spPr>
          <a:xfrm flipV="1">
            <a:off x="4463935" y="6375861"/>
            <a:ext cx="266007" cy="299259"/>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 name="Right Brace 4"/>
          <p:cNvSpPr/>
          <p:nvPr/>
        </p:nvSpPr>
        <p:spPr>
          <a:xfrm flipV="1">
            <a:off x="7680961" y="6375861"/>
            <a:ext cx="285404" cy="299259"/>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 name="TextBox 6"/>
          <p:cNvSpPr txBox="1"/>
          <p:nvPr/>
        </p:nvSpPr>
        <p:spPr>
          <a:xfrm>
            <a:off x="4883285" y="6309363"/>
            <a:ext cx="2694563" cy="892552"/>
          </a:xfrm>
          <a:prstGeom prst="rect">
            <a:avLst/>
          </a:prstGeom>
          <a:noFill/>
        </p:spPr>
        <p:txBody>
          <a:bodyPr wrap="square" rtlCol="0">
            <a:spAutoFit/>
          </a:bodyPr>
          <a:lstStyle/>
          <a:p>
            <a:pPr algn="ctr"/>
            <a:r>
              <a:rPr lang="en-US" sz="1600" dirty="0">
                <a:solidFill>
                  <a:prstClr val="black"/>
                </a:solidFill>
                <a:latin typeface="Arial" panose="020B0604020202020204" pitchFamily="34" charset="0"/>
                <a:cs typeface="Arial" panose="020B0604020202020204" pitchFamily="34" charset="0"/>
              </a:rPr>
              <a:t>LCFF Increase - $15M</a:t>
            </a:r>
          </a:p>
          <a:p>
            <a:pPr algn="ctr"/>
            <a:endParaRPr lang="en-US" dirty="0">
              <a:solidFill>
                <a:prstClr val="black"/>
              </a:solidFill>
            </a:endParaRPr>
          </a:p>
          <a:p>
            <a:pPr algn="ctr"/>
            <a:endParaRPr lang="en-US" dirty="0">
              <a:solidFill>
                <a:prstClr val="black"/>
              </a:solidFill>
            </a:endParaRPr>
          </a:p>
        </p:txBody>
      </p:sp>
      <p:sp>
        <p:nvSpPr>
          <p:cNvPr id="3" name="TextBox 2"/>
          <p:cNvSpPr txBox="1"/>
          <p:nvPr/>
        </p:nvSpPr>
        <p:spPr>
          <a:xfrm>
            <a:off x="2" y="6450677"/>
            <a:ext cx="4556399" cy="307777"/>
          </a:xfrm>
          <a:prstGeom prst="rect">
            <a:avLst/>
          </a:prstGeom>
          <a:noFill/>
        </p:spPr>
        <p:txBody>
          <a:bodyPr wrap="square" rtlCol="0">
            <a:spAutoFit/>
          </a:bodyPr>
          <a:lstStyle/>
          <a:p>
            <a:r>
              <a:rPr lang="en-US" sz="1400" dirty="0"/>
              <a:t>* Gap Funding Rates based on SSC projections</a:t>
            </a:r>
          </a:p>
        </p:txBody>
      </p:sp>
      <p:sp>
        <p:nvSpPr>
          <p:cNvPr id="8" name="TextBox 7"/>
          <p:cNvSpPr txBox="1"/>
          <p:nvPr/>
        </p:nvSpPr>
        <p:spPr>
          <a:xfrm>
            <a:off x="11644276" y="6369681"/>
            <a:ext cx="459739" cy="369332"/>
          </a:xfrm>
          <a:prstGeom prst="rect">
            <a:avLst/>
          </a:prstGeom>
          <a:noFill/>
        </p:spPr>
        <p:txBody>
          <a:bodyPr wrap="square" rtlCol="0">
            <a:spAutoFit/>
          </a:bodyPr>
          <a:lstStyle/>
          <a:p>
            <a:r>
              <a:rPr lang="en-US" dirty="0" smtClean="0"/>
              <a:t>25</a:t>
            </a:r>
            <a:endParaRPr lang="en-US" dirty="0"/>
          </a:p>
        </p:txBody>
      </p:sp>
    </p:spTree>
    <p:extLst>
      <p:ext uri="{BB962C8B-B14F-4D97-AF65-F5344CB8AC3E}">
        <p14:creationId xmlns:p14="http://schemas.microsoft.com/office/powerpoint/2010/main" val="616516862"/>
      </p:ext>
    </p:extLst>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Department of Finance (DOF) vs. School Services of California (SSC) Projected LCFF “Gap” Funding Rates</a:t>
            </a:r>
            <a:endParaRPr lang="en-US" sz="3600" dirty="0"/>
          </a:p>
        </p:txBody>
      </p:sp>
      <p:graphicFrame>
        <p:nvGraphicFramePr>
          <p:cNvPr id="5" name="Chart 4"/>
          <p:cNvGraphicFramePr>
            <a:graphicFrameLocks/>
          </p:cNvGraphicFramePr>
          <p:nvPr>
            <p:extLst>
              <p:ext uri="{D42A27DB-BD31-4B8C-83A1-F6EECF244321}">
                <p14:modId xmlns:p14="http://schemas.microsoft.com/office/powerpoint/2010/main" val="251736061"/>
              </p:ext>
            </p:extLst>
          </p:nvPr>
        </p:nvGraphicFramePr>
        <p:xfrm>
          <a:off x="447473" y="1361874"/>
          <a:ext cx="10965372" cy="509729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1660901" y="6397228"/>
            <a:ext cx="443114" cy="369332"/>
          </a:xfrm>
          <a:prstGeom prst="rect">
            <a:avLst/>
          </a:prstGeom>
          <a:noFill/>
        </p:spPr>
        <p:txBody>
          <a:bodyPr wrap="square" rtlCol="0">
            <a:spAutoFit/>
          </a:bodyPr>
          <a:lstStyle/>
          <a:p>
            <a:r>
              <a:rPr lang="en-US" dirty="0" smtClean="0"/>
              <a:t>26</a:t>
            </a:r>
            <a:endParaRPr lang="en-US" dirty="0"/>
          </a:p>
        </p:txBody>
      </p:sp>
    </p:spTree>
    <p:extLst>
      <p:ext uri="{BB962C8B-B14F-4D97-AF65-F5344CB8AC3E}">
        <p14:creationId xmlns:p14="http://schemas.microsoft.com/office/powerpoint/2010/main" val="748817271"/>
      </p:ext>
    </p:extLst>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670309957"/>
              </p:ext>
            </p:extLst>
          </p:nvPr>
        </p:nvGraphicFramePr>
        <p:xfrm>
          <a:off x="1733550" y="-38100"/>
          <a:ext cx="8724900" cy="6934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pPr algn="ctr"/>
            <a:r>
              <a:rPr lang="en-US" sz="5400" dirty="0"/>
              <a:t>Utilization of Ongoing Funding</a:t>
            </a:r>
          </a:p>
        </p:txBody>
      </p:sp>
      <p:sp>
        <p:nvSpPr>
          <p:cNvPr id="4" name="TextBox 3"/>
          <p:cNvSpPr txBox="1"/>
          <p:nvPr/>
        </p:nvSpPr>
        <p:spPr>
          <a:xfrm>
            <a:off x="11690697" y="6380602"/>
            <a:ext cx="501303" cy="369332"/>
          </a:xfrm>
          <a:prstGeom prst="rect">
            <a:avLst/>
          </a:prstGeom>
          <a:noFill/>
        </p:spPr>
        <p:txBody>
          <a:bodyPr wrap="square" rtlCol="0">
            <a:spAutoFit/>
          </a:bodyPr>
          <a:lstStyle/>
          <a:p>
            <a:r>
              <a:rPr lang="en-US" dirty="0" smtClean="0"/>
              <a:t>27</a:t>
            </a:r>
            <a:endParaRPr lang="en-US" dirty="0"/>
          </a:p>
        </p:txBody>
      </p:sp>
    </p:spTree>
    <p:extLst>
      <p:ext uri="{BB962C8B-B14F-4D97-AF65-F5344CB8AC3E}">
        <p14:creationId xmlns:p14="http://schemas.microsoft.com/office/powerpoint/2010/main" val="1529232658"/>
      </p:ext>
    </p:extLst>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793" y="195441"/>
            <a:ext cx="10541222" cy="1325563"/>
          </a:xfrm>
        </p:spPr>
        <p:txBody>
          <a:bodyPr>
            <a:noAutofit/>
          </a:bodyPr>
          <a:lstStyle/>
          <a:p>
            <a:pPr algn="ctr"/>
            <a:r>
              <a:rPr lang="en-US" sz="5400" dirty="0"/>
              <a:t>Promise to Restore </a:t>
            </a:r>
            <a:r>
              <a:rPr lang="en-US" sz="5400" dirty="0" smtClean="0"/>
              <a:t>Purchasing Power</a:t>
            </a:r>
            <a:endParaRPr lang="en-US" sz="5400" dirty="0"/>
          </a:p>
        </p:txBody>
      </p:sp>
      <p:sp>
        <p:nvSpPr>
          <p:cNvPr id="6" name="Content Placeholder 5"/>
          <p:cNvSpPr>
            <a:spLocks noGrp="1"/>
          </p:cNvSpPr>
          <p:nvPr>
            <p:ph idx="1"/>
          </p:nvPr>
        </p:nvSpPr>
        <p:spPr/>
        <p:txBody>
          <a:bodyPr>
            <a:noAutofit/>
          </a:bodyPr>
          <a:lstStyle/>
          <a:p>
            <a:pPr>
              <a:spcAft>
                <a:spcPts val="1200"/>
              </a:spcAft>
            </a:pPr>
            <a:r>
              <a:rPr lang="en-US" dirty="0"/>
              <a:t>With the implementation of the LCFF in 2013-14, the stated goal was to fully fund the formula by 2020-21 and restore funding to pre-recession 2007-08 purchasing power </a:t>
            </a:r>
            <a:r>
              <a:rPr lang="en-US" dirty="0" smtClean="0"/>
              <a:t>levels</a:t>
            </a:r>
          </a:p>
          <a:p>
            <a:pPr>
              <a:spcAft>
                <a:spcPts val="1200"/>
              </a:spcAft>
            </a:pPr>
            <a:r>
              <a:rPr lang="en-US" dirty="0" smtClean="0"/>
              <a:t>However, significant costs have been added which will make it very difficult to fully restore purchasing power to pre-recession levels</a:t>
            </a:r>
          </a:p>
          <a:p>
            <a:pPr lvl="1">
              <a:spcAft>
                <a:spcPts val="1200"/>
              </a:spcAft>
            </a:pPr>
            <a:r>
              <a:rPr lang="en-US" dirty="0" smtClean="0"/>
              <a:t>In 2014-15 </a:t>
            </a:r>
            <a:r>
              <a:rPr lang="en-US" dirty="0" err="1" smtClean="0"/>
              <a:t>CalSTRS</a:t>
            </a:r>
            <a:r>
              <a:rPr lang="en-US" dirty="0" smtClean="0"/>
              <a:t> employee and employer rate increases were approved, increasing the employer rate incrementally from 8.25% to 19.10% by 2020-21</a:t>
            </a:r>
          </a:p>
          <a:p>
            <a:pPr lvl="1">
              <a:spcAft>
                <a:spcPts val="1200"/>
              </a:spcAft>
            </a:pPr>
            <a:r>
              <a:rPr lang="en-US" dirty="0" smtClean="0"/>
              <a:t>CalPERS employer rates have increased from 11.44% in 2013-14 to an estimated 23.8% in 2020-21</a:t>
            </a:r>
          </a:p>
          <a:p>
            <a:pPr lvl="1">
              <a:spcAft>
                <a:spcPts val="1200"/>
              </a:spcAft>
            </a:pPr>
            <a:r>
              <a:rPr lang="en-US" dirty="0" smtClean="0"/>
              <a:t>For IUSD this represents an increase in costs of approximately $851/ADA or $28.5 million</a:t>
            </a:r>
          </a:p>
          <a:p>
            <a:pPr lvl="1">
              <a:spcAft>
                <a:spcPts val="1200"/>
              </a:spcAft>
            </a:pPr>
            <a:r>
              <a:rPr lang="en-US" dirty="0" smtClean="0"/>
              <a:t>Increased costs for Special Education and other nondiscretionary spending </a:t>
            </a:r>
          </a:p>
          <a:p>
            <a:pPr>
              <a:spcAft>
                <a:spcPts val="1200"/>
              </a:spcAft>
            </a:pPr>
            <a:endParaRPr lang="en-US" dirty="0" smtClean="0"/>
          </a:p>
          <a:p>
            <a:pPr>
              <a:spcAft>
                <a:spcPts val="1200"/>
              </a:spcAft>
            </a:pPr>
            <a:endParaRPr lang="en-US" dirty="0"/>
          </a:p>
          <a:p>
            <a:pPr>
              <a:spcAft>
                <a:spcPts val="1200"/>
              </a:spcAft>
            </a:pPr>
            <a:endParaRPr lang="en-US" dirty="0"/>
          </a:p>
        </p:txBody>
      </p:sp>
      <p:sp>
        <p:nvSpPr>
          <p:cNvPr id="4" name="TextBox 3"/>
          <p:cNvSpPr txBox="1"/>
          <p:nvPr/>
        </p:nvSpPr>
        <p:spPr>
          <a:xfrm>
            <a:off x="11704320" y="6389689"/>
            <a:ext cx="567804" cy="369332"/>
          </a:xfrm>
          <a:prstGeom prst="rect">
            <a:avLst/>
          </a:prstGeom>
          <a:noFill/>
        </p:spPr>
        <p:txBody>
          <a:bodyPr wrap="square" rtlCol="0">
            <a:spAutoFit/>
          </a:bodyPr>
          <a:lstStyle/>
          <a:p>
            <a:r>
              <a:rPr lang="en-US" dirty="0" smtClean="0"/>
              <a:t>28</a:t>
            </a:r>
            <a:endParaRPr lang="en-US" dirty="0"/>
          </a:p>
        </p:txBody>
      </p:sp>
    </p:spTree>
    <p:extLst>
      <p:ext uri="{BB962C8B-B14F-4D97-AF65-F5344CB8AC3E}">
        <p14:creationId xmlns:p14="http://schemas.microsoft.com/office/powerpoint/2010/main" val="4123662862"/>
      </p:ext>
    </p:extLst>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STRS &amp; PERS Projected Increases</a:t>
            </a:r>
            <a:endParaRPr lang="en-US" sz="5400" dirty="0"/>
          </a:p>
        </p:txBody>
      </p:sp>
      <p:graphicFrame>
        <p:nvGraphicFramePr>
          <p:cNvPr id="6" name="Chart 5"/>
          <p:cNvGraphicFramePr/>
          <p:nvPr>
            <p:extLst>
              <p:ext uri="{D42A27DB-BD31-4B8C-83A1-F6EECF244321}">
                <p14:modId xmlns:p14="http://schemas.microsoft.com/office/powerpoint/2010/main" val="300626832"/>
              </p:ext>
            </p:extLst>
          </p:nvPr>
        </p:nvGraphicFramePr>
        <p:xfrm>
          <a:off x="382385" y="1629295"/>
          <a:ext cx="11105804" cy="497101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1704320" y="6415639"/>
            <a:ext cx="584430" cy="369332"/>
          </a:xfrm>
          <a:prstGeom prst="rect">
            <a:avLst/>
          </a:prstGeom>
          <a:noFill/>
        </p:spPr>
        <p:txBody>
          <a:bodyPr wrap="square" rtlCol="0">
            <a:spAutoFit/>
          </a:bodyPr>
          <a:lstStyle/>
          <a:p>
            <a:r>
              <a:rPr lang="en-US" dirty="0" smtClean="0"/>
              <a:t>29</a:t>
            </a:r>
            <a:endParaRPr lang="en-US" dirty="0"/>
          </a:p>
        </p:txBody>
      </p:sp>
    </p:spTree>
    <p:extLst>
      <p:ext uri="{BB962C8B-B14F-4D97-AF65-F5344CB8AC3E}">
        <p14:creationId xmlns:p14="http://schemas.microsoft.com/office/powerpoint/2010/main" val="1150457483"/>
      </p:ext>
    </p:extLst>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050" y="165481"/>
            <a:ext cx="10265788" cy="1325563"/>
          </a:xfrm>
        </p:spPr>
        <p:txBody>
          <a:bodyPr>
            <a:noAutofit/>
          </a:bodyPr>
          <a:lstStyle/>
          <a:p>
            <a:pPr algn="ctr"/>
            <a:r>
              <a:rPr lang="en-US" sz="5400" dirty="0" smtClean="0">
                <a:latin typeface="+mn-lt"/>
              </a:rPr>
              <a:t>Dashboard Indicators</a:t>
            </a:r>
            <a:endParaRPr lang="en-US" sz="5400" dirty="0">
              <a:latin typeface="+mn-lt"/>
            </a:endParaRPr>
          </a:p>
        </p:txBody>
      </p:sp>
      <p:sp>
        <p:nvSpPr>
          <p:cNvPr id="5" name="Up Arrow 4"/>
          <p:cNvSpPr/>
          <p:nvPr/>
        </p:nvSpPr>
        <p:spPr>
          <a:xfrm>
            <a:off x="2027832" y="3968215"/>
            <a:ext cx="844937" cy="1365422"/>
          </a:xfrm>
          <a:prstGeom prst="up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43340" y="2726157"/>
            <a:ext cx="812419" cy="7616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idx="1"/>
          </p:nvPr>
        </p:nvSpPr>
        <p:spPr>
          <a:xfrm>
            <a:off x="6360105" y="1643839"/>
            <a:ext cx="1919115" cy="923330"/>
          </a:xfrm>
          <a:prstGeom prst="rect">
            <a:avLst/>
          </a:prstGeom>
        </p:spPr>
        <p:txBody>
          <a:bodyPr wrap="none">
            <a:spAutoFit/>
          </a:bodyPr>
          <a:lstStyle/>
          <a:p>
            <a:pPr marL="0" indent="0">
              <a:buNone/>
            </a:pPr>
            <a:r>
              <a:rPr lang="en-US" sz="5400" b="1" dirty="0" smtClean="0"/>
              <a:t>Status</a:t>
            </a:r>
            <a:endParaRPr lang="en-US" sz="5400" b="1" dirty="0"/>
          </a:p>
        </p:txBody>
      </p:sp>
      <p:sp>
        <p:nvSpPr>
          <p:cNvPr id="12" name="Content Placeholder 10"/>
          <p:cNvSpPr txBox="1">
            <a:spLocks/>
          </p:cNvSpPr>
          <p:nvPr/>
        </p:nvSpPr>
        <p:spPr>
          <a:xfrm>
            <a:off x="9029505" y="1656849"/>
            <a:ext cx="2265364" cy="923330"/>
          </a:xfrm>
          <a:prstGeom prst="rect">
            <a:avLst/>
          </a:prstGeom>
        </p:spPr>
        <p:txBody>
          <a:bodyPr vert="horz" wrap="none" lIns="91440" tIns="45720" rIns="91440" bIns="45720" rtlCol="0">
            <a:spAutoFit/>
          </a:bodyPr>
          <a:lstStyle>
            <a:lvl1pPr marL="2873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1pPr>
            <a:lvl2pPr marL="7397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2pPr>
            <a:lvl3pPr marL="12017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3pPr>
            <a:lvl4pPr marL="16541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4pPr>
            <a:lvl5pPr marL="21161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5400" dirty="0" smtClean="0"/>
              <a:t>Change</a:t>
            </a:r>
            <a:endParaRPr lang="en-US" sz="5400" dirty="0"/>
          </a:p>
        </p:txBody>
      </p:sp>
      <p:sp>
        <p:nvSpPr>
          <p:cNvPr id="13" name="Content Placeholder 10"/>
          <p:cNvSpPr txBox="1">
            <a:spLocks/>
          </p:cNvSpPr>
          <p:nvPr/>
        </p:nvSpPr>
        <p:spPr>
          <a:xfrm>
            <a:off x="1653896" y="2567169"/>
            <a:ext cx="3589444" cy="923330"/>
          </a:xfrm>
          <a:prstGeom prst="rect">
            <a:avLst/>
          </a:prstGeom>
        </p:spPr>
        <p:txBody>
          <a:bodyPr vert="horz" wrap="none" lIns="91440" tIns="45720" rIns="91440" bIns="45720" rtlCol="0">
            <a:spAutoFit/>
          </a:bodyPr>
          <a:lstStyle>
            <a:lvl1pPr marL="2873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1pPr>
            <a:lvl2pPr marL="7397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2pPr>
            <a:lvl3pPr marL="12017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3pPr>
            <a:lvl4pPr marL="16541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4pPr>
            <a:lvl5pPr marL="21161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Tx/>
              <a:buNone/>
            </a:pPr>
            <a:r>
              <a:rPr lang="en-US" sz="5400" dirty="0" smtClean="0"/>
              <a:t>Suspension:</a:t>
            </a:r>
            <a:endParaRPr lang="en-US" sz="5400" dirty="0"/>
          </a:p>
        </p:txBody>
      </p:sp>
      <p:sp>
        <p:nvSpPr>
          <p:cNvPr id="14" name="Content Placeholder 10"/>
          <p:cNvSpPr txBox="1">
            <a:spLocks/>
          </p:cNvSpPr>
          <p:nvPr/>
        </p:nvSpPr>
        <p:spPr>
          <a:xfrm>
            <a:off x="1535466" y="3518757"/>
            <a:ext cx="3707874" cy="923330"/>
          </a:xfrm>
          <a:prstGeom prst="rect">
            <a:avLst/>
          </a:prstGeom>
        </p:spPr>
        <p:txBody>
          <a:bodyPr vert="horz" wrap="none" lIns="91440" tIns="45720" rIns="91440" bIns="45720" rtlCol="0">
            <a:spAutoFit/>
          </a:bodyPr>
          <a:lstStyle>
            <a:lvl1pPr marL="2873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1pPr>
            <a:lvl2pPr marL="7397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2pPr>
            <a:lvl3pPr marL="12017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3pPr>
            <a:lvl4pPr marL="16541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4pPr>
            <a:lvl5pPr marL="21161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Tx/>
              <a:buNone/>
            </a:pPr>
            <a:r>
              <a:rPr lang="en-US" sz="5400" dirty="0" smtClean="0"/>
              <a:t>EL Progress:</a:t>
            </a:r>
            <a:endParaRPr lang="en-US" sz="5400" dirty="0"/>
          </a:p>
        </p:txBody>
      </p:sp>
      <p:sp>
        <p:nvSpPr>
          <p:cNvPr id="15" name="Content Placeholder 10"/>
          <p:cNvSpPr txBox="1">
            <a:spLocks/>
          </p:cNvSpPr>
          <p:nvPr/>
        </p:nvSpPr>
        <p:spPr>
          <a:xfrm>
            <a:off x="1846115" y="4489838"/>
            <a:ext cx="3401892" cy="923330"/>
          </a:xfrm>
          <a:prstGeom prst="rect">
            <a:avLst/>
          </a:prstGeom>
        </p:spPr>
        <p:txBody>
          <a:bodyPr vert="horz" wrap="none" lIns="91440" tIns="45720" rIns="91440" bIns="45720" rtlCol="0">
            <a:spAutoFit/>
          </a:bodyPr>
          <a:lstStyle>
            <a:lvl1pPr marL="2873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1pPr>
            <a:lvl2pPr marL="7397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2pPr>
            <a:lvl3pPr marL="12017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3pPr>
            <a:lvl4pPr marL="16541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4pPr>
            <a:lvl5pPr marL="21161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Tx/>
              <a:buNone/>
            </a:pPr>
            <a:r>
              <a:rPr lang="en-US" sz="5400" dirty="0" smtClean="0"/>
              <a:t>Graduation:</a:t>
            </a:r>
            <a:endParaRPr lang="en-US" sz="5400" dirty="0"/>
          </a:p>
        </p:txBody>
      </p:sp>
      <p:sp>
        <p:nvSpPr>
          <p:cNvPr id="16" name="Content Placeholder 10"/>
          <p:cNvSpPr txBox="1">
            <a:spLocks/>
          </p:cNvSpPr>
          <p:nvPr/>
        </p:nvSpPr>
        <p:spPr>
          <a:xfrm>
            <a:off x="2256483" y="5387078"/>
            <a:ext cx="2991524" cy="923330"/>
          </a:xfrm>
          <a:prstGeom prst="rect">
            <a:avLst/>
          </a:prstGeom>
        </p:spPr>
        <p:txBody>
          <a:bodyPr vert="horz" wrap="none" lIns="91440" tIns="45720" rIns="91440" bIns="45720" rtlCol="0">
            <a:spAutoFit/>
          </a:bodyPr>
          <a:lstStyle>
            <a:lvl1pPr marL="2873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1pPr>
            <a:lvl2pPr marL="7397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2pPr>
            <a:lvl3pPr marL="12017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3pPr>
            <a:lvl4pPr marL="16541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4pPr>
            <a:lvl5pPr marL="21161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Tx/>
              <a:buNone/>
            </a:pPr>
            <a:r>
              <a:rPr lang="en-US" sz="5400" dirty="0" smtClean="0"/>
              <a:t>ELA/Math:</a:t>
            </a:r>
            <a:endParaRPr lang="en-US" sz="5400" dirty="0"/>
          </a:p>
        </p:txBody>
      </p:sp>
      <p:sp>
        <p:nvSpPr>
          <p:cNvPr id="20" name="Content Placeholder 10"/>
          <p:cNvSpPr txBox="1">
            <a:spLocks/>
          </p:cNvSpPr>
          <p:nvPr/>
        </p:nvSpPr>
        <p:spPr>
          <a:xfrm>
            <a:off x="6485385" y="2890781"/>
            <a:ext cx="772969" cy="523220"/>
          </a:xfrm>
          <a:prstGeom prst="rect">
            <a:avLst/>
          </a:prstGeom>
        </p:spPr>
        <p:txBody>
          <a:bodyPr vert="horz" wrap="none" lIns="91440" tIns="45720" rIns="91440" bIns="45720" rtlCol="0">
            <a:spAutoFit/>
          </a:bodyPr>
          <a:lstStyle>
            <a:lvl1pPr marL="2873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1pPr>
            <a:lvl2pPr marL="7397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2pPr>
            <a:lvl3pPr marL="12017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3pPr>
            <a:lvl4pPr marL="16541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4pPr>
            <a:lvl5pPr marL="21161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800" dirty="0" smtClean="0"/>
              <a:t>Low</a:t>
            </a:r>
            <a:endParaRPr lang="en-US" sz="2800" dirty="0"/>
          </a:p>
        </p:txBody>
      </p:sp>
      <p:sp>
        <p:nvSpPr>
          <p:cNvPr id="21" name="Content Placeholder 10"/>
          <p:cNvSpPr txBox="1">
            <a:spLocks/>
          </p:cNvSpPr>
          <p:nvPr/>
        </p:nvSpPr>
        <p:spPr>
          <a:xfrm>
            <a:off x="9172109" y="2946423"/>
            <a:ext cx="1720343" cy="523220"/>
          </a:xfrm>
          <a:prstGeom prst="rect">
            <a:avLst/>
          </a:prstGeom>
        </p:spPr>
        <p:txBody>
          <a:bodyPr vert="horz" wrap="none" lIns="91440" tIns="45720" rIns="91440" bIns="45720" rtlCol="0">
            <a:spAutoFit/>
          </a:bodyPr>
          <a:lstStyle>
            <a:lvl1pPr marL="2873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1pPr>
            <a:lvl2pPr marL="7397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2pPr>
            <a:lvl3pPr marL="12017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3pPr>
            <a:lvl4pPr marL="16541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4pPr>
            <a:lvl5pPr marL="21161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800" dirty="0" smtClean="0"/>
              <a:t>Maintained</a:t>
            </a:r>
            <a:endParaRPr lang="en-US" sz="2800" dirty="0"/>
          </a:p>
        </p:txBody>
      </p:sp>
      <p:sp>
        <p:nvSpPr>
          <p:cNvPr id="22" name="Content Placeholder 10"/>
          <p:cNvSpPr txBox="1">
            <a:spLocks/>
          </p:cNvSpPr>
          <p:nvPr/>
        </p:nvSpPr>
        <p:spPr>
          <a:xfrm>
            <a:off x="6485676" y="3837279"/>
            <a:ext cx="2115667" cy="523220"/>
          </a:xfrm>
          <a:prstGeom prst="rect">
            <a:avLst/>
          </a:prstGeom>
        </p:spPr>
        <p:txBody>
          <a:bodyPr vert="horz" wrap="square" lIns="91440" tIns="45720" rIns="91440" bIns="45720" rtlCol="0">
            <a:spAutoFit/>
          </a:bodyPr>
          <a:lstStyle>
            <a:lvl1pPr marL="2873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1pPr>
            <a:lvl2pPr marL="7397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2pPr>
            <a:lvl3pPr marL="12017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3pPr>
            <a:lvl4pPr marL="16541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4pPr>
            <a:lvl5pPr marL="21161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800" dirty="0" smtClean="0"/>
              <a:t>Very</a:t>
            </a:r>
            <a:r>
              <a:rPr lang="en-US" sz="2800" dirty="0" smtClean="0">
                <a:latin typeface="Arial Black" pitchFamily="34" charset="0"/>
              </a:rPr>
              <a:t> </a:t>
            </a:r>
            <a:r>
              <a:rPr lang="en-US" sz="2800" dirty="0" smtClean="0"/>
              <a:t>High</a:t>
            </a:r>
            <a:endParaRPr lang="en-US" sz="2800" dirty="0"/>
          </a:p>
        </p:txBody>
      </p:sp>
      <p:sp>
        <p:nvSpPr>
          <p:cNvPr id="23" name="Content Placeholder 10"/>
          <p:cNvSpPr txBox="1">
            <a:spLocks/>
          </p:cNvSpPr>
          <p:nvPr/>
        </p:nvSpPr>
        <p:spPr>
          <a:xfrm>
            <a:off x="9172109" y="3840999"/>
            <a:ext cx="1556836" cy="523220"/>
          </a:xfrm>
          <a:prstGeom prst="rect">
            <a:avLst/>
          </a:prstGeom>
        </p:spPr>
        <p:txBody>
          <a:bodyPr vert="horz" wrap="none" lIns="91440" tIns="45720" rIns="91440" bIns="45720" rtlCol="0">
            <a:spAutoFit/>
          </a:bodyPr>
          <a:lstStyle>
            <a:lvl1pPr marL="2873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1pPr>
            <a:lvl2pPr marL="7397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2pPr>
            <a:lvl3pPr marL="12017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3pPr>
            <a:lvl4pPr marL="16541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4pPr>
            <a:lvl5pPr marL="21161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800" dirty="0" smtClean="0"/>
              <a:t>Increased</a:t>
            </a:r>
            <a:endParaRPr lang="en-US" sz="2800" dirty="0"/>
          </a:p>
        </p:txBody>
      </p:sp>
      <p:sp>
        <p:nvSpPr>
          <p:cNvPr id="24" name="Oval 23"/>
          <p:cNvSpPr/>
          <p:nvPr/>
        </p:nvSpPr>
        <p:spPr>
          <a:xfrm>
            <a:off x="5243339" y="3684562"/>
            <a:ext cx="812419" cy="76163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270723" y="4612001"/>
            <a:ext cx="812419" cy="76163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270723" y="5548774"/>
            <a:ext cx="812419" cy="76163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10"/>
          <p:cNvSpPr txBox="1">
            <a:spLocks/>
          </p:cNvSpPr>
          <p:nvPr/>
        </p:nvSpPr>
        <p:spPr>
          <a:xfrm>
            <a:off x="6485676" y="4752875"/>
            <a:ext cx="2115667" cy="523220"/>
          </a:xfrm>
          <a:prstGeom prst="rect">
            <a:avLst/>
          </a:prstGeom>
        </p:spPr>
        <p:txBody>
          <a:bodyPr vert="horz" wrap="square" lIns="91440" tIns="45720" rIns="91440" bIns="45720" rtlCol="0">
            <a:spAutoFit/>
          </a:bodyPr>
          <a:lstStyle>
            <a:lvl1pPr marL="2873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1pPr>
            <a:lvl2pPr marL="7397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2pPr>
            <a:lvl3pPr marL="12017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3pPr>
            <a:lvl4pPr marL="16541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4pPr>
            <a:lvl5pPr marL="21161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800" dirty="0" smtClean="0"/>
              <a:t>Very High</a:t>
            </a:r>
            <a:endParaRPr lang="en-US" sz="2800" dirty="0"/>
          </a:p>
        </p:txBody>
      </p:sp>
      <p:sp>
        <p:nvSpPr>
          <p:cNvPr id="28" name="Content Placeholder 10"/>
          <p:cNvSpPr txBox="1">
            <a:spLocks/>
          </p:cNvSpPr>
          <p:nvPr/>
        </p:nvSpPr>
        <p:spPr>
          <a:xfrm>
            <a:off x="6485676" y="5626736"/>
            <a:ext cx="2115667" cy="523220"/>
          </a:xfrm>
          <a:prstGeom prst="rect">
            <a:avLst/>
          </a:prstGeom>
        </p:spPr>
        <p:txBody>
          <a:bodyPr vert="horz" wrap="square" lIns="91440" tIns="45720" rIns="91440" bIns="45720" rtlCol="0">
            <a:spAutoFit/>
          </a:bodyPr>
          <a:lstStyle>
            <a:lvl1pPr marL="2873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1pPr>
            <a:lvl2pPr marL="7397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2pPr>
            <a:lvl3pPr marL="12017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3pPr>
            <a:lvl4pPr marL="16541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4pPr>
            <a:lvl5pPr marL="21161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800" dirty="0" smtClean="0"/>
              <a:t>Very High</a:t>
            </a:r>
            <a:endParaRPr lang="en-US" sz="2800" dirty="0"/>
          </a:p>
        </p:txBody>
      </p:sp>
      <p:sp>
        <p:nvSpPr>
          <p:cNvPr id="30" name="Content Placeholder 10"/>
          <p:cNvSpPr txBox="1">
            <a:spLocks/>
          </p:cNvSpPr>
          <p:nvPr/>
        </p:nvSpPr>
        <p:spPr>
          <a:xfrm>
            <a:off x="9172109" y="4732160"/>
            <a:ext cx="1720343" cy="523220"/>
          </a:xfrm>
          <a:prstGeom prst="rect">
            <a:avLst/>
          </a:prstGeom>
        </p:spPr>
        <p:txBody>
          <a:bodyPr vert="horz" wrap="none" lIns="91440" tIns="45720" rIns="91440" bIns="45720" rtlCol="0">
            <a:spAutoFit/>
          </a:bodyPr>
          <a:lstStyle>
            <a:lvl1pPr marL="2873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1pPr>
            <a:lvl2pPr marL="7397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2pPr>
            <a:lvl3pPr marL="12017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3pPr>
            <a:lvl4pPr marL="16541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4pPr>
            <a:lvl5pPr marL="21161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800" dirty="0" smtClean="0"/>
              <a:t>Maintained</a:t>
            </a:r>
            <a:endParaRPr lang="en-US" sz="2800" dirty="0"/>
          </a:p>
        </p:txBody>
      </p:sp>
      <p:sp>
        <p:nvSpPr>
          <p:cNvPr id="31" name="Content Placeholder 10"/>
          <p:cNvSpPr txBox="1">
            <a:spLocks/>
          </p:cNvSpPr>
          <p:nvPr/>
        </p:nvSpPr>
        <p:spPr>
          <a:xfrm>
            <a:off x="9172109" y="5626736"/>
            <a:ext cx="1720343" cy="523220"/>
          </a:xfrm>
          <a:prstGeom prst="rect">
            <a:avLst/>
          </a:prstGeom>
        </p:spPr>
        <p:txBody>
          <a:bodyPr vert="horz" wrap="none" lIns="91440" tIns="45720" rIns="91440" bIns="45720" rtlCol="0">
            <a:spAutoFit/>
          </a:bodyPr>
          <a:lstStyle>
            <a:lvl1pPr marL="2873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1pPr>
            <a:lvl2pPr marL="7397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2pPr>
            <a:lvl3pPr marL="12017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3pPr>
            <a:lvl4pPr marL="1654175" indent="-282575" algn="l" defTabSz="914400" rtl="0" eaLnBrk="1" latinLnBrk="0" hangingPunct="1">
              <a:lnSpc>
                <a:spcPct val="100000"/>
              </a:lnSpc>
              <a:spcBef>
                <a:spcPts val="0"/>
              </a:spcBef>
              <a:buSzPct val="80000"/>
              <a:buFontTx/>
              <a:buBlip>
                <a:blip r:embed="rId3"/>
              </a:buBlip>
              <a:defRPr sz="2400" b="1" kern="1200">
                <a:solidFill>
                  <a:schemeClr val="tx1"/>
                </a:solidFill>
                <a:latin typeface="+mn-lt"/>
                <a:ea typeface="+mn-ea"/>
                <a:cs typeface="+mn-cs"/>
              </a:defRPr>
            </a:lvl4pPr>
            <a:lvl5pPr marL="2116138" indent="-287338" algn="l" defTabSz="914400" rtl="0" eaLnBrk="1" latinLnBrk="0" hangingPunct="1">
              <a:lnSpc>
                <a:spcPct val="100000"/>
              </a:lnSpc>
              <a:spcBef>
                <a:spcPts val="0"/>
              </a:spcBef>
              <a:buSzPct val="80000"/>
              <a:buFontTx/>
              <a:buBlip>
                <a:blip r:embed="rId2"/>
              </a:buBlip>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800" dirty="0" smtClean="0"/>
              <a:t>Maintained</a:t>
            </a:r>
            <a:endParaRPr lang="en-US" sz="2800" dirty="0"/>
          </a:p>
        </p:txBody>
      </p:sp>
      <p:cxnSp>
        <p:nvCxnSpPr>
          <p:cNvPr id="6" name="Straight Connector 5"/>
          <p:cNvCxnSpPr/>
          <p:nvPr/>
        </p:nvCxnSpPr>
        <p:spPr>
          <a:xfrm>
            <a:off x="8770678" y="1772282"/>
            <a:ext cx="0" cy="788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788131" y="6439840"/>
            <a:ext cx="315884"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2414325266"/>
      </p:ext>
    </p:extLst>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190" y="79063"/>
            <a:ext cx="10265788" cy="1325563"/>
          </a:xfrm>
        </p:spPr>
        <p:txBody>
          <a:bodyPr>
            <a:noAutofit/>
          </a:bodyPr>
          <a:lstStyle/>
          <a:p>
            <a:pPr algn="ctr"/>
            <a:r>
              <a:rPr lang="en-US" sz="5400" dirty="0" smtClean="0"/>
              <a:t>Does the LCFF Restore </a:t>
            </a:r>
            <a:br>
              <a:rPr lang="en-US" sz="5400" dirty="0" smtClean="0"/>
            </a:br>
            <a:r>
              <a:rPr lang="en-US" sz="5400" dirty="0" smtClean="0"/>
              <a:t>Purchasing Power Lost?</a:t>
            </a:r>
            <a:endParaRPr lang="en-US" sz="5400" dirty="0"/>
          </a:p>
        </p:txBody>
      </p:sp>
      <p:graphicFrame>
        <p:nvGraphicFramePr>
          <p:cNvPr id="7" name="Chart 6"/>
          <p:cNvGraphicFramePr>
            <a:graphicFrameLocks/>
          </p:cNvGraphicFramePr>
          <p:nvPr>
            <p:extLst>
              <p:ext uri="{D42A27DB-BD31-4B8C-83A1-F6EECF244321}">
                <p14:modId xmlns:p14="http://schemas.microsoft.com/office/powerpoint/2010/main" val="1322009380"/>
              </p:ext>
            </p:extLst>
          </p:nvPr>
        </p:nvGraphicFramePr>
        <p:xfrm>
          <a:off x="466929" y="1784839"/>
          <a:ext cx="11558049" cy="49149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0800000">
            <a:off x="155643" y="3620450"/>
            <a:ext cx="194551" cy="369332"/>
          </a:xfrm>
          <a:prstGeom prst="rect">
            <a:avLst/>
          </a:prstGeom>
          <a:noFill/>
        </p:spPr>
        <p:txBody>
          <a:bodyPr wrap="square" rtlCol="0">
            <a:spAutoFit/>
          </a:bodyPr>
          <a:lstStyle/>
          <a:p>
            <a:r>
              <a:rPr lang="en-US" b="1" dirty="0"/>
              <a:t>%</a:t>
            </a:r>
          </a:p>
        </p:txBody>
      </p:sp>
    </p:spTree>
    <p:extLst>
      <p:ext uri="{BB962C8B-B14F-4D97-AF65-F5344CB8AC3E}">
        <p14:creationId xmlns:p14="http://schemas.microsoft.com/office/powerpoint/2010/main" val="1936905032"/>
      </p:ext>
    </p:extLst>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200" dirty="0" smtClean="0"/>
              <a:t>2016-17 </a:t>
            </a:r>
            <a:r>
              <a:rPr lang="en-US" sz="5200" dirty="0"/>
              <a:t>thru </a:t>
            </a:r>
            <a:r>
              <a:rPr lang="en-US" sz="5200" dirty="0" smtClean="0"/>
              <a:t>2019-20 </a:t>
            </a:r>
            <a:r>
              <a:rPr lang="en-US" sz="5200" dirty="0"/>
              <a:t>Budget Forecast </a:t>
            </a:r>
            <a:br>
              <a:rPr lang="en-US" sz="5200" dirty="0"/>
            </a:br>
            <a:r>
              <a:rPr lang="en-US" sz="5200" dirty="0"/>
              <a:t>Unrestricted General </a:t>
            </a:r>
            <a:r>
              <a:rPr lang="en-US" sz="5200" dirty="0" smtClean="0"/>
              <a:t>Fund</a:t>
            </a:r>
            <a:endParaRPr lang="en-US" sz="5200" dirty="0"/>
          </a:p>
        </p:txBody>
      </p:sp>
      <p:graphicFrame>
        <p:nvGraphicFramePr>
          <p:cNvPr id="7" name="Table 6"/>
          <p:cNvGraphicFramePr>
            <a:graphicFrameLocks noGrp="1"/>
          </p:cNvGraphicFramePr>
          <p:nvPr>
            <p:extLst>
              <p:ext uri="{D42A27DB-BD31-4B8C-83A1-F6EECF244321}">
                <p14:modId xmlns:p14="http://schemas.microsoft.com/office/powerpoint/2010/main" val="1926526354"/>
              </p:ext>
            </p:extLst>
          </p:nvPr>
        </p:nvGraphicFramePr>
        <p:xfrm>
          <a:off x="876301" y="3915295"/>
          <a:ext cx="10404067" cy="105571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314699">
                  <a:extLst>
                    <a:ext uri="{9D8B030D-6E8A-4147-A177-3AD203B41FA5}">
                      <a16:colId xmlns:a16="http://schemas.microsoft.com/office/drawing/2014/main" val="20000"/>
                    </a:ext>
                  </a:extLst>
                </a:gridCol>
                <a:gridCol w="1772342">
                  <a:extLst>
                    <a:ext uri="{9D8B030D-6E8A-4147-A177-3AD203B41FA5}">
                      <a16:colId xmlns:a16="http://schemas.microsoft.com/office/drawing/2014/main" val="20001"/>
                    </a:ext>
                  </a:extLst>
                </a:gridCol>
                <a:gridCol w="1772342">
                  <a:extLst>
                    <a:ext uri="{9D8B030D-6E8A-4147-A177-3AD203B41FA5}">
                      <a16:colId xmlns:a16="http://schemas.microsoft.com/office/drawing/2014/main" val="20002"/>
                    </a:ext>
                  </a:extLst>
                </a:gridCol>
                <a:gridCol w="1772342">
                  <a:extLst>
                    <a:ext uri="{9D8B030D-6E8A-4147-A177-3AD203B41FA5}">
                      <a16:colId xmlns:a16="http://schemas.microsoft.com/office/drawing/2014/main" val="20003"/>
                    </a:ext>
                  </a:extLst>
                </a:gridCol>
                <a:gridCol w="1772342">
                  <a:extLst>
                    <a:ext uri="{9D8B030D-6E8A-4147-A177-3AD203B41FA5}">
                      <a16:colId xmlns:a16="http://schemas.microsoft.com/office/drawing/2014/main" val="20004"/>
                    </a:ext>
                  </a:extLst>
                </a:gridCol>
              </a:tblGrid>
              <a:tr h="527859">
                <a:tc>
                  <a:txBody>
                    <a:bodyPr/>
                    <a:lstStyle/>
                    <a:p>
                      <a:r>
                        <a:rPr lang="en-US" sz="2000" b="0" dirty="0" smtClean="0">
                          <a:solidFill>
                            <a:srgbClr val="000000"/>
                          </a:solidFill>
                          <a:latin typeface="Arial" panose="020B0604020202020204" pitchFamily="34" charset="0"/>
                          <a:cs typeface="Arial" panose="020B0604020202020204" pitchFamily="34" charset="0"/>
                        </a:rPr>
                        <a:t>Other</a:t>
                      </a:r>
                      <a:r>
                        <a:rPr lang="en-US" sz="2000" b="0" baseline="0" dirty="0" smtClean="0">
                          <a:solidFill>
                            <a:srgbClr val="000000"/>
                          </a:solidFill>
                          <a:latin typeface="Arial" panose="020B0604020202020204" pitchFamily="34" charset="0"/>
                          <a:cs typeface="Arial" panose="020B0604020202020204" pitchFamily="34" charset="0"/>
                        </a:rPr>
                        <a:t> Sources/Uses</a:t>
                      </a:r>
                      <a:endParaRPr lang="en-US" sz="2000" b="0" dirty="0">
                        <a:solidFill>
                          <a:srgbClr val="000000"/>
                        </a:solidFill>
                        <a:latin typeface="Arial" panose="020B0604020202020204" pitchFamily="34" charset="0"/>
                        <a:cs typeface="Arial" panose="020B0604020202020204" pitchFamily="34" charset="0"/>
                      </a:endParaRPr>
                    </a:p>
                  </a:txBody>
                  <a:tcPr marL="91437" marR="91437" marT="45717" marB="45717"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1FB"/>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b="0" u="none" dirty="0" smtClean="0">
                          <a:solidFill>
                            <a:srgbClr val="FF0000"/>
                          </a:solidFill>
                          <a:latin typeface="Arial" panose="020B0604020202020204" pitchFamily="34" charset="0"/>
                          <a:cs typeface="Arial" panose="020B0604020202020204" pitchFamily="34" charset="0"/>
                        </a:rPr>
                        <a:t>($48,545,459)</a:t>
                      </a: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1FB"/>
                    </a:solidFill>
                  </a:tcPr>
                </a:tc>
                <a:tc>
                  <a:txBody>
                    <a:bodyPr/>
                    <a:lstStyle/>
                    <a:p>
                      <a:pPr algn="r"/>
                      <a:r>
                        <a:rPr lang="en-US" sz="1800" b="0" u="none" dirty="0" smtClean="0">
                          <a:solidFill>
                            <a:srgbClr val="FF0000"/>
                          </a:solidFill>
                          <a:latin typeface="Arial" panose="020B0604020202020204" pitchFamily="34" charset="0"/>
                          <a:cs typeface="Arial" panose="020B0604020202020204" pitchFamily="34" charset="0"/>
                        </a:rPr>
                        <a:t>($54,152,486)</a:t>
                      </a:r>
                      <a:endParaRPr lang="en-US" sz="1800" b="0" u="none"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1FB"/>
                    </a:solidFill>
                  </a:tcPr>
                </a:tc>
                <a:tc>
                  <a:txBody>
                    <a:bodyPr/>
                    <a:lstStyle/>
                    <a:p>
                      <a:pPr algn="r"/>
                      <a:r>
                        <a:rPr lang="en-US" sz="1800" b="0" u="none" dirty="0" smtClean="0">
                          <a:solidFill>
                            <a:srgbClr val="FF0000"/>
                          </a:solidFill>
                          <a:latin typeface="Arial" panose="020B0604020202020204" pitchFamily="34" charset="0"/>
                          <a:cs typeface="Arial" panose="020B0604020202020204" pitchFamily="34" charset="0"/>
                        </a:rPr>
                        <a:t>($52,420,539)</a:t>
                      </a:r>
                      <a:endParaRPr lang="en-US" sz="1800" b="0" u="none"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1FB"/>
                    </a:solidFill>
                  </a:tcPr>
                </a:tc>
                <a:tc>
                  <a:txBody>
                    <a:bodyPr/>
                    <a:lstStyle/>
                    <a:p>
                      <a:pPr algn="r"/>
                      <a:r>
                        <a:rPr lang="en-US" sz="1800" b="0" u="none" dirty="0" smtClean="0">
                          <a:solidFill>
                            <a:srgbClr val="FF0000"/>
                          </a:solidFill>
                          <a:latin typeface="Arial" panose="020B0604020202020204" pitchFamily="34" charset="0"/>
                          <a:cs typeface="Arial" panose="020B0604020202020204" pitchFamily="34" charset="0"/>
                        </a:rPr>
                        <a:t>($54,183,342</a:t>
                      </a:r>
                      <a:endParaRPr lang="en-US" sz="1800" b="0" u="none"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1FB"/>
                    </a:solidFill>
                  </a:tcPr>
                </a:tc>
                <a:extLst>
                  <a:ext uri="{0D108BD9-81ED-4DB2-BD59-A6C34878D82A}">
                    <a16:rowId xmlns:a16="http://schemas.microsoft.com/office/drawing/2014/main" val="10000"/>
                  </a:ext>
                </a:extLst>
              </a:tr>
              <a:tr h="527859">
                <a:tc>
                  <a:txBody>
                    <a:bodyPr/>
                    <a:lstStyle/>
                    <a:p>
                      <a:r>
                        <a:rPr lang="en-US" sz="2000" dirty="0" smtClean="0">
                          <a:solidFill>
                            <a:srgbClr val="000000"/>
                          </a:solidFill>
                          <a:latin typeface="Arial" panose="020B0604020202020204" pitchFamily="34" charset="0"/>
                          <a:cs typeface="Arial" panose="020B0604020202020204" pitchFamily="34" charset="0"/>
                        </a:rPr>
                        <a:t>Net Increase/(Decrease)</a:t>
                      </a:r>
                      <a:endParaRPr lang="en-US" sz="2000" dirty="0">
                        <a:solidFill>
                          <a:srgbClr val="000000"/>
                        </a:solidFill>
                        <a:latin typeface="Arial" panose="020B0604020202020204" pitchFamily="34" charset="0"/>
                        <a:cs typeface="Arial" panose="020B0604020202020204" pitchFamily="34" charset="0"/>
                      </a:endParaRPr>
                    </a:p>
                  </a:txBody>
                  <a:tcPr marL="91437" marR="91437" marT="45717" marB="45717"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b="0" u="none" dirty="0" smtClean="0">
                          <a:solidFill>
                            <a:srgbClr val="FF0000"/>
                          </a:solidFill>
                          <a:latin typeface="Arial" panose="020B0604020202020204" pitchFamily="34" charset="0"/>
                          <a:cs typeface="Arial" panose="020B0604020202020204" pitchFamily="34" charset="0"/>
                        </a:rPr>
                        <a:t>($9,104,138)</a:t>
                      </a: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r"/>
                      <a:r>
                        <a:rPr lang="en-US" sz="1800" b="0" u="none" dirty="0" smtClean="0">
                          <a:solidFill>
                            <a:srgbClr val="FF0000"/>
                          </a:solidFill>
                          <a:latin typeface="Arial" panose="020B0604020202020204" pitchFamily="34" charset="0"/>
                          <a:cs typeface="Arial" panose="020B0604020202020204" pitchFamily="34" charset="0"/>
                        </a:rPr>
                        <a:t>($10,389,307)</a:t>
                      </a:r>
                      <a:endParaRPr lang="en-US" sz="1800" b="0" u="none"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r"/>
                      <a:r>
                        <a:rPr lang="en-US" sz="1800" b="0" u="none" dirty="0" smtClean="0">
                          <a:solidFill>
                            <a:schemeClr val="tx1"/>
                          </a:solidFill>
                          <a:latin typeface="Arial" panose="020B0604020202020204" pitchFamily="34" charset="0"/>
                          <a:cs typeface="Arial" panose="020B0604020202020204" pitchFamily="34" charset="0"/>
                        </a:rPr>
                        <a:t>$249,107</a:t>
                      </a:r>
                      <a:endParaRPr lang="en-US" sz="18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r"/>
                      <a:r>
                        <a:rPr lang="en-US" sz="1800" b="0" u="none" dirty="0" smtClean="0">
                          <a:solidFill>
                            <a:schemeClr val="tx1"/>
                          </a:solidFill>
                          <a:latin typeface="Arial" panose="020B0604020202020204" pitchFamily="34" charset="0"/>
                          <a:cs typeface="Arial" panose="020B0604020202020204" pitchFamily="34" charset="0"/>
                        </a:rPr>
                        <a:t>$3,858,518</a:t>
                      </a:r>
                      <a:endParaRPr lang="en-US" sz="18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75781625"/>
              </p:ext>
            </p:extLst>
          </p:nvPr>
        </p:nvGraphicFramePr>
        <p:xfrm>
          <a:off x="876300" y="5029202"/>
          <a:ext cx="10404072" cy="109727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327400">
                  <a:extLst>
                    <a:ext uri="{9D8B030D-6E8A-4147-A177-3AD203B41FA5}">
                      <a16:colId xmlns:a16="http://schemas.microsoft.com/office/drawing/2014/main" val="20000"/>
                    </a:ext>
                  </a:extLst>
                </a:gridCol>
                <a:gridCol w="1769168">
                  <a:extLst>
                    <a:ext uri="{9D8B030D-6E8A-4147-A177-3AD203B41FA5}">
                      <a16:colId xmlns:a16="http://schemas.microsoft.com/office/drawing/2014/main" val="20001"/>
                    </a:ext>
                  </a:extLst>
                </a:gridCol>
                <a:gridCol w="1769168">
                  <a:extLst>
                    <a:ext uri="{9D8B030D-6E8A-4147-A177-3AD203B41FA5}">
                      <a16:colId xmlns:a16="http://schemas.microsoft.com/office/drawing/2014/main" val="20002"/>
                    </a:ext>
                  </a:extLst>
                </a:gridCol>
                <a:gridCol w="1769168">
                  <a:extLst>
                    <a:ext uri="{9D8B030D-6E8A-4147-A177-3AD203B41FA5}">
                      <a16:colId xmlns:a16="http://schemas.microsoft.com/office/drawing/2014/main" val="20003"/>
                    </a:ext>
                  </a:extLst>
                </a:gridCol>
                <a:gridCol w="1769168">
                  <a:extLst>
                    <a:ext uri="{9D8B030D-6E8A-4147-A177-3AD203B41FA5}">
                      <a16:colId xmlns:a16="http://schemas.microsoft.com/office/drawing/2014/main" val="20004"/>
                    </a:ext>
                  </a:extLst>
                </a:gridCol>
              </a:tblGrid>
              <a:tr h="548639">
                <a:tc>
                  <a:txBody>
                    <a:bodyPr/>
                    <a:lstStyle/>
                    <a:p>
                      <a:r>
                        <a:rPr lang="en-US" sz="2000" b="0" dirty="0" smtClean="0">
                          <a:solidFill>
                            <a:srgbClr val="000000"/>
                          </a:solidFill>
                          <a:latin typeface="Arial" panose="020B0604020202020204" pitchFamily="34" charset="0"/>
                          <a:cs typeface="Arial" panose="020B0604020202020204" pitchFamily="34" charset="0"/>
                        </a:rPr>
                        <a:t>Beginning</a:t>
                      </a:r>
                      <a:r>
                        <a:rPr lang="en-US" sz="2000" b="0" baseline="0" dirty="0" smtClean="0">
                          <a:solidFill>
                            <a:srgbClr val="000000"/>
                          </a:solidFill>
                          <a:latin typeface="Arial" panose="020B0604020202020204" pitchFamily="34" charset="0"/>
                          <a:cs typeface="Arial" panose="020B0604020202020204" pitchFamily="34" charset="0"/>
                        </a:rPr>
                        <a:t> Balance</a:t>
                      </a:r>
                      <a:endParaRPr lang="en-US" sz="2000" b="0" dirty="0">
                        <a:solidFill>
                          <a:srgbClr val="000000"/>
                        </a:solidFill>
                        <a:latin typeface="Arial" panose="020B0604020202020204" pitchFamily="34" charset="0"/>
                        <a:cs typeface="Arial" panose="020B0604020202020204" pitchFamily="34" charset="0"/>
                      </a:endParaRPr>
                    </a:p>
                  </a:txBody>
                  <a:tcPr marL="91437" marR="91437" marT="45717" marB="45717"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DE3F8"/>
                    </a:solidFill>
                  </a:tcPr>
                </a:tc>
                <a:tc>
                  <a:txBody>
                    <a:bodyPr/>
                    <a:lstStyle/>
                    <a:p>
                      <a:pPr algn="r"/>
                      <a:r>
                        <a:rPr lang="en-US" sz="1800" b="0" u="none" dirty="0" smtClean="0">
                          <a:solidFill>
                            <a:schemeClr val="tx1"/>
                          </a:solidFill>
                          <a:latin typeface="Arial" panose="020B0604020202020204" pitchFamily="34" charset="0"/>
                          <a:cs typeface="Arial" panose="020B0604020202020204" pitchFamily="34" charset="0"/>
                        </a:rPr>
                        <a:t>$49,258,496</a:t>
                      </a:r>
                      <a:endParaRPr lang="en-US" sz="18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DE3F8"/>
                    </a:solidFill>
                  </a:tcPr>
                </a:tc>
                <a:tc>
                  <a:txBody>
                    <a:bodyPr/>
                    <a:lstStyle/>
                    <a:p>
                      <a:pPr algn="r"/>
                      <a:r>
                        <a:rPr lang="en-US" sz="1800" b="0" u="none" dirty="0" smtClean="0">
                          <a:solidFill>
                            <a:schemeClr val="tx1"/>
                          </a:solidFill>
                          <a:latin typeface="Arial" panose="020B0604020202020204" pitchFamily="34" charset="0"/>
                          <a:cs typeface="Arial" panose="020B0604020202020204" pitchFamily="34" charset="0"/>
                        </a:rPr>
                        <a:t>$40,154,358</a:t>
                      </a:r>
                      <a:endParaRPr lang="en-US" sz="18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DE3F8"/>
                    </a:solidFill>
                  </a:tcPr>
                </a:tc>
                <a:tc>
                  <a:txBody>
                    <a:bodyPr/>
                    <a:lstStyle/>
                    <a:p>
                      <a:pPr algn="r"/>
                      <a:r>
                        <a:rPr lang="en-US" sz="1800" b="0" u="none" dirty="0" smtClean="0">
                          <a:solidFill>
                            <a:schemeClr val="tx1"/>
                          </a:solidFill>
                          <a:latin typeface="Arial" panose="020B0604020202020204" pitchFamily="34" charset="0"/>
                          <a:cs typeface="Arial" panose="020B0604020202020204" pitchFamily="34" charset="0"/>
                        </a:rPr>
                        <a:t>$29,765,051</a:t>
                      </a:r>
                      <a:endParaRPr lang="en-US" sz="18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DE3F8"/>
                    </a:solidFill>
                  </a:tcPr>
                </a:tc>
                <a:tc>
                  <a:txBody>
                    <a:bodyPr/>
                    <a:lstStyle/>
                    <a:p>
                      <a:pPr algn="r"/>
                      <a:r>
                        <a:rPr lang="en-US" sz="1800" b="0" u="none" dirty="0" smtClean="0">
                          <a:solidFill>
                            <a:schemeClr val="tx1"/>
                          </a:solidFill>
                          <a:latin typeface="Arial" panose="020B0604020202020204" pitchFamily="34" charset="0"/>
                          <a:cs typeface="Arial" panose="020B0604020202020204" pitchFamily="34" charset="0"/>
                        </a:rPr>
                        <a:t>$30,014,158</a:t>
                      </a:r>
                      <a:endParaRPr lang="en-US" sz="18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CDE3F8"/>
                    </a:solidFill>
                  </a:tcPr>
                </a:tc>
                <a:extLst>
                  <a:ext uri="{0D108BD9-81ED-4DB2-BD59-A6C34878D82A}">
                    <a16:rowId xmlns:a16="http://schemas.microsoft.com/office/drawing/2014/main" val="10000"/>
                  </a:ext>
                </a:extLst>
              </a:tr>
              <a:tr h="548639">
                <a:tc>
                  <a:txBody>
                    <a:bodyPr/>
                    <a:lstStyle/>
                    <a:p>
                      <a:r>
                        <a:rPr lang="en-US" sz="2000" b="1" dirty="0" smtClean="0">
                          <a:solidFill>
                            <a:srgbClr val="000000"/>
                          </a:solidFill>
                          <a:latin typeface="Arial" panose="020B0604020202020204" pitchFamily="34" charset="0"/>
                          <a:cs typeface="Arial" panose="020B0604020202020204" pitchFamily="34" charset="0"/>
                        </a:rPr>
                        <a:t>Projected</a:t>
                      </a:r>
                      <a:r>
                        <a:rPr lang="en-US" sz="2000" b="1" baseline="0" dirty="0" smtClean="0">
                          <a:solidFill>
                            <a:srgbClr val="000000"/>
                          </a:solidFill>
                          <a:latin typeface="Arial" panose="020B0604020202020204" pitchFamily="34" charset="0"/>
                          <a:cs typeface="Arial" panose="020B0604020202020204" pitchFamily="34" charset="0"/>
                        </a:rPr>
                        <a:t> Ending Balance</a:t>
                      </a:r>
                      <a:endParaRPr lang="en-US" sz="2000" b="1" dirty="0">
                        <a:solidFill>
                          <a:srgbClr val="000000"/>
                        </a:solidFill>
                        <a:latin typeface="Arial" panose="020B0604020202020204" pitchFamily="34" charset="0"/>
                        <a:cs typeface="Arial" panose="020B0604020202020204" pitchFamily="34" charset="0"/>
                      </a:endParaRPr>
                    </a:p>
                  </a:txBody>
                  <a:tcPr marL="91437" marR="91437" marT="45717" marB="45717"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1FB"/>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latin typeface="Arial" panose="020B0604020202020204" pitchFamily="34" charset="0"/>
                          <a:cs typeface="Arial" panose="020B0604020202020204" pitchFamily="34" charset="0"/>
                        </a:rPr>
                        <a:t>$40,154,358</a:t>
                      </a: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1FB"/>
                    </a:solidFill>
                  </a:tcPr>
                </a:tc>
                <a:tc>
                  <a:txBody>
                    <a:bodyPr/>
                    <a:lstStyle/>
                    <a:p>
                      <a:pPr algn="r"/>
                      <a:r>
                        <a:rPr lang="en-US" sz="1800" b="1" u="none" dirty="0" smtClean="0">
                          <a:solidFill>
                            <a:schemeClr val="tx1"/>
                          </a:solidFill>
                          <a:latin typeface="Arial" panose="020B0604020202020204" pitchFamily="34" charset="0"/>
                          <a:cs typeface="Arial" panose="020B0604020202020204" pitchFamily="34" charset="0"/>
                        </a:rPr>
                        <a:t>$29,765,051</a:t>
                      </a:r>
                      <a:endParaRPr lang="en-US" sz="1800" b="1"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1FB"/>
                    </a:solidFill>
                  </a:tcPr>
                </a:tc>
                <a:tc>
                  <a:txBody>
                    <a:bodyPr/>
                    <a:lstStyle/>
                    <a:p>
                      <a:pPr algn="r"/>
                      <a:r>
                        <a:rPr lang="en-US" sz="1800" b="1" u="none" dirty="0" smtClean="0">
                          <a:solidFill>
                            <a:schemeClr val="tx1"/>
                          </a:solidFill>
                          <a:latin typeface="Arial" panose="020B0604020202020204" pitchFamily="34" charset="0"/>
                          <a:cs typeface="Arial" panose="020B0604020202020204" pitchFamily="34" charset="0"/>
                        </a:rPr>
                        <a:t>$30,014,158</a:t>
                      </a:r>
                      <a:endParaRPr lang="en-US" sz="1800" b="1"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1FB"/>
                    </a:solidFill>
                  </a:tcPr>
                </a:tc>
                <a:tc>
                  <a:txBody>
                    <a:bodyPr/>
                    <a:lstStyle/>
                    <a:p>
                      <a:pPr algn="r"/>
                      <a:r>
                        <a:rPr lang="en-US" sz="1800" b="1" u="none" dirty="0" smtClean="0">
                          <a:solidFill>
                            <a:schemeClr val="tx1"/>
                          </a:solidFill>
                          <a:latin typeface="Arial" panose="020B0604020202020204" pitchFamily="34" charset="0"/>
                          <a:cs typeface="Arial" panose="020B0604020202020204" pitchFamily="34" charset="0"/>
                        </a:rPr>
                        <a:t>$33,872,676</a:t>
                      </a:r>
                      <a:endParaRPr lang="en-US" sz="1800" b="1"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1FB"/>
                    </a:solidFill>
                  </a:tcPr>
                </a:tc>
                <a:extLst>
                  <a:ext uri="{0D108BD9-81ED-4DB2-BD59-A6C34878D82A}">
                    <a16:rowId xmlns:a16="http://schemas.microsoft.com/office/drawing/2014/main" val="10001"/>
                  </a:ext>
                </a:extLst>
              </a:tr>
            </a:tbl>
          </a:graphicData>
        </a:graphic>
      </p:graphicFrame>
      <p:graphicFrame>
        <p:nvGraphicFramePr>
          <p:cNvPr id="10" name="Content Placeholder 4"/>
          <p:cNvGraphicFramePr>
            <a:graphicFrameLocks/>
          </p:cNvGraphicFramePr>
          <p:nvPr>
            <p:extLst>
              <p:ext uri="{D42A27DB-BD31-4B8C-83A1-F6EECF244321}">
                <p14:modId xmlns:p14="http://schemas.microsoft.com/office/powerpoint/2010/main" val="301499104"/>
              </p:ext>
            </p:extLst>
          </p:nvPr>
        </p:nvGraphicFramePr>
        <p:xfrm>
          <a:off x="876301" y="1704110"/>
          <a:ext cx="10404071" cy="2211185"/>
        </p:xfrm>
        <a:graphic>
          <a:graphicData uri="http://schemas.openxmlformats.org/drawingml/2006/table">
            <a:tbl>
              <a:tblPr firstRow="1" bandRow="1">
                <a:effectLst>
                  <a:outerShdw blurRad="50800" dist="38100" dir="2700000" algn="tl" rotWithShape="0">
                    <a:prstClr val="black">
                      <a:alpha val="40000"/>
                    </a:prstClr>
                  </a:outerShdw>
                </a:effectLst>
              </a:tblPr>
              <a:tblGrid>
                <a:gridCol w="3314699">
                  <a:extLst>
                    <a:ext uri="{9D8B030D-6E8A-4147-A177-3AD203B41FA5}">
                      <a16:colId xmlns:a16="http://schemas.microsoft.com/office/drawing/2014/main" val="20000"/>
                    </a:ext>
                  </a:extLst>
                </a:gridCol>
                <a:gridCol w="1772343">
                  <a:extLst>
                    <a:ext uri="{9D8B030D-6E8A-4147-A177-3AD203B41FA5}">
                      <a16:colId xmlns:a16="http://schemas.microsoft.com/office/drawing/2014/main" val="20001"/>
                    </a:ext>
                  </a:extLst>
                </a:gridCol>
                <a:gridCol w="1772343">
                  <a:extLst>
                    <a:ext uri="{9D8B030D-6E8A-4147-A177-3AD203B41FA5}">
                      <a16:colId xmlns:a16="http://schemas.microsoft.com/office/drawing/2014/main" val="20002"/>
                    </a:ext>
                  </a:extLst>
                </a:gridCol>
                <a:gridCol w="1772343">
                  <a:extLst>
                    <a:ext uri="{9D8B030D-6E8A-4147-A177-3AD203B41FA5}">
                      <a16:colId xmlns:a16="http://schemas.microsoft.com/office/drawing/2014/main" val="20003"/>
                    </a:ext>
                  </a:extLst>
                </a:gridCol>
                <a:gridCol w="1772343">
                  <a:extLst>
                    <a:ext uri="{9D8B030D-6E8A-4147-A177-3AD203B41FA5}">
                      <a16:colId xmlns:a16="http://schemas.microsoft.com/office/drawing/2014/main" val="20004"/>
                    </a:ext>
                  </a:extLst>
                </a:gridCol>
              </a:tblGrid>
              <a:tr h="709904">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en-US" sz="2000" dirty="0" smtClean="0">
                          <a:latin typeface="Arial" panose="020B0604020202020204" pitchFamily="34" charset="0"/>
                          <a:cs typeface="Arial" panose="020B0604020202020204" pitchFamily="34" charset="0"/>
                        </a:rPr>
                        <a:t>Description</a:t>
                      </a:r>
                      <a:endParaRPr lang="en-US" sz="2000" dirty="0">
                        <a:solidFill>
                          <a:schemeClr val="bg1"/>
                        </a:solidFill>
                        <a:latin typeface="Arial" panose="020B0604020202020204" pitchFamily="34" charset="0"/>
                        <a:cs typeface="Arial" panose="020B0604020202020204" pitchFamily="34" charset="0"/>
                      </a:endParaRPr>
                    </a:p>
                  </a:txBody>
                  <a:tcPr marL="91437" marR="91437" marT="45717" marB="45717" anchor="ctr">
                    <a:lnL w="381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en-US" sz="2000" dirty="0" smtClean="0">
                          <a:solidFill>
                            <a:schemeClr val="bg1"/>
                          </a:solidFill>
                          <a:latin typeface="Arial" panose="020B0604020202020204" pitchFamily="34" charset="0"/>
                          <a:cs typeface="Arial" panose="020B0604020202020204" pitchFamily="34" charset="0"/>
                        </a:rPr>
                        <a:t>2016-17</a:t>
                      </a:r>
                      <a:r>
                        <a:rPr lang="en-US" sz="2000" baseline="0"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Estimated</a:t>
                      </a:r>
                      <a:r>
                        <a:rPr lang="en-US" sz="2000" baseline="0" dirty="0" smtClean="0">
                          <a:solidFill>
                            <a:schemeClr val="bg1"/>
                          </a:solidFill>
                          <a:latin typeface="Arial" panose="020B0604020202020204" pitchFamily="34" charset="0"/>
                          <a:cs typeface="Arial" panose="020B0604020202020204" pitchFamily="34" charset="0"/>
                        </a:rPr>
                        <a:t> </a:t>
                      </a:r>
                      <a:endParaRPr lang="en-US" sz="2000" dirty="0">
                        <a:solidFill>
                          <a:schemeClr val="bg1"/>
                        </a:solidFill>
                        <a:latin typeface="Arial" panose="020B0604020202020204" pitchFamily="34" charset="0"/>
                        <a:cs typeface="Arial" panose="020B0604020202020204" pitchFamily="34" charset="0"/>
                      </a:endParaRPr>
                    </a:p>
                  </a:txBody>
                  <a:tcPr marL="91437" marR="91437" marT="45717" marB="45717"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en-US" sz="2000" dirty="0" smtClean="0">
                          <a:latin typeface="Arial" panose="020B0604020202020204" pitchFamily="34" charset="0"/>
                          <a:cs typeface="Arial" panose="020B0604020202020204" pitchFamily="34" charset="0"/>
                        </a:rPr>
                        <a:t>2017-18</a:t>
                      </a:r>
                    </a:p>
                    <a:p>
                      <a:pPr algn="ctr"/>
                      <a:r>
                        <a:rPr lang="en-US" sz="2000" dirty="0" smtClean="0">
                          <a:latin typeface="Arial" panose="020B0604020202020204" pitchFamily="34" charset="0"/>
                          <a:cs typeface="Arial" panose="020B0604020202020204" pitchFamily="34" charset="0"/>
                        </a:rPr>
                        <a:t>Projected</a:t>
                      </a:r>
                      <a:endParaRPr lang="en-US" sz="2000" dirty="0">
                        <a:solidFill>
                          <a:schemeClr val="bg1"/>
                        </a:solidFill>
                        <a:latin typeface="Arial" panose="020B0604020202020204" pitchFamily="34" charset="0"/>
                        <a:cs typeface="Arial" panose="020B0604020202020204" pitchFamily="34" charset="0"/>
                      </a:endParaRPr>
                    </a:p>
                  </a:txBody>
                  <a:tcPr marL="91437" marR="91437" marT="45717" marB="45717"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en-US" sz="2000" dirty="0" smtClean="0">
                          <a:latin typeface="Arial" panose="020B0604020202020204" pitchFamily="34" charset="0"/>
                          <a:cs typeface="Arial" panose="020B0604020202020204" pitchFamily="34" charset="0"/>
                        </a:rPr>
                        <a:t>2018-19</a:t>
                      </a:r>
                    </a:p>
                    <a:p>
                      <a:pPr algn="ctr"/>
                      <a:r>
                        <a:rPr lang="en-US" sz="2000" dirty="0" smtClean="0">
                          <a:latin typeface="Arial" panose="020B0604020202020204" pitchFamily="34" charset="0"/>
                          <a:cs typeface="Arial" panose="020B0604020202020204" pitchFamily="34" charset="0"/>
                        </a:rPr>
                        <a:t>Projected</a:t>
                      </a:r>
                      <a:endParaRPr lang="en-US" sz="2000" dirty="0">
                        <a:solidFill>
                          <a:schemeClr val="bg1"/>
                        </a:solidFill>
                        <a:latin typeface="Arial" panose="020B0604020202020204" pitchFamily="34" charset="0"/>
                        <a:cs typeface="Arial" panose="020B0604020202020204" pitchFamily="34" charset="0"/>
                      </a:endParaRPr>
                    </a:p>
                  </a:txBody>
                  <a:tcPr marL="91437" marR="91437" marT="45717" marB="45717"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en-US" sz="2000" dirty="0" smtClean="0">
                          <a:latin typeface="Arial" panose="020B0604020202020204" pitchFamily="34" charset="0"/>
                          <a:cs typeface="Arial" panose="020B0604020202020204" pitchFamily="34" charset="0"/>
                        </a:rPr>
                        <a:t>2019-20</a:t>
                      </a:r>
                    </a:p>
                    <a:p>
                      <a:pPr algn="ctr"/>
                      <a:r>
                        <a:rPr lang="en-US" sz="2000" dirty="0" smtClean="0">
                          <a:latin typeface="Arial" panose="020B0604020202020204" pitchFamily="34" charset="0"/>
                          <a:cs typeface="Arial" panose="020B0604020202020204" pitchFamily="34" charset="0"/>
                        </a:rPr>
                        <a:t>Projected</a:t>
                      </a:r>
                      <a:endParaRPr lang="en-US" sz="2000" dirty="0">
                        <a:solidFill>
                          <a:schemeClr val="bg1"/>
                        </a:solidFill>
                        <a:latin typeface="Arial" panose="020B0604020202020204" pitchFamily="34" charset="0"/>
                        <a:cs typeface="Arial" panose="020B0604020202020204" pitchFamily="34" charset="0"/>
                      </a:endParaRPr>
                    </a:p>
                  </a:txBody>
                  <a:tcPr marL="91437" marR="91437" marT="45717" marB="45717"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0"/>
                  </a:ext>
                </a:extLst>
              </a:tr>
              <a:tr h="500427">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US" sz="2000" dirty="0" smtClean="0">
                          <a:latin typeface="Arial" panose="020B0604020202020204" pitchFamily="34" charset="0"/>
                          <a:cs typeface="Arial" panose="020B0604020202020204" pitchFamily="34" charset="0"/>
                        </a:rPr>
                        <a:t>Total</a:t>
                      </a:r>
                      <a:r>
                        <a:rPr lang="en-US" sz="2000" baseline="0" dirty="0" smtClean="0">
                          <a:latin typeface="Arial" panose="020B0604020202020204" pitchFamily="34" charset="0"/>
                          <a:cs typeface="Arial" panose="020B0604020202020204" pitchFamily="34" charset="0"/>
                        </a:rPr>
                        <a:t> Revenues</a:t>
                      </a:r>
                      <a:endParaRPr lang="en-US" sz="2000" b="0" dirty="0">
                        <a:solidFill>
                          <a:srgbClr val="000000"/>
                        </a:solidFill>
                        <a:latin typeface="Arial" panose="020B0604020202020204" pitchFamily="34" charset="0"/>
                        <a:cs typeface="Arial" panose="020B0604020202020204" pitchFamily="34" charset="0"/>
                      </a:endParaRPr>
                    </a:p>
                  </a:txBody>
                  <a:tcPr marL="91437" marR="91437" marT="45717" marB="45717" anchor="ctr">
                    <a:lnL w="381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800" b="0" dirty="0" smtClean="0">
                          <a:solidFill>
                            <a:schemeClr val="tx1"/>
                          </a:solidFill>
                          <a:latin typeface="Arial" panose="020B0604020202020204" pitchFamily="34" charset="0"/>
                          <a:cs typeface="Arial" panose="020B0604020202020204" pitchFamily="34" charset="0"/>
                        </a:rPr>
                        <a:t>$285,637,836</a:t>
                      </a:r>
                      <a:endParaRPr lang="en-US" sz="1800" b="0"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800" b="0" dirty="0" smtClean="0">
                          <a:solidFill>
                            <a:schemeClr val="tx1"/>
                          </a:solidFill>
                          <a:latin typeface="Arial" panose="020B0604020202020204" pitchFamily="34" charset="0"/>
                          <a:cs typeface="Arial" panose="020B0604020202020204" pitchFamily="34" charset="0"/>
                        </a:rPr>
                        <a:t>$290,829,088</a:t>
                      </a:r>
                      <a:endParaRPr lang="en-US" sz="1800" b="0"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800" b="0" dirty="0" smtClean="0">
                          <a:solidFill>
                            <a:schemeClr val="tx1"/>
                          </a:solidFill>
                          <a:latin typeface="Arial" panose="020B0604020202020204" pitchFamily="34" charset="0"/>
                          <a:cs typeface="Arial" panose="020B0604020202020204" pitchFamily="34" charset="0"/>
                        </a:rPr>
                        <a:t>$305,332,867</a:t>
                      </a:r>
                      <a:endParaRPr lang="en-US" sz="1800" b="0"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800" b="0" dirty="0" smtClean="0">
                          <a:solidFill>
                            <a:schemeClr val="tx1"/>
                          </a:solidFill>
                          <a:latin typeface="Arial" panose="020B0604020202020204" pitchFamily="34" charset="0"/>
                          <a:cs typeface="Arial" panose="020B0604020202020204" pitchFamily="34" charset="0"/>
                        </a:rPr>
                        <a:t>$323,348,498</a:t>
                      </a:r>
                      <a:endParaRPr lang="en-US" sz="1800" b="0"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extLst>
                  <a:ext uri="{0D108BD9-81ED-4DB2-BD59-A6C34878D82A}">
                    <a16:rowId xmlns:a16="http://schemas.microsoft.com/office/drawing/2014/main" val="10001"/>
                  </a:ext>
                </a:extLst>
              </a:tr>
              <a:tr h="500427">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US" sz="2000" dirty="0" smtClean="0">
                          <a:solidFill>
                            <a:srgbClr val="000000"/>
                          </a:solidFill>
                          <a:latin typeface="Arial" panose="020B0604020202020204" pitchFamily="34" charset="0"/>
                          <a:cs typeface="Arial" panose="020B0604020202020204" pitchFamily="34" charset="0"/>
                        </a:rPr>
                        <a:t>Total Expenditures </a:t>
                      </a:r>
                      <a:endParaRPr lang="en-US" sz="2000" dirty="0">
                        <a:solidFill>
                          <a:srgbClr val="000000"/>
                        </a:solidFill>
                        <a:latin typeface="Arial" panose="020B0604020202020204" pitchFamily="34" charset="0"/>
                        <a:cs typeface="Arial" panose="020B0604020202020204" pitchFamily="34" charset="0"/>
                      </a:endParaRPr>
                    </a:p>
                  </a:txBody>
                  <a:tcPr marL="91437" marR="91437" marT="45717" marB="45717" anchor="ctr">
                    <a:lnL w="381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800" b="0" dirty="0" smtClean="0">
                          <a:solidFill>
                            <a:srgbClr val="FF0000"/>
                          </a:solidFill>
                          <a:latin typeface="Arial" panose="020B0604020202020204" pitchFamily="34" charset="0"/>
                          <a:cs typeface="Arial" panose="020B0604020202020204" pitchFamily="34" charset="0"/>
                        </a:rPr>
                        <a:t>($246,196,515)</a:t>
                      </a:r>
                      <a:endParaRPr lang="en-US" sz="1800" b="0"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800" b="0" dirty="0" smtClean="0">
                          <a:solidFill>
                            <a:srgbClr val="FF0000"/>
                          </a:solidFill>
                          <a:latin typeface="Arial" panose="020B0604020202020204" pitchFamily="34" charset="0"/>
                          <a:cs typeface="Arial" panose="020B0604020202020204" pitchFamily="34" charset="0"/>
                        </a:rPr>
                        <a:t>($247,065,909)</a:t>
                      </a:r>
                      <a:endParaRPr lang="en-US" sz="1800" b="0"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800" b="0" dirty="0" smtClean="0">
                          <a:solidFill>
                            <a:srgbClr val="FF0000"/>
                          </a:solidFill>
                          <a:latin typeface="Arial" panose="020B0604020202020204" pitchFamily="34" charset="0"/>
                          <a:cs typeface="Arial" panose="020B0604020202020204" pitchFamily="34" charset="0"/>
                        </a:rPr>
                        <a:t>($252,663,221)</a:t>
                      </a:r>
                      <a:endParaRPr lang="en-US" sz="1800" b="0"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800" b="0" dirty="0" smtClean="0">
                          <a:solidFill>
                            <a:srgbClr val="FF0000"/>
                          </a:solidFill>
                          <a:latin typeface="Arial" panose="020B0604020202020204" pitchFamily="34" charset="0"/>
                          <a:cs typeface="Arial" panose="020B0604020202020204" pitchFamily="34" charset="0"/>
                        </a:rPr>
                        <a:t>($265,306,638)</a:t>
                      </a:r>
                      <a:endParaRPr lang="en-US" sz="1800" b="0"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20000"/>
                      </a:srgbClr>
                    </a:solidFill>
                  </a:tcPr>
                </a:tc>
                <a:extLst>
                  <a:ext uri="{0D108BD9-81ED-4DB2-BD59-A6C34878D82A}">
                    <a16:rowId xmlns:a16="http://schemas.microsoft.com/office/drawing/2014/main" val="10002"/>
                  </a:ext>
                </a:extLst>
              </a:tr>
              <a:tr h="500427">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US" sz="2000" b="0" dirty="0" smtClean="0">
                          <a:solidFill>
                            <a:srgbClr val="000000"/>
                          </a:solidFill>
                          <a:latin typeface="Arial" panose="020B0604020202020204" pitchFamily="34" charset="0"/>
                          <a:cs typeface="Arial" panose="020B0604020202020204" pitchFamily="34" charset="0"/>
                        </a:rPr>
                        <a:t>EXCESS</a:t>
                      </a:r>
                      <a:r>
                        <a:rPr lang="en-US" sz="2000" b="0" baseline="0" dirty="0" smtClean="0">
                          <a:solidFill>
                            <a:srgbClr val="000000"/>
                          </a:solidFill>
                          <a:latin typeface="Arial" panose="020B0604020202020204" pitchFamily="34" charset="0"/>
                          <a:cs typeface="Arial" panose="020B0604020202020204" pitchFamily="34" charset="0"/>
                        </a:rPr>
                        <a:t> (DEFICIENCY)</a:t>
                      </a:r>
                      <a:endParaRPr lang="en-US" sz="2000" b="0" dirty="0">
                        <a:solidFill>
                          <a:srgbClr val="000000"/>
                        </a:solidFill>
                        <a:latin typeface="Arial" panose="020B0604020202020204" pitchFamily="34" charset="0"/>
                        <a:cs typeface="Arial" panose="020B0604020202020204" pitchFamily="34" charset="0"/>
                      </a:endParaRPr>
                    </a:p>
                  </a:txBody>
                  <a:tcPr marL="91437" marR="91437" marT="45717" marB="45717" anchor="ctr">
                    <a:lnL w="381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800" b="0" u="none" dirty="0" smtClean="0">
                          <a:solidFill>
                            <a:schemeClr val="tx1"/>
                          </a:solidFill>
                          <a:latin typeface="Arial" panose="020B0604020202020204" pitchFamily="34" charset="0"/>
                          <a:cs typeface="Arial" panose="020B0604020202020204" pitchFamily="34" charset="0"/>
                        </a:rPr>
                        <a:t>$39,441,321</a:t>
                      </a:r>
                      <a:endParaRPr lang="en-US" sz="18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800" b="0" u="none" dirty="0" smtClean="0">
                          <a:solidFill>
                            <a:schemeClr val="tx1"/>
                          </a:solidFill>
                          <a:latin typeface="Arial" panose="020B0604020202020204" pitchFamily="34" charset="0"/>
                          <a:cs typeface="Arial" panose="020B0604020202020204" pitchFamily="34" charset="0"/>
                        </a:rPr>
                        <a:t>$43,763,179</a:t>
                      </a:r>
                      <a:endParaRPr lang="en-US" sz="18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800" b="0" u="none" dirty="0" smtClean="0">
                          <a:solidFill>
                            <a:schemeClr val="tx1"/>
                          </a:solidFill>
                          <a:latin typeface="Arial" panose="020B0604020202020204" pitchFamily="34" charset="0"/>
                          <a:cs typeface="Arial" panose="020B0604020202020204" pitchFamily="34" charset="0"/>
                        </a:rPr>
                        <a:t>$52,669,646</a:t>
                      </a:r>
                      <a:endParaRPr lang="en-US" sz="18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800" b="0" u="none" dirty="0" smtClean="0">
                          <a:solidFill>
                            <a:schemeClr val="tx1"/>
                          </a:solidFill>
                          <a:latin typeface="Arial" panose="020B0604020202020204" pitchFamily="34" charset="0"/>
                          <a:cs typeface="Arial" panose="020B0604020202020204" pitchFamily="34" charset="0"/>
                        </a:rPr>
                        <a:t>$58,041,860</a:t>
                      </a:r>
                      <a:endParaRPr lang="en-US" sz="18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11619338" y="6339039"/>
            <a:ext cx="484677" cy="369332"/>
          </a:xfrm>
          <a:prstGeom prst="rect">
            <a:avLst/>
          </a:prstGeom>
          <a:noFill/>
        </p:spPr>
        <p:txBody>
          <a:bodyPr wrap="square" rtlCol="0">
            <a:spAutoFit/>
          </a:bodyPr>
          <a:lstStyle/>
          <a:p>
            <a:r>
              <a:rPr lang="en-US" dirty="0" smtClean="0"/>
              <a:t>31</a:t>
            </a:r>
            <a:endParaRPr lang="en-US" dirty="0"/>
          </a:p>
        </p:txBody>
      </p:sp>
    </p:spTree>
    <p:extLst>
      <p:ext uri="{BB962C8B-B14F-4D97-AF65-F5344CB8AC3E}">
        <p14:creationId xmlns:p14="http://schemas.microsoft.com/office/powerpoint/2010/main" val="360729710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
                                        <p:tgtEl>
                                          <p:spTgt spid="8"/>
                                        </p:tgtEl>
                                      </p:cBhvr>
                                    </p:animEffect>
                                    <p:anim calcmode="lin" valueType="num">
                                      <p:cBhvr>
                                        <p:cTn id="17" dur="400" fill="hold"/>
                                        <p:tgtEl>
                                          <p:spTgt spid="8"/>
                                        </p:tgtEl>
                                        <p:attrNameLst>
                                          <p:attrName>ppt_x</p:attrName>
                                        </p:attrNameLst>
                                      </p:cBhvr>
                                      <p:tavLst>
                                        <p:tav tm="0">
                                          <p:val>
                                            <p:strVal val="#ppt_x"/>
                                          </p:val>
                                        </p:tav>
                                        <p:tav tm="100000">
                                          <p:val>
                                            <p:strVal val="#ppt_x"/>
                                          </p:val>
                                        </p:tav>
                                      </p:tavLst>
                                    </p:anim>
                                    <p:anim calcmode="lin" valueType="num">
                                      <p:cBhvr>
                                        <p:cTn id="18" dur="400" fill="hold"/>
                                        <p:tgtEl>
                                          <p:spTgt spid="8"/>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200" dirty="0"/>
              <a:t>2016-17 thru 2019-20 Budget Forecast </a:t>
            </a:r>
            <a:br>
              <a:rPr lang="en-US" sz="5200" dirty="0"/>
            </a:br>
            <a:r>
              <a:rPr lang="en-US" sz="5200" dirty="0"/>
              <a:t>Unrestricted General Fund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25503504"/>
              </p:ext>
            </p:extLst>
          </p:nvPr>
        </p:nvGraphicFramePr>
        <p:xfrm>
          <a:off x="498763" y="1587731"/>
          <a:ext cx="11255434" cy="106374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952547">
                  <a:extLst>
                    <a:ext uri="{9D8B030D-6E8A-4147-A177-3AD203B41FA5}">
                      <a16:colId xmlns:a16="http://schemas.microsoft.com/office/drawing/2014/main" val="20000"/>
                    </a:ext>
                  </a:extLst>
                </a:gridCol>
                <a:gridCol w="1854524">
                  <a:extLst>
                    <a:ext uri="{9D8B030D-6E8A-4147-A177-3AD203B41FA5}">
                      <a16:colId xmlns:a16="http://schemas.microsoft.com/office/drawing/2014/main" val="20001"/>
                    </a:ext>
                  </a:extLst>
                </a:gridCol>
                <a:gridCol w="1887196">
                  <a:extLst>
                    <a:ext uri="{9D8B030D-6E8A-4147-A177-3AD203B41FA5}">
                      <a16:colId xmlns:a16="http://schemas.microsoft.com/office/drawing/2014/main" val="20002"/>
                    </a:ext>
                  </a:extLst>
                </a:gridCol>
                <a:gridCol w="1778067">
                  <a:extLst>
                    <a:ext uri="{9D8B030D-6E8A-4147-A177-3AD203B41FA5}">
                      <a16:colId xmlns:a16="http://schemas.microsoft.com/office/drawing/2014/main" val="20003"/>
                    </a:ext>
                  </a:extLst>
                </a:gridCol>
                <a:gridCol w="1783100">
                  <a:extLst>
                    <a:ext uri="{9D8B030D-6E8A-4147-A177-3AD203B41FA5}">
                      <a16:colId xmlns:a16="http://schemas.microsoft.com/office/drawing/2014/main" val="20004"/>
                    </a:ext>
                  </a:extLst>
                </a:gridCol>
              </a:tblGrid>
              <a:tr h="660395">
                <a:tc>
                  <a:txBody>
                    <a:bodyPr/>
                    <a:lstStyle/>
                    <a:p>
                      <a:pPr algn="ctr"/>
                      <a:r>
                        <a:rPr lang="en-US" sz="1900" dirty="0" smtClean="0">
                          <a:latin typeface="Arial" panose="020B0604020202020204" pitchFamily="34" charset="0"/>
                          <a:cs typeface="Arial" panose="020B0604020202020204" pitchFamily="34" charset="0"/>
                        </a:rPr>
                        <a:t>Description</a:t>
                      </a:r>
                      <a:endParaRPr lang="en-US" sz="1900" dirty="0">
                        <a:solidFill>
                          <a:schemeClr val="bg1"/>
                        </a:solidFill>
                        <a:latin typeface="Arial" panose="020B0604020202020204" pitchFamily="34" charset="0"/>
                        <a:cs typeface="Arial" panose="020B0604020202020204" pitchFamily="34" charset="0"/>
                      </a:endParaRPr>
                    </a:p>
                  </a:txBody>
                  <a:tcPr marL="91437" marR="91437" marT="45717" marB="45717"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2">
                        <a:lumMod val="75000"/>
                      </a:schemeClr>
                    </a:solidFill>
                  </a:tcPr>
                </a:tc>
                <a:tc>
                  <a:txBody>
                    <a:bodyPr/>
                    <a:lstStyle/>
                    <a:p>
                      <a:pPr algn="ctr"/>
                      <a:r>
                        <a:rPr lang="en-US" sz="1900" dirty="0" smtClean="0">
                          <a:latin typeface="Arial" panose="020B0604020202020204" pitchFamily="34" charset="0"/>
                          <a:cs typeface="Arial" panose="020B0604020202020204" pitchFamily="34" charset="0"/>
                        </a:rPr>
                        <a:t>2016-17</a:t>
                      </a:r>
                    </a:p>
                    <a:p>
                      <a:pPr algn="ctr"/>
                      <a:r>
                        <a:rPr lang="en-US" sz="1900" dirty="0" smtClean="0">
                          <a:solidFill>
                            <a:schemeClr val="lt1"/>
                          </a:solidFill>
                          <a:latin typeface="Arial" panose="020B0604020202020204" pitchFamily="34" charset="0"/>
                          <a:cs typeface="Arial" panose="020B0604020202020204" pitchFamily="34" charset="0"/>
                        </a:rPr>
                        <a:t>Estimated</a:t>
                      </a:r>
                      <a:endParaRPr lang="en-US" sz="1900" dirty="0">
                        <a:solidFill>
                          <a:schemeClr val="bg1"/>
                        </a:solidFill>
                        <a:latin typeface="Arial" panose="020B0604020202020204" pitchFamily="34" charset="0"/>
                        <a:cs typeface="Arial" panose="020B0604020202020204" pitchFamily="34" charset="0"/>
                      </a:endParaRPr>
                    </a:p>
                  </a:txBody>
                  <a:tcPr marL="91437" marR="91437" marT="45717" marB="45717" anchor="ctr">
                    <a:lnT w="38100" cap="flat" cmpd="sng" algn="ctr">
                      <a:solidFill>
                        <a:schemeClr val="bg1"/>
                      </a:solidFill>
                      <a:prstDash val="solid"/>
                      <a:round/>
                      <a:headEnd type="none" w="med" len="med"/>
                      <a:tailEnd type="none" w="med" len="med"/>
                    </a:lnT>
                    <a:solidFill>
                      <a:schemeClr val="accent2">
                        <a:lumMod val="75000"/>
                      </a:schemeClr>
                    </a:solidFill>
                  </a:tcPr>
                </a:tc>
                <a:tc>
                  <a:txBody>
                    <a:bodyPr/>
                    <a:lstStyle/>
                    <a:p>
                      <a:pPr algn="ctr"/>
                      <a:r>
                        <a:rPr lang="en-US" sz="1900" dirty="0" smtClean="0">
                          <a:latin typeface="Arial" panose="020B0604020202020204" pitchFamily="34" charset="0"/>
                          <a:cs typeface="Arial" panose="020B0604020202020204" pitchFamily="34" charset="0"/>
                        </a:rPr>
                        <a:t>2017-18</a:t>
                      </a:r>
                    </a:p>
                    <a:p>
                      <a:pPr algn="ctr"/>
                      <a:r>
                        <a:rPr lang="en-US" sz="1900" dirty="0" smtClean="0">
                          <a:latin typeface="Arial" panose="020B0604020202020204" pitchFamily="34" charset="0"/>
                          <a:cs typeface="Arial" panose="020B0604020202020204" pitchFamily="34" charset="0"/>
                        </a:rPr>
                        <a:t>Projected</a:t>
                      </a:r>
                      <a:endParaRPr lang="en-US" sz="1900" dirty="0">
                        <a:solidFill>
                          <a:schemeClr val="bg1"/>
                        </a:solidFill>
                        <a:latin typeface="Arial" panose="020B0604020202020204" pitchFamily="34" charset="0"/>
                        <a:cs typeface="Arial" panose="020B0604020202020204" pitchFamily="34" charset="0"/>
                      </a:endParaRPr>
                    </a:p>
                  </a:txBody>
                  <a:tcPr marL="91437" marR="91437" marT="45717" marB="45717" anchor="ctr">
                    <a:lnT w="38100" cap="flat" cmpd="sng" algn="ctr">
                      <a:solidFill>
                        <a:schemeClr val="bg1"/>
                      </a:solidFill>
                      <a:prstDash val="solid"/>
                      <a:round/>
                      <a:headEnd type="none" w="med" len="med"/>
                      <a:tailEnd type="none" w="med" len="med"/>
                    </a:lnT>
                    <a:solidFill>
                      <a:schemeClr val="accent2">
                        <a:lumMod val="75000"/>
                      </a:schemeClr>
                    </a:solidFill>
                  </a:tcPr>
                </a:tc>
                <a:tc>
                  <a:txBody>
                    <a:bodyPr/>
                    <a:lstStyle/>
                    <a:p>
                      <a:pPr marL="0" algn="ctr" defTabSz="457200" rtl="0" eaLnBrk="1" latinLnBrk="0" hangingPunct="1"/>
                      <a:r>
                        <a:rPr lang="en-US" sz="1900" b="1" kern="1200" dirty="0" smtClean="0">
                          <a:solidFill>
                            <a:schemeClr val="lt1"/>
                          </a:solidFill>
                          <a:latin typeface="Arial" panose="020B0604020202020204" pitchFamily="34" charset="0"/>
                          <a:ea typeface="+mn-ea"/>
                          <a:cs typeface="Arial" panose="020B0604020202020204" pitchFamily="34" charset="0"/>
                        </a:rPr>
                        <a:t>2018-19</a:t>
                      </a:r>
                    </a:p>
                    <a:p>
                      <a:pPr marL="0" algn="ctr" defTabSz="457200" rtl="0" eaLnBrk="1" latinLnBrk="0" hangingPunct="1"/>
                      <a:r>
                        <a:rPr lang="en-US" sz="1900" b="1" kern="1200" dirty="0" smtClean="0">
                          <a:solidFill>
                            <a:schemeClr val="lt1"/>
                          </a:solidFill>
                          <a:latin typeface="Arial" panose="020B0604020202020204" pitchFamily="34" charset="0"/>
                          <a:ea typeface="+mn-ea"/>
                          <a:cs typeface="Arial" panose="020B0604020202020204" pitchFamily="34" charset="0"/>
                        </a:rPr>
                        <a:t>Projected</a:t>
                      </a:r>
                      <a:endParaRPr lang="en-US" sz="1900" b="1" kern="1200" dirty="0">
                        <a:solidFill>
                          <a:schemeClr val="lt1"/>
                        </a:solidFill>
                        <a:latin typeface="Arial" panose="020B0604020202020204" pitchFamily="34" charset="0"/>
                        <a:ea typeface="+mn-ea"/>
                        <a:cs typeface="Arial" panose="020B0604020202020204" pitchFamily="34" charset="0"/>
                      </a:endParaRPr>
                    </a:p>
                  </a:txBody>
                  <a:tcPr marL="91437" marR="91437" marT="45717" marB="45717" anchor="ctr">
                    <a:lnT w="38100" cap="flat" cmpd="sng" algn="ctr">
                      <a:solidFill>
                        <a:schemeClr val="bg1"/>
                      </a:solidFill>
                      <a:prstDash val="solid"/>
                      <a:round/>
                      <a:headEnd type="none" w="med" len="med"/>
                      <a:tailEnd type="none" w="med" len="med"/>
                    </a:lnT>
                    <a:solidFill>
                      <a:schemeClr val="accent2">
                        <a:lumMod val="75000"/>
                      </a:schemeClr>
                    </a:solidFill>
                  </a:tcPr>
                </a:tc>
                <a:tc>
                  <a:txBody>
                    <a:bodyPr/>
                    <a:lstStyle/>
                    <a:p>
                      <a:pPr algn="ctr"/>
                      <a:r>
                        <a:rPr lang="en-US" sz="1900" dirty="0" smtClean="0">
                          <a:latin typeface="Arial" panose="020B0604020202020204" pitchFamily="34" charset="0"/>
                          <a:cs typeface="Arial" panose="020B0604020202020204" pitchFamily="34" charset="0"/>
                        </a:rPr>
                        <a:t>2019-20</a:t>
                      </a:r>
                    </a:p>
                    <a:p>
                      <a:pPr algn="ctr"/>
                      <a:r>
                        <a:rPr lang="en-US" sz="1900" dirty="0" smtClean="0">
                          <a:latin typeface="Arial" panose="020B0604020202020204" pitchFamily="34" charset="0"/>
                          <a:cs typeface="Arial" panose="020B0604020202020204" pitchFamily="34" charset="0"/>
                        </a:rPr>
                        <a:t>Projected</a:t>
                      </a:r>
                      <a:endParaRPr lang="en-US" sz="1900" dirty="0">
                        <a:solidFill>
                          <a:schemeClr val="bg1"/>
                        </a:solidFill>
                        <a:latin typeface="Arial" panose="020B0604020202020204" pitchFamily="34" charset="0"/>
                        <a:cs typeface="Arial" panose="020B0604020202020204" pitchFamily="34" charset="0"/>
                      </a:endParaRPr>
                    </a:p>
                  </a:txBody>
                  <a:tcPr marL="91437" marR="91437" marT="45717" marB="45717" anchor="ctr">
                    <a:lnT w="38100" cap="flat" cmpd="sng" algn="ctr">
                      <a:solidFill>
                        <a:schemeClr val="bg1"/>
                      </a:solidFill>
                      <a:prstDash val="solid"/>
                      <a:round/>
                      <a:headEnd type="none" w="med" len="med"/>
                      <a:tailEnd type="none" w="med" len="med"/>
                    </a:lnT>
                    <a:solidFill>
                      <a:schemeClr val="accent2">
                        <a:lumMod val="75000"/>
                      </a:schemeClr>
                    </a:solidFill>
                  </a:tcPr>
                </a:tc>
                <a:extLst>
                  <a:ext uri="{0D108BD9-81ED-4DB2-BD59-A6C34878D82A}">
                    <a16:rowId xmlns:a16="http://schemas.microsoft.com/office/drawing/2014/main" val="10000"/>
                  </a:ext>
                </a:extLst>
              </a:tr>
              <a:tr h="388112">
                <a:tc>
                  <a:txBody>
                    <a:bodyPr/>
                    <a:lstStyle/>
                    <a:p>
                      <a:r>
                        <a:rPr lang="en-US" sz="1900" b="1" dirty="0" smtClean="0">
                          <a:solidFill>
                            <a:srgbClr val="000000"/>
                          </a:solidFill>
                          <a:latin typeface="Arial" panose="020B0604020202020204" pitchFamily="34" charset="0"/>
                          <a:cs typeface="Arial" panose="020B0604020202020204" pitchFamily="34" charset="0"/>
                        </a:rPr>
                        <a:t>Estimated</a:t>
                      </a:r>
                      <a:r>
                        <a:rPr lang="en-US" sz="1900" b="1" baseline="0" dirty="0" smtClean="0">
                          <a:solidFill>
                            <a:srgbClr val="000000"/>
                          </a:solidFill>
                          <a:latin typeface="Arial" panose="020B0604020202020204" pitchFamily="34" charset="0"/>
                          <a:cs typeface="Arial" panose="020B0604020202020204" pitchFamily="34" charset="0"/>
                        </a:rPr>
                        <a:t> Ending Fund Balance</a:t>
                      </a:r>
                      <a:endParaRPr lang="en-US" sz="1900" b="1" dirty="0">
                        <a:solidFill>
                          <a:srgbClr val="000000"/>
                        </a:solidFill>
                        <a:latin typeface="Arial" panose="020B0604020202020204" pitchFamily="34" charset="0"/>
                        <a:cs typeface="Arial" panose="020B0604020202020204" pitchFamily="34" charset="0"/>
                      </a:endParaRPr>
                    </a:p>
                  </a:txBody>
                  <a:tcPr marL="91437" marR="91437" marT="45717" marB="45717"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FFFF00"/>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900" b="1" u="none" dirty="0" smtClean="0">
                          <a:solidFill>
                            <a:schemeClr val="tx1"/>
                          </a:solidFill>
                          <a:latin typeface="Arial" panose="020B0604020202020204" pitchFamily="34" charset="0"/>
                          <a:cs typeface="Arial" panose="020B0604020202020204" pitchFamily="34" charset="0"/>
                        </a:rPr>
                        <a:t>$40,154,358</a:t>
                      </a: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FFFF00"/>
                    </a:solidFill>
                  </a:tcPr>
                </a:tc>
                <a:tc>
                  <a:txBody>
                    <a:bodyPr/>
                    <a:lstStyle/>
                    <a:p>
                      <a:pPr algn="r"/>
                      <a:r>
                        <a:rPr lang="en-US" sz="1900" b="1" u="none" dirty="0" smtClean="0">
                          <a:solidFill>
                            <a:schemeClr val="tx1"/>
                          </a:solidFill>
                          <a:latin typeface="Arial" panose="020B0604020202020204" pitchFamily="34" charset="0"/>
                          <a:cs typeface="Arial" panose="020B0604020202020204" pitchFamily="34" charset="0"/>
                        </a:rPr>
                        <a:t>$29,765,051</a:t>
                      </a:r>
                      <a:endParaRPr lang="en-US" sz="1900" b="1"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FFFF00"/>
                    </a:solidFill>
                  </a:tcPr>
                </a:tc>
                <a:tc>
                  <a:txBody>
                    <a:bodyPr/>
                    <a:lstStyle/>
                    <a:p>
                      <a:pPr algn="r"/>
                      <a:r>
                        <a:rPr lang="en-US" sz="1900" b="1" u="none" dirty="0" smtClean="0">
                          <a:solidFill>
                            <a:schemeClr val="tx1"/>
                          </a:solidFill>
                          <a:latin typeface="Arial" panose="020B0604020202020204" pitchFamily="34" charset="0"/>
                          <a:cs typeface="Arial" panose="020B0604020202020204" pitchFamily="34" charset="0"/>
                        </a:rPr>
                        <a:t>$30,014,158</a:t>
                      </a:r>
                      <a:endParaRPr lang="en-US" sz="1900" b="1"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FFFF00"/>
                    </a:solidFill>
                  </a:tcPr>
                </a:tc>
                <a:tc>
                  <a:txBody>
                    <a:bodyPr/>
                    <a:lstStyle/>
                    <a:p>
                      <a:pPr algn="r"/>
                      <a:r>
                        <a:rPr lang="en-US" sz="1900" b="1" u="none" dirty="0" smtClean="0">
                          <a:solidFill>
                            <a:schemeClr val="tx1"/>
                          </a:solidFill>
                          <a:latin typeface="Arial" panose="020B0604020202020204" pitchFamily="34" charset="0"/>
                          <a:cs typeface="Arial" panose="020B0604020202020204" pitchFamily="34" charset="0"/>
                        </a:rPr>
                        <a:t>$33,872,676</a:t>
                      </a:r>
                      <a:endParaRPr lang="en-US" sz="1900" b="1"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solidFill>
                      <a:srgbClr val="FFFF00"/>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09635795"/>
              </p:ext>
            </p:extLst>
          </p:nvPr>
        </p:nvGraphicFramePr>
        <p:xfrm>
          <a:off x="498764" y="2605763"/>
          <a:ext cx="11255437" cy="409345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917089">
                  <a:extLst>
                    <a:ext uri="{9D8B030D-6E8A-4147-A177-3AD203B41FA5}">
                      <a16:colId xmlns:a16="http://schemas.microsoft.com/office/drawing/2014/main" val="20000"/>
                    </a:ext>
                  </a:extLst>
                </a:gridCol>
                <a:gridCol w="1884171">
                  <a:extLst>
                    <a:ext uri="{9D8B030D-6E8A-4147-A177-3AD203B41FA5}">
                      <a16:colId xmlns:a16="http://schemas.microsoft.com/office/drawing/2014/main" val="20001"/>
                    </a:ext>
                  </a:extLst>
                </a:gridCol>
                <a:gridCol w="1884171">
                  <a:extLst>
                    <a:ext uri="{9D8B030D-6E8A-4147-A177-3AD203B41FA5}">
                      <a16:colId xmlns:a16="http://schemas.microsoft.com/office/drawing/2014/main" val="20002"/>
                    </a:ext>
                  </a:extLst>
                </a:gridCol>
                <a:gridCol w="1785003">
                  <a:extLst>
                    <a:ext uri="{9D8B030D-6E8A-4147-A177-3AD203B41FA5}">
                      <a16:colId xmlns:a16="http://schemas.microsoft.com/office/drawing/2014/main" val="20003"/>
                    </a:ext>
                  </a:extLst>
                </a:gridCol>
                <a:gridCol w="1785003">
                  <a:extLst>
                    <a:ext uri="{9D8B030D-6E8A-4147-A177-3AD203B41FA5}">
                      <a16:colId xmlns:a16="http://schemas.microsoft.com/office/drawing/2014/main" val="20004"/>
                    </a:ext>
                  </a:extLst>
                </a:gridCol>
              </a:tblGrid>
              <a:tr h="660395">
                <a:tc>
                  <a:txBody>
                    <a:bodyPr/>
                    <a:lstStyle/>
                    <a:p>
                      <a:r>
                        <a:rPr lang="en-US" sz="1900" b="1" i="1" u="sng" dirty="0" smtClean="0">
                          <a:solidFill>
                            <a:srgbClr val="000000"/>
                          </a:solidFill>
                          <a:latin typeface="Arial" panose="020B0604020202020204" pitchFamily="34" charset="0"/>
                          <a:cs typeface="Arial" panose="020B0604020202020204" pitchFamily="34" charset="0"/>
                        </a:rPr>
                        <a:t>Components of Ending</a:t>
                      </a:r>
                      <a:r>
                        <a:rPr lang="en-US" sz="1900" b="1" i="1" u="sng" baseline="0" dirty="0" smtClean="0">
                          <a:solidFill>
                            <a:srgbClr val="000000"/>
                          </a:solidFill>
                          <a:latin typeface="Arial" panose="020B0604020202020204" pitchFamily="34" charset="0"/>
                          <a:cs typeface="Arial" panose="020B0604020202020204" pitchFamily="34" charset="0"/>
                        </a:rPr>
                        <a:t> Fund Balance:</a:t>
                      </a:r>
                      <a:endParaRPr lang="en-US" sz="1900" b="1" i="1" u="sng" dirty="0">
                        <a:solidFill>
                          <a:srgbClr val="000000"/>
                        </a:solidFill>
                        <a:latin typeface="Arial" panose="020B0604020202020204" pitchFamily="34" charset="0"/>
                        <a:cs typeface="Arial" panose="020B0604020202020204" pitchFamily="34" charset="0"/>
                      </a:endParaRPr>
                    </a:p>
                  </a:txBody>
                  <a:tcPr marL="91437" marR="91437" marT="45717" marB="45717"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CDE3F8"/>
                    </a:solidFill>
                  </a:tcPr>
                </a:tc>
                <a:tc>
                  <a:txBody>
                    <a:bodyPr/>
                    <a:lstStyle/>
                    <a:p>
                      <a:pPr algn="r"/>
                      <a:endParaRPr lang="en-US" sz="1900" b="0"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CDE3F8"/>
                    </a:solidFill>
                  </a:tcPr>
                </a:tc>
                <a:tc>
                  <a:txBody>
                    <a:bodyPr/>
                    <a:lstStyle/>
                    <a:p>
                      <a:pPr algn="r"/>
                      <a:endParaRPr lang="en-US" sz="1900" b="0"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CDE3F8"/>
                    </a:solidFill>
                  </a:tcPr>
                </a:tc>
                <a:tc>
                  <a:txBody>
                    <a:bodyPr/>
                    <a:lstStyle/>
                    <a:p>
                      <a:pPr algn="r"/>
                      <a:endParaRPr lang="en-US" sz="1900" b="0"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CDE3F8"/>
                    </a:solidFill>
                  </a:tcPr>
                </a:tc>
                <a:tc>
                  <a:txBody>
                    <a:bodyPr/>
                    <a:lstStyle/>
                    <a:p>
                      <a:pPr algn="r"/>
                      <a:endParaRPr lang="en-US" sz="1900" b="0"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CDE3F8"/>
                    </a:solidFill>
                  </a:tcPr>
                </a:tc>
                <a:extLst>
                  <a:ext uri="{0D108BD9-81ED-4DB2-BD59-A6C34878D82A}">
                    <a16:rowId xmlns:a16="http://schemas.microsoft.com/office/drawing/2014/main" val="10000"/>
                  </a:ext>
                </a:extLst>
              </a:tr>
              <a:tr h="388112">
                <a:tc>
                  <a:txBody>
                    <a:bodyPr/>
                    <a:lstStyle/>
                    <a:p>
                      <a:r>
                        <a:rPr lang="en-US" sz="1900" dirty="0" smtClean="0">
                          <a:solidFill>
                            <a:srgbClr val="000000"/>
                          </a:solidFill>
                          <a:latin typeface="Arial" panose="020B0604020202020204" pitchFamily="34" charset="0"/>
                          <a:cs typeface="Arial" panose="020B0604020202020204" pitchFamily="34" charset="0"/>
                        </a:rPr>
                        <a:t>     Revolving Cash/Stores</a:t>
                      </a:r>
                    </a:p>
                  </a:txBody>
                  <a:tcPr marL="91437" marR="91437" marT="45717" marB="45717"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$550,000</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$550,000</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$550,000</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tc>
                  <a:txBody>
                    <a:bodyPr/>
                    <a:lstStyle/>
                    <a:p>
                      <a:pPr marL="0" algn="r" defTabSz="457200" rtl="0" eaLnBrk="1" latinLnBrk="0" hangingPunct="1"/>
                      <a:r>
                        <a:rPr lang="en-US" sz="1900" b="0" u="none" kern="1200" dirty="0" smtClean="0">
                          <a:solidFill>
                            <a:schemeClr val="tx1"/>
                          </a:solidFill>
                          <a:latin typeface="Arial" panose="020B0604020202020204" pitchFamily="34" charset="0"/>
                          <a:ea typeface="+mn-ea"/>
                          <a:cs typeface="Arial" panose="020B0604020202020204" pitchFamily="34" charset="0"/>
                        </a:rPr>
                        <a:t>$550,000</a:t>
                      </a:r>
                      <a:endParaRPr lang="en-US" sz="1900" b="0" u="none" kern="1200" dirty="0">
                        <a:solidFill>
                          <a:schemeClr val="tx1"/>
                        </a:solidFill>
                        <a:latin typeface="Arial" panose="020B0604020202020204" pitchFamily="34" charset="0"/>
                        <a:ea typeface="+mn-ea"/>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extLst>
                  <a:ext uri="{0D108BD9-81ED-4DB2-BD59-A6C34878D82A}">
                    <a16:rowId xmlns:a16="http://schemas.microsoft.com/office/drawing/2014/main" val="10001"/>
                  </a:ext>
                </a:extLst>
              </a:tr>
              <a:tr h="660395">
                <a:tc>
                  <a:txBody>
                    <a:bodyPr/>
                    <a:lstStyle/>
                    <a:p>
                      <a:r>
                        <a:rPr lang="en-US" sz="1900" dirty="0" smtClean="0">
                          <a:solidFill>
                            <a:srgbClr val="000000"/>
                          </a:solidFill>
                          <a:latin typeface="Arial" panose="020B0604020202020204" pitchFamily="34" charset="0"/>
                          <a:cs typeface="Arial" panose="020B0604020202020204" pitchFamily="34" charset="0"/>
                        </a:rPr>
                        <a:t>     State</a:t>
                      </a:r>
                      <a:r>
                        <a:rPr lang="en-US" sz="1900" baseline="0" dirty="0" smtClean="0">
                          <a:solidFill>
                            <a:srgbClr val="000000"/>
                          </a:solidFill>
                          <a:latin typeface="Arial" panose="020B0604020202020204" pitchFamily="34" charset="0"/>
                          <a:cs typeface="Arial" panose="020B0604020202020204" pitchFamily="34" charset="0"/>
                        </a:rPr>
                        <a:t> Recommended </a:t>
                      </a:r>
                      <a:br>
                        <a:rPr lang="en-US" sz="1900" baseline="0" dirty="0" smtClean="0">
                          <a:solidFill>
                            <a:srgbClr val="000000"/>
                          </a:solidFill>
                          <a:latin typeface="Arial" panose="020B0604020202020204" pitchFamily="34" charset="0"/>
                          <a:cs typeface="Arial" panose="020B0604020202020204" pitchFamily="34" charset="0"/>
                        </a:rPr>
                      </a:br>
                      <a:r>
                        <a:rPr lang="en-US" sz="1900" baseline="0" dirty="0" smtClean="0">
                          <a:solidFill>
                            <a:srgbClr val="000000"/>
                          </a:solidFill>
                          <a:latin typeface="Arial" panose="020B0604020202020204" pitchFamily="34" charset="0"/>
                          <a:cs typeface="Arial" panose="020B0604020202020204" pitchFamily="34" charset="0"/>
                        </a:rPr>
                        <a:t>     Minimum DEU</a:t>
                      </a:r>
                      <a:endParaRPr lang="en-US" sz="1900" dirty="0" smtClean="0">
                        <a:solidFill>
                          <a:srgbClr val="000000"/>
                        </a:solidFill>
                        <a:latin typeface="Arial" panose="020B0604020202020204" pitchFamily="34" charset="0"/>
                        <a:cs typeface="Arial" panose="020B0604020202020204" pitchFamily="34" charset="0"/>
                      </a:endParaRPr>
                    </a:p>
                  </a:txBody>
                  <a:tcPr marL="91437" marR="91437" marT="45717" marB="45717"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00"/>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$7,136,000</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00"/>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$7,010,000</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00"/>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$7,054,933</a:t>
                      </a: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00"/>
                    </a:solidFill>
                  </a:tcPr>
                </a:tc>
                <a:tc>
                  <a:txBody>
                    <a:bodyPr/>
                    <a:lstStyle/>
                    <a:p>
                      <a:pPr marL="0" algn="r" defTabSz="457200" rtl="0" eaLnBrk="1" latinLnBrk="0" hangingPunct="1"/>
                      <a:r>
                        <a:rPr lang="en-US" sz="1900" b="0" u="none" kern="1200" dirty="0" smtClean="0">
                          <a:solidFill>
                            <a:schemeClr val="tx1"/>
                          </a:solidFill>
                          <a:latin typeface="Arial" panose="020B0604020202020204" pitchFamily="34" charset="0"/>
                          <a:ea typeface="+mn-ea"/>
                          <a:cs typeface="Arial" panose="020B0604020202020204" pitchFamily="34" charset="0"/>
                        </a:rPr>
                        <a:t>$7,324,776</a:t>
                      </a:r>
                      <a:endParaRPr lang="en-US" sz="1900" b="0" u="none" kern="1200" dirty="0">
                        <a:solidFill>
                          <a:schemeClr val="tx1"/>
                        </a:solidFill>
                        <a:latin typeface="Arial" panose="020B0604020202020204" pitchFamily="34" charset="0"/>
                        <a:ea typeface="+mn-ea"/>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88112">
                <a:tc>
                  <a:txBody>
                    <a:bodyPr/>
                    <a:lstStyle/>
                    <a:p>
                      <a:r>
                        <a:rPr lang="en-US" sz="1900" dirty="0" smtClean="0">
                          <a:solidFill>
                            <a:srgbClr val="000000"/>
                          </a:solidFill>
                          <a:latin typeface="Arial" panose="020B0604020202020204" pitchFamily="34" charset="0"/>
                          <a:cs typeface="Arial" panose="020B0604020202020204" pitchFamily="34" charset="0"/>
                        </a:rPr>
                        <a:t>     Contingency Reserve</a:t>
                      </a:r>
                    </a:p>
                  </a:txBody>
                  <a:tcPr marL="91437" marR="91437" marT="45717" marB="45717"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$5,000,000</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$5,000,000</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$5,000,000</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tc>
                  <a:txBody>
                    <a:bodyPr/>
                    <a:lstStyle/>
                    <a:p>
                      <a:pPr marL="0" algn="r" defTabSz="457200" rtl="0" eaLnBrk="1" latinLnBrk="0" hangingPunct="1"/>
                      <a:r>
                        <a:rPr lang="en-US" sz="1900" b="0" u="none" kern="1200" dirty="0" smtClean="0">
                          <a:solidFill>
                            <a:schemeClr val="tx1"/>
                          </a:solidFill>
                          <a:latin typeface="Arial" panose="020B0604020202020204" pitchFamily="34" charset="0"/>
                          <a:ea typeface="+mn-ea"/>
                          <a:cs typeface="Arial" panose="020B0604020202020204" pitchFamily="34" charset="0"/>
                        </a:rPr>
                        <a:t>$5,000,000</a:t>
                      </a:r>
                      <a:endParaRPr lang="en-US" sz="1900" b="0" u="none" kern="1200" dirty="0">
                        <a:solidFill>
                          <a:schemeClr val="tx1"/>
                        </a:solidFill>
                        <a:latin typeface="Arial" panose="020B0604020202020204" pitchFamily="34" charset="0"/>
                        <a:ea typeface="+mn-ea"/>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extLst>
                  <a:ext uri="{0D108BD9-81ED-4DB2-BD59-A6C34878D82A}">
                    <a16:rowId xmlns:a16="http://schemas.microsoft.com/office/drawing/2014/main" val="10003"/>
                  </a:ext>
                </a:extLst>
              </a:tr>
              <a:tr h="388112">
                <a:tc>
                  <a:txBody>
                    <a:bodyPr/>
                    <a:lstStyle/>
                    <a:p>
                      <a:r>
                        <a:rPr lang="en-US" sz="1900" dirty="0" smtClean="0">
                          <a:solidFill>
                            <a:srgbClr val="000000"/>
                          </a:solidFill>
                          <a:latin typeface="Arial" panose="020B0604020202020204" pitchFamily="34" charset="0"/>
                          <a:cs typeface="Arial" panose="020B0604020202020204" pitchFamily="34" charset="0"/>
                        </a:rPr>
                        <a:t>    Deferred 15-16 LCAP </a:t>
                      </a:r>
                    </a:p>
                  </a:txBody>
                  <a:tcPr marL="91437" marR="91437" marT="45717" marB="45717"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E3F8"/>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$3,760,704</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E3F8"/>
                    </a:solidFill>
                  </a:tcPr>
                </a:tc>
                <a:tc>
                  <a:txBody>
                    <a:bodyPr/>
                    <a:lstStyle/>
                    <a:p>
                      <a:pPr algn="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E3F8"/>
                    </a:solidFill>
                  </a:tcPr>
                </a:tc>
                <a:tc>
                  <a:txBody>
                    <a:bodyPr/>
                    <a:lstStyle/>
                    <a:p>
                      <a:pPr algn="r"/>
                      <a:endParaRPr lang="en-US" sz="1900" b="0" u="none" dirty="0" smtClean="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E3F8"/>
                    </a:solidFill>
                  </a:tcPr>
                </a:tc>
                <a:tc>
                  <a:txBody>
                    <a:bodyPr/>
                    <a:lstStyle/>
                    <a:p>
                      <a:pPr marL="0" algn="r" defTabSz="457200" rtl="0" eaLnBrk="1" latinLnBrk="0" hangingPunct="1"/>
                      <a:endParaRPr lang="en-US" sz="1900" b="0" u="none" kern="1200" dirty="0" smtClean="0">
                        <a:solidFill>
                          <a:schemeClr val="tx1"/>
                        </a:solidFill>
                        <a:latin typeface="Arial" panose="020B0604020202020204" pitchFamily="34" charset="0"/>
                        <a:ea typeface="+mn-ea"/>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E3F8"/>
                    </a:solidFill>
                  </a:tcPr>
                </a:tc>
                <a:extLst>
                  <a:ext uri="{0D108BD9-81ED-4DB2-BD59-A6C34878D82A}">
                    <a16:rowId xmlns:a16="http://schemas.microsoft.com/office/drawing/2014/main" val="10004"/>
                  </a:ext>
                </a:extLst>
              </a:tr>
              <a:tr h="388112">
                <a:tc>
                  <a:txBody>
                    <a:bodyPr/>
                    <a:lstStyle/>
                    <a:p>
                      <a:r>
                        <a:rPr lang="en-US" sz="1900" kern="1200" dirty="0" smtClean="0">
                          <a:solidFill>
                            <a:srgbClr val="000000"/>
                          </a:solidFill>
                          <a:latin typeface="Arial" panose="020B0604020202020204" pitchFamily="34" charset="0"/>
                          <a:ea typeface="+mn-ea"/>
                          <a:cs typeface="Arial" panose="020B0604020202020204" pitchFamily="34" charset="0"/>
                        </a:rPr>
                        <a:t>    Deferred 16-17 LCAP</a:t>
                      </a:r>
                    </a:p>
                  </a:txBody>
                  <a:tcPr marL="91437" marR="91437" marT="45717" marB="45717"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tc>
                  <a:txBody>
                    <a:bodyPr/>
                    <a:lstStyle/>
                    <a:p>
                      <a:pPr algn="r"/>
                      <a:r>
                        <a:rPr lang="en-US" sz="1900" kern="1200" dirty="0" smtClean="0">
                          <a:solidFill>
                            <a:srgbClr val="000000"/>
                          </a:solidFill>
                          <a:latin typeface="Arial" panose="020B0604020202020204" pitchFamily="34" charset="0"/>
                          <a:ea typeface="+mn-ea"/>
                          <a:cs typeface="Arial" panose="020B0604020202020204" pitchFamily="34" charset="0"/>
                        </a:rPr>
                        <a:t>$5,943,601</a:t>
                      </a:r>
                      <a:endParaRPr lang="en-US" sz="1900" kern="1200" dirty="0">
                        <a:solidFill>
                          <a:srgbClr val="000000"/>
                        </a:solidFill>
                        <a:latin typeface="Arial" panose="020B0604020202020204" pitchFamily="34" charset="0"/>
                        <a:ea typeface="+mn-ea"/>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tc>
                  <a:txBody>
                    <a:bodyPr/>
                    <a:lstStyle/>
                    <a:p>
                      <a:pPr algn="r"/>
                      <a:endParaRPr lang="en-US" sz="1900" kern="1200" dirty="0">
                        <a:solidFill>
                          <a:srgbClr val="000000"/>
                        </a:solidFill>
                        <a:latin typeface="Arial" panose="020B0604020202020204" pitchFamily="34" charset="0"/>
                        <a:ea typeface="+mn-ea"/>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tc>
                  <a:txBody>
                    <a:bodyPr/>
                    <a:lstStyle/>
                    <a:p>
                      <a:pPr algn="r"/>
                      <a:endParaRPr lang="en-US" sz="1900" kern="1200" dirty="0" smtClean="0">
                        <a:solidFill>
                          <a:srgbClr val="000000"/>
                        </a:solidFill>
                        <a:latin typeface="Arial" panose="020B0604020202020204" pitchFamily="34" charset="0"/>
                        <a:ea typeface="+mn-ea"/>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tc>
                  <a:txBody>
                    <a:bodyPr/>
                    <a:lstStyle/>
                    <a:p>
                      <a:pPr marL="0" algn="r" defTabSz="457200" rtl="0" eaLnBrk="1" latinLnBrk="0" hangingPunct="1"/>
                      <a:endParaRPr lang="en-US" sz="1900" kern="1200" dirty="0" smtClean="0">
                        <a:solidFill>
                          <a:srgbClr val="000000"/>
                        </a:solidFill>
                        <a:latin typeface="Arial" panose="020B0604020202020204" pitchFamily="34" charset="0"/>
                        <a:ea typeface="+mn-ea"/>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extLst>
                  <a:ext uri="{0D108BD9-81ED-4DB2-BD59-A6C34878D82A}">
                    <a16:rowId xmlns:a16="http://schemas.microsoft.com/office/drawing/2014/main" val="10005"/>
                  </a:ext>
                </a:extLst>
              </a:tr>
              <a:tr h="388112">
                <a:tc>
                  <a:txBody>
                    <a:bodyPr/>
                    <a:lstStyle/>
                    <a:p>
                      <a:r>
                        <a:rPr lang="en-US" sz="1900" dirty="0" smtClean="0">
                          <a:solidFill>
                            <a:srgbClr val="000000"/>
                          </a:solidFill>
                          <a:latin typeface="Arial" panose="020B0604020202020204" pitchFamily="34" charset="0"/>
                          <a:cs typeface="Arial" panose="020B0604020202020204" pitchFamily="34" charset="0"/>
                        </a:rPr>
                        <a:t>    Deferred 17-18 LCAP</a:t>
                      </a:r>
                    </a:p>
                  </a:txBody>
                  <a:tcPr marL="91437" marR="91437" marT="45717" marB="45717"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E3F8"/>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$8,557,877</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E3F8"/>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$3,360,560</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E3F8"/>
                    </a:solidFill>
                  </a:tcPr>
                </a:tc>
                <a:tc>
                  <a:txBody>
                    <a:bodyPr/>
                    <a:lstStyle/>
                    <a:p>
                      <a:pPr algn="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E3F8"/>
                    </a:solidFill>
                  </a:tcPr>
                </a:tc>
                <a:tc>
                  <a:txBody>
                    <a:bodyPr/>
                    <a:lstStyle/>
                    <a:p>
                      <a:pPr marL="0" algn="r" defTabSz="457200" rtl="0" eaLnBrk="1" latinLnBrk="0" hangingPunct="1"/>
                      <a:endParaRPr lang="en-US" sz="1900" b="0" u="none" kern="1200" dirty="0">
                        <a:solidFill>
                          <a:schemeClr val="tx1"/>
                        </a:solidFill>
                        <a:latin typeface="Arial" panose="020B0604020202020204" pitchFamily="34" charset="0"/>
                        <a:ea typeface="+mn-ea"/>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E3F8"/>
                    </a:solidFill>
                  </a:tcPr>
                </a:tc>
                <a:extLst>
                  <a:ext uri="{0D108BD9-81ED-4DB2-BD59-A6C34878D82A}">
                    <a16:rowId xmlns:a16="http://schemas.microsoft.com/office/drawing/2014/main" val="10006"/>
                  </a:ext>
                </a:extLst>
              </a:tr>
              <a:tr h="388112">
                <a:tc>
                  <a:txBody>
                    <a:bodyPr/>
                    <a:lstStyle/>
                    <a:p>
                      <a:r>
                        <a:rPr lang="en-US" sz="1900" dirty="0" smtClean="0">
                          <a:solidFill>
                            <a:srgbClr val="000000"/>
                          </a:solidFill>
                          <a:latin typeface="Arial" panose="020B0604020202020204" pitchFamily="34" charset="0"/>
                          <a:cs typeface="Arial" panose="020B0604020202020204" pitchFamily="34" charset="0"/>
                        </a:rPr>
                        <a:t>    Site/Dept.</a:t>
                      </a:r>
                      <a:r>
                        <a:rPr lang="en-US" sz="1900" baseline="0" dirty="0" smtClean="0">
                          <a:solidFill>
                            <a:srgbClr val="000000"/>
                          </a:solidFill>
                          <a:latin typeface="Arial" panose="020B0604020202020204" pitchFamily="34" charset="0"/>
                          <a:cs typeface="Arial" panose="020B0604020202020204" pitchFamily="34" charset="0"/>
                        </a:rPr>
                        <a:t> Carryover</a:t>
                      </a:r>
                      <a:endParaRPr lang="en-US" sz="1900" dirty="0" smtClean="0">
                        <a:solidFill>
                          <a:srgbClr val="000000"/>
                        </a:solidFill>
                        <a:latin typeface="Arial" panose="020B0604020202020204" pitchFamily="34" charset="0"/>
                        <a:cs typeface="Arial" panose="020B0604020202020204" pitchFamily="34" charset="0"/>
                      </a:endParaRPr>
                    </a:p>
                  </a:txBody>
                  <a:tcPr marL="91437" marR="91437" marT="45717" marB="45717"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$7,569,128</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$7,569,128</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$7,569,128</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tc>
                  <a:txBody>
                    <a:bodyPr/>
                    <a:lstStyle/>
                    <a:p>
                      <a:pPr marL="0" algn="r" defTabSz="457200" rtl="0" eaLnBrk="1" latinLnBrk="0" hangingPunct="1"/>
                      <a:r>
                        <a:rPr lang="en-US" sz="1900" b="0" u="none" kern="1200" dirty="0" smtClean="0">
                          <a:solidFill>
                            <a:schemeClr val="tx1"/>
                          </a:solidFill>
                          <a:latin typeface="Arial" panose="020B0604020202020204" pitchFamily="34" charset="0"/>
                          <a:ea typeface="+mn-ea"/>
                          <a:cs typeface="Arial" panose="020B0604020202020204" pitchFamily="34" charset="0"/>
                        </a:rPr>
                        <a:t>$7,569,128</a:t>
                      </a:r>
                      <a:endParaRPr lang="en-US" sz="1900" b="0" u="none" kern="1200" dirty="0">
                        <a:solidFill>
                          <a:schemeClr val="tx1"/>
                        </a:solidFill>
                        <a:latin typeface="Arial" panose="020B0604020202020204" pitchFamily="34" charset="0"/>
                        <a:ea typeface="+mn-ea"/>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8F1FB"/>
                    </a:solidFill>
                  </a:tcPr>
                </a:tc>
                <a:extLst>
                  <a:ext uri="{0D108BD9-81ED-4DB2-BD59-A6C34878D82A}">
                    <a16:rowId xmlns:a16="http://schemas.microsoft.com/office/drawing/2014/main" val="10007"/>
                  </a:ext>
                </a:extLst>
              </a:tr>
              <a:tr h="388112">
                <a:tc>
                  <a:txBody>
                    <a:bodyPr/>
                    <a:lstStyle/>
                    <a:p>
                      <a:r>
                        <a:rPr lang="en-US" sz="1900" dirty="0" smtClean="0">
                          <a:solidFill>
                            <a:srgbClr val="000000"/>
                          </a:solidFill>
                          <a:latin typeface="Arial" panose="020B0604020202020204" pitchFamily="34" charset="0"/>
                          <a:cs typeface="Arial" panose="020B0604020202020204" pitchFamily="34" charset="0"/>
                        </a:rPr>
                        <a:t>     Other Assigned</a:t>
                      </a:r>
                    </a:p>
                  </a:txBody>
                  <a:tcPr marL="91437" marR="91437" marT="45717" marB="45717"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E3F8"/>
                    </a:solidFill>
                  </a:tcPr>
                </a:tc>
                <a:tc>
                  <a:txBody>
                    <a:bodyPr/>
                    <a:lstStyle/>
                    <a:p>
                      <a:pPr algn="r"/>
                      <a:r>
                        <a:rPr lang="en-US" sz="1900" b="1" u="none" dirty="0" smtClean="0">
                          <a:solidFill>
                            <a:schemeClr val="tx1"/>
                          </a:solidFill>
                          <a:latin typeface="Arial" panose="020B0604020202020204" pitchFamily="34" charset="0"/>
                          <a:cs typeface="Arial" panose="020B0604020202020204" pitchFamily="34" charset="0"/>
                        </a:rPr>
                        <a:t>$1,637,048</a:t>
                      </a:r>
                      <a:endParaRPr lang="en-US" sz="1900" b="1"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E3F8"/>
                    </a:solidFill>
                  </a:tcPr>
                </a:tc>
                <a:tc>
                  <a:txBody>
                    <a:bodyPr/>
                    <a:lstStyle/>
                    <a:p>
                      <a:pPr algn="r"/>
                      <a:r>
                        <a:rPr lang="en-US" sz="1900" b="1" u="none" dirty="0" smtClean="0">
                          <a:solidFill>
                            <a:schemeClr val="tx1"/>
                          </a:solidFill>
                          <a:latin typeface="Arial" panose="020B0604020202020204" pitchFamily="34" charset="0"/>
                          <a:cs typeface="Arial" panose="020B0604020202020204" pitchFamily="34" charset="0"/>
                        </a:rPr>
                        <a:t>$6,275,363</a:t>
                      </a:r>
                      <a:endParaRPr lang="en-US" sz="1900" b="1"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E3F8"/>
                    </a:solidFill>
                  </a:tcPr>
                </a:tc>
                <a:tc>
                  <a:txBody>
                    <a:bodyPr/>
                    <a:lstStyle/>
                    <a:p>
                      <a:pPr algn="r"/>
                      <a:r>
                        <a:rPr lang="en-US" sz="1900" b="1" u="none" dirty="0" smtClean="0">
                          <a:solidFill>
                            <a:schemeClr val="tx1"/>
                          </a:solidFill>
                          <a:latin typeface="Arial" panose="020B0604020202020204" pitchFamily="34" charset="0"/>
                          <a:cs typeface="Arial" panose="020B0604020202020204" pitchFamily="34" charset="0"/>
                        </a:rPr>
                        <a:t>$9,840,097</a:t>
                      </a:r>
                      <a:endParaRPr lang="en-US" sz="1900" b="1"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E3F8"/>
                    </a:solidFill>
                  </a:tcPr>
                </a:tc>
                <a:tc>
                  <a:txBody>
                    <a:bodyPr/>
                    <a:lstStyle/>
                    <a:p>
                      <a:pPr marL="0" algn="r" defTabSz="457200" rtl="0" eaLnBrk="1" latinLnBrk="0" hangingPunct="1"/>
                      <a:r>
                        <a:rPr lang="en-US" sz="1900" b="1" u="none" kern="1200" dirty="0" smtClean="0">
                          <a:solidFill>
                            <a:schemeClr val="tx1"/>
                          </a:solidFill>
                          <a:latin typeface="Arial" panose="020B0604020202020204" pitchFamily="34" charset="0"/>
                          <a:ea typeface="+mn-ea"/>
                          <a:cs typeface="Arial" panose="020B0604020202020204" pitchFamily="34" charset="0"/>
                        </a:rPr>
                        <a:t>$13,428,772</a:t>
                      </a:r>
                      <a:endParaRPr lang="en-US" sz="1900" b="1" u="none" kern="1200" dirty="0">
                        <a:solidFill>
                          <a:schemeClr val="tx1"/>
                        </a:solidFill>
                        <a:latin typeface="Arial" panose="020B0604020202020204" pitchFamily="34" charset="0"/>
                        <a:ea typeface="+mn-ea"/>
                        <a:cs typeface="Arial" panose="020B0604020202020204" pitchFamily="34" charset="0"/>
                      </a:endParaRPr>
                    </a:p>
                  </a:txBody>
                  <a:tcPr marL="100584" marR="100584" marT="51816" marB="5181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E3F8"/>
                    </a:solidFill>
                  </a:tcPr>
                </a:tc>
                <a:extLst>
                  <a:ext uri="{0D108BD9-81ED-4DB2-BD59-A6C34878D82A}">
                    <a16:rowId xmlns:a16="http://schemas.microsoft.com/office/drawing/2014/main" val="10008"/>
                  </a:ext>
                </a:extLst>
              </a:tr>
            </a:tbl>
          </a:graphicData>
        </a:graphic>
      </p:graphicFrame>
      <p:sp>
        <p:nvSpPr>
          <p:cNvPr id="7" name="TextBox 6"/>
          <p:cNvSpPr txBox="1"/>
          <p:nvPr/>
        </p:nvSpPr>
        <p:spPr>
          <a:xfrm>
            <a:off x="11754197" y="6329883"/>
            <a:ext cx="459739" cy="369332"/>
          </a:xfrm>
          <a:prstGeom prst="rect">
            <a:avLst/>
          </a:prstGeom>
          <a:noFill/>
        </p:spPr>
        <p:txBody>
          <a:bodyPr wrap="square" rtlCol="0">
            <a:spAutoFit/>
          </a:bodyPr>
          <a:lstStyle/>
          <a:p>
            <a:r>
              <a:rPr lang="en-US" dirty="0" smtClean="0"/>
              <a:t>32</a:t>
            </a:r>
            <a:endParaRPr lang="en-US" dirty="0"/>
          </a:p>
        </p:txBody>
      </p:sp>
    </p:spTree>
    <p:extLst>
      <p:ext uri="{BB962C8B-B14F-4D97-AF65-F5344CB8AC3E}">
        <p14:creationId xmlns:p14="http://schemas.microsoft.com/office/powerpoint/2010/main" val="175342519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975" y="95688"/>
            <a:ext cx="10265788" cy="1325563"/>
          </a:xfrm>
        </p:spPr>
        <p:txBody>
          <a:bodyPr>
            <a:noAutofit/>
          </a:bodyPr>
          <a:lstStyle/>
          <a:p>
            <a:pPr algn="ctr"/>
            <a:r>
              <a:rPr lang="en-US" sz="3800" dirty="0" smtClean="0"/>
              <a:t>2017-18 </a:t>
            </a:r>
            <a:r>
              <a:rPr lang="en-US" sz="3800" dirty="0"/>
              <a:t>Budget &amp; Multiyear Projections</a:t>
            </a:r>
            <a:br>
              <a:rPr lang="en-US" sz="3800" dirty="0"/>
            </a:br>
            <a:r>
              <a:rPr lang="en-US" sz="3800" dirty="0"/>
              <a:t>Unrestricted General Fund</a:t>
            </a:r>
            <a:br>
              <a:rPr lang="en-US" sz="3800" dirty="0"/>
            </a:br>
            <a:r>
              <a:rPr lang="en-US" sz="3800" i="1" u="sng" dirty="0" smtClean="0"/>
              <a:t>Illustration</a:t>
            </a:r>
            <a:r>
              <a:rPr lang="en-US" sz="3800" i="1" dirty="0" smtClean="0"/>
              <a:t> </a:t>
            </a:r>
            <a:r>
              <a:rPr lang="en-US" sz="3800" dirty="0" smtClean="0"/>
              <a:t>With </a:t>
            </a:r>
            <a:r>
              <a:rPr lang="en-US" sz="3800" dirty="0"/>
              <a:t>Unallocated Allocations</a:t>
            </a:r>
          </a:p>
        </p:txBody>
      </p:sp>
      <p:graphicFrame>
        <p:nvGraphicFramePr>
          <p:cNvPr id="5" name="Content Placeholder 4"/>
          <p:cNvGraphicFramePr>
            <a:graphicFrameLocks/>
          </p:cNvGraphicFramePr>
          <p:nvPr>
            <p:extLst>
              <p:ext uri="{D42A27DB-BD31-4B8C-83A1-F6EECF244321}">
                <p14:modId xmlns:p14="http://schemas.microsoft.com/office/powerpoint/2010/main" val="3371377932"/>
              </p:ext>
            </p:extLst>
          </p:nvPr>
        </p:nvGraphicFramePr>
        <p:xfrm>
          <a:off x="648392" y="1645919"/>
          <a:ext cx="10681860" cy="1470795"/>
        </p:xfrm>
        <a:graphic>
          <a:graphicData uri="http://schemas.openxmlformats.org/drawingml/2006/table">
            <a:tbl>
              <a:tblPr firstRow="1" bandRow="1">
                <a:effectLst>
                  <a:outerShdw blurRad="50800" dist="38100" dir="2700000" algn="tl" rotWithShape="0">
                    <a:prstClr val="black">
                      <a:alpha val="40000"/>
                    </a:prstClr>
                  </a:outerShdw>
                </a:effectLst>
              </a:tblPr>
              <a:tblGrid>
                <a:gridCol w="3185816">
                  <a:extLst>
                    <a:ext uri="{9D8B030D-6E8A-4147-A177-3AD203B41FA5}">
                      <a16:colId xmlns:a16="http://schemas.microsoft.com/office/drawing/2014/main" val="20000"/>
                    </a:ext>
                  </a:extLst>
                </a:gridCol>
                <a:gridCol w="1874011">
                  <a:extLst>
                    <a:ext uri="{9D8B030D-6E8A-4147-A177-3AD203B41FA5}">
                      <a16:colId xmlns:a16="http://schemas.microsoft.com/office/drawing/2014/main" val="20001"/>
                    </a:ext>
                  </a:extLst>
                </a:gridCol>
                <a:gridCol w="1874011">
                  <a:extLst>
                    <a:ext uri="{9D8B030D-6E8A-4147-A177-3AD203B41FA5}">
                      <a16:colId xmlns:a16="http://schemas.microsoft.com/office/drawing/2014/main" val="20002"/>
                    </a:ext>
                  </a:extLst>
                </a:gridCol>
                <a:gridCol w="1874011">
                  <a:extLst>
                    <a:ext uri="{9D8B030D-6E8A-4147-A177-3AD203B41FA5}">
                      <a16:colId xmlns:a16="http://schemas.microsoft.com/office/drawing/2014/main" val="20003"/>
                    </a:ext>
                  </a:extLst>
                </a:gridCol>
                <a:gridCol w="1874011">
                  <a:extLst>
                    <a:ext uri="{9D8B030D-6E8A-4147-A177-3AD203B41FA5}">
                      <a16:colId xmlns:a16="http://schemas.microsoft.com/office/drawing/2014/main" val="20004"/>
                    </a:ext>
                  </a:extLst>
                </a:gridCol>
              </a:tblGrid>
              <a:tr h="674379">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en-US" sz="1900" dirty="0" smtClean="0">
                          <a:latin typeface="Arial" panose="020B0604020202020204" pitchFamily="34" charset="0"/>
                          <a:cs typeface="Arial" panose="020B0604020202020204" pitchFamily="34" charset="0"/>
                        </a:rPr>
                        <a:t>Description</a:t>
                      </a:r>
                      <a:endParaRPr lang="en-US" sz="1900" dirty="0">
                        <a:solidFill>
                          <a:schemeClr val="bg1"/>
                        </a:solidFill>
                        <a:latin typeface="Arial" panose="020B0604020202020204" pitchFamily="34" charset="0"/>
                        <a:cs typeface="Arial" panose="020B0604020202020204" pitchFamily="34" charset="0"/>
                      </a:endParaRPr>
                    </a:p>
                  </a:txBody>
                  <a:tcPr marL="91437" marR="91437" marT="45717" marB="45717" anchor="ctr">
                    <a:lnL w="381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en-US" sz="1900" dirty="0" smtClean="0">
                          <a:solidFill>
                            <a:schemeClr val="bg1"/>
                          </a:solidFill>
                          <a:latin typeface="Arial" panose="020B0604020202020204" pitchFamily="34" charset="0"/>
                          <a:cs typeface="Arial" panose="020B0604020202020204" pitchFamily="34" charset="0"/>
                        </a:rPr>
                        <a:t>2016-17 </a:t>
                      </a:r>
                    </a:p>
                    <a:p>
                      <a:pPr algn="ctr"/>
                      <a:r>
                        <a:rPr lang="en-US" sz="1900" dirty="0" smtClean="0">
                          <a:solidFill>
                            <a:schemeClr val="bg1"/>
                          </a:solidFill>
                          <a:latin typeface="Arial" panose="020B0604020202020204" pitchFamily="34" charset="0"/>
                          <a:cs typeface="Arial" panose="020B0604020202020204" pitchFamily="34" charset="0"/>
                        </a:rPr>
                        <a:t>Estimated</a:t>
                      </a:r>
                      <a:r>
                        <a:rPr lang="en-US" sz="1900" baseline="0" dirty="0" smtClean="0">
                          <a:solidFill>
                            <a:schemeClr val="bg1"/>
                          </a:solidFill>
                          <a:latin typeface="Arial" panose="020B0604020202020204" pitchFamily="34" charset="0"/>
                          <a:cs typeface="Arial" panose="020B0604020202020204" pitchFamily="34" charset="0"/>
                        </a:rPr>
                        <a:t> </a:t>
                      </a:r>
                      <a:endParaRPr lang="en-US" sz="1900" dirty="0">
                        <a:solidFill>
                          <a:schemeClr val="bg1"/>
                        </a:solidFill>
                        <a:latin typeface="Arial" panose="020B0604020202020204" pitchFamily="34" charset="0"/>
                        <a:cs typeface="Arial" panose="020B0604020202020204" pitchFamily="34" charset="0"/>
                      </a:endParaRPr>
                    </a:p>
                  </a:txBody>
                  <a:tcPr marL="91437" marR="91437" marT="45717" marB="45717"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en-US" sz="1900" dirty="0" smtClean="0">
                          <a:latin typeface="Arial" panose="020B0604020202020204" pitchFamily="34" charset="0"/>
                          <a:cs typeface="Arial" panose="020B0604020202020204" pitchFamily="34" charset="0"/>
                        </a:rPr>
                        <a:t>2017-18</a:t>
                      </a:r>
                    </a:p>
                    <a:p>
                      <a:pPr algn="ctr"/>
                      <a:r>
                        <a:rPr lang="en-US" sz="1900" dirty="0" smtClean="0">
                          <a:latin typeface="Arial" panose="020B0604020202020204" pitchFamily="34" charset="0"/>
                          <a:cs typeface="Arial" panose="020B0604020202020204" pitchFamily="34" charset="0"/>
                        </a:rPr>
                        <a:t>Projected</a:t>
                      </a:r>
                      <a:endParaRPr lang="en-US" sz="1900" dirty="0">
                        <a:solidFill>
                          <a:schemeClr val="bg1"/>
                        </a:solidFill>
                        <a:latin typeface="Arial" panose="020B0604020202020204" pitchFamily="34" charset="0"/>
                        <a:cs typeface="Arial" panose="020B0604020202020204" pitchFamily="34" charset="0"/>
                      </a:endParaRPr>
                    </a:p>
                  </a:txBody>
                  <a:tcPr marL="91437" marR="91437" marT="45717" marB="45717"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en-US" sz="1900" dirty="0" smtClean="0">
                          <a:latin typeface="Arial" panose="020B0604020202020204" pitchFamily="34" charset="0"/>
                          <a:cs typeface="Arial" panose="020B0604020202020204" pitchFamily="34" charset="0"/>
                        </a:rPr>
                        <a:t>2018-19</a:t>
                      </a:r>
                    </a:p>
                    <a:p>
                      <a:pPr algn="ctr"/>
                      <a:r>
                        <a:rPr lang="en-US" sz="1900" dirty="0" smtClean="0">
                          <a:latin typeface="Arial" panose="020B0604020202020204" pitchFamily="34" charset="0"/>
                          <a:cs typeface="Arial" panose="020B0604020202020204" pitchFamily="34" charset="0"/>
                        </a:rPr>
                        <a:t>Projected</a:t>
                      </a:r>
                      <a:endParaRPr lang="en-US" sz="1900" dirty="0">
                        <a:solidFill>
                          <a:schemeClr val="bg1"/>
                        </a:solidFill>
                        <a:latin typeface="Arial" panose="020B0604020202020204" pitchFamily="34" charset="0"/>
                        <a:cs typeface="Arial" panose="020B0604020202020204" pitchFamily="34" charset="0"/>
                      </a:endParaRPr>
                    </a:p>
                  </a:txBody>
                  <a:tcPr marL="91437" marR="91437" marT="45717" marB="45717"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en-US" sz="1900" dirty="0" smtClean="0">
                          <a:latin typeface="Arial" panose="020B0604020202020204" pitchFamily="34" charset="0"/>
                          <a:cs typeface="Arial" panose="020B0604020202020204" pitchFamily="34" charset="0"/>
                        </a:rPr>
                        <a:t>2019-20</a:t>
                      </a:r>
                    </a:p>
                    <a:p>
                      <a:pPr algn="ctr"/>
                      <a:r>
                        <a:rPr lang="en-US" sz="1900" dirty="0" smtClean="0">
                          <a:latin typeface="Arial" panose="020B0604020202020204" pitchFamily="34" charset="0"/>
                          <a:cs typeface="Arial" panose="020B0604020202020204" pitchFamily="34" charset="0"/>
                        </a:rPr>
                        <a:t>Projected</a:t>
                      </a:r>
                      <a:endParaRPr lang="en-US" sz="1900" dirty="0">
                        <a:solidFill>
                          <a:schemeClr val="bg1"/>
                        </a:solidFill>
                        <a:latin typeface="Arial" panose="020B0604020202020204" pitchFamily="34" charset="0"/>
                        <a:cs typeface="Arial" panose="020B0604020202020204" pitchFamily="34" charset="0"/>
                      </a:endParaRPr>
                    </a:p>
                  </a:txBody>
                  <a:tcPr marL="91437" marR="91437" marT="45717" marB="45717"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0"/>
                  </a:ext>
                </a:extLst>
              </a:tr>
              <a:tr h="398208">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US" sz="1900" dirty="0" smtClean="0">
                          <a:latin typeface="Arial" panose="020B0604020202020204" pitchFamily="34" charset="0"/>
                          <a:cs typeface="Arial" panose="020B0604020202020204" pitchFamily="34" charset="0"/>
                        </a:rPr>
                        <a:t>Total</a:t>
                      </a:r>
                      <a:r>
                        <a:rPr lang="en-US" sz="1900" baseline="0" dirty="0" smtClean="0">
                          <a:latin typeface="Arial" panose="020B0604020202020204" pitchFamily="34" charset="0"/>
                          <a:cs typeface="Arial" panose="020B0604020202020204" pitchFamily="34" charset="0"/>
                        </a:rPr>
                        <a:t> Revenues</a:t>
                      </a:r>
                      <a:endParaRPr lang="en-US" sz="1900" b="0" dirty="0">
                        <a:solidFill>
                          <a:srgbClr val="000000"/>
                        </a:solidFill>
                        <a:latin typeface="Arial" panose="020B0604020202020204" pitchFamily="34" charset="0"/>
                        <a:cs typeface="Arial" panose="020B0604020202020204" pitchFamily="34" charset="0"/>
                      </a:endParaRPr>
                    </a:p>
                  </a:txBody>
                  <a:tcPr marL="91437" marR="91437" marT="45717" marB="45717" anchor="ctr">
                    <a:lnL w="381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900" b="0" dirty="0" smtClean="0">
                          <a:solidFill>
                            <a:schemeClr val="tx1"/>
                          </a:solidFill>
                          <a:latin typeface="Arial" panose="020B0604020202020204" pitchFamily="34" charset="0"/>
                          <a:cs typeface="Arial" panose="020B0604020202020204" pitchFamily="34" charset="0"/>
                        </a:rPr>
                        <a:t>$285,637,836</a:t>
                      </a:r>
                      <a:endParaRPr lang="en-US" sz="1900" b="0"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900" b="0" dirty="0" smtClean="0">
                          <a:solidFill>
                            <a:schemeClr val="tx1"/>
                          </a:solidFill>
                          <a:latin typeface="Arial" panose="020B0604020202020204" pitchFamily="34" charset="0"/>
                          <a:cs typeface="Arial" panose="020B0604020202020204" pitchFamily="34" charset="0"/>
                        </a:rPr>
                        <a:t>$290,829,088</a:t>
                      </a:r>
                      <a:endParaRPr lang="en-US" sz="1900" b="0"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900" b="0" dirty="0" smtClean="0">
                          <a:solidFill>
                            <a:schemeClr val="tx1"/>
                          </a:solidFill>
                          <a:latin typeface="Arial" panose="020B0604020202020204" pitchFamily="34" charset="0"/>
                          <a:cs typeface="Arial" panose="020B0604020202020204" pitchFamily="34" charset="0"/>
                        </a:rPr>
                        <a:t>$305,332,867</a:t>
                      </a:r>
                      <a:endParaRPr lang="en-US" sz="1900" b="0"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900" b="0" dirty="0" smtClean="0">
                          <a:solidFill>
                            <a:schemeClr val="tx1"/>
                          </a:solidFill>
                          <a:latin typeface="Arial" panose="020B0604020202020204" pitchFamily="34" charset="0"/>
                          <a:cs typeface="Arial" panose="020B0604020202020204" pitchFamily="34" charset="0"/>
                        </a:rPr>
                        <a:t>$323,348,498</a:t>
                      </a:r>
                      <a:endParaRPr lang="en-US" sz="1900" b="0"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extLst>
                  <a:ext uri="{0D108BD9-81ED-4DB2-BD59-A6C34878D82A}">
                    <a16:rowId xmlns:a16="http://schemas.microsoft.com/office/drawing/2014/main" val="10001"/>
                  </a:ext>
                </a:extLst>
              </a:tr>
              <a:tr h="398208">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US" sz="1900" dirty="0" smtClean="0">
                          <a:solidFill>
                            <a:srgbClr val="000000"/>
                          </a:solidFill>
                          <a:latin typeface="Arial" panose="020B0604020202020204" pitchFamily="34" charset="0"/>
                          <a:cs typeface="Arial" panose="020B0604020202020204" pitchFamily="34" charset="0"/>
                        </a:rPr>
                        <a:t>Total Expenditures</a:t>
                      </a:r>
                      <a:endParaRPr lang="en-US" sz="1900" dirty="0">
                        <a:solidFill>
                          <a:srgbClr val="000000"/>
                        </a:solidFill>
                        <a:latin typeface="Arial" panose="020B0604020202020204" pitchFamily="34" charset="0"/>
                        <a:cs typeface="Arial" panose="020B0604020202020204" pitchFamily="34" charset="0"/>
                      </a:endParaRPr>
                    </a:p>
                  </a:txBody>
                  <a:tcPr marL="91437" marR="91437" marT="45717" marB="45717" anchor="ctr">
                    <a:lnL w="381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900" b="0" dirty="0" smtClean="0">
                          <a:solidFill>
                            <a:srgbClr val="FF0000"/>
                          </a:solidFill>
                          <a:latin typeface="Arial" panose="020B0604020202020204" pitchFamily="34" charset="0"/>
                          <a:cs typeface="Arial" panose="020B0604020202020204" pitchFamily="34" charset="0"/>
                        </a:rPr>
                        <a:t>($246,196,515)</a:t>
                      </a:r>
                      <a:endParaRPr lang="en-US" sz="1900" b="0"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900" b="0" dirty="0" smtClean="0">
                          <a:solidFill>
                            <a:srgbClr val="FF0000"/>
                          </a:solidFill>
                          <a:latin typeface="Arial" panose="020B0604020202020204" pitchFamily="34" charset="0"/>
                          <a:cs typeface="Arial" panose="020B0604020202020204" pitchFamily="34" charset="0"/>
                        </a:rPr>
                        <a:t>($247,065,909)</a:t>
                      </a:r>
                      <a:endParaRPr lang="en-US" sz="1900" b="0"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900" b="0" dirty="0" smtClean="0">
                          <a:solidFill>
                            <a:srgbClr val="FF0000"/>
                          </a:solidFill>
                          <a:latin typeface="Arial" panose="020B0604020202020204" pitchFamily="34" charset="0"/>
                          <a:cs typeface="Arial" panose="020B0604020202020204" pitchFamily="34" charset="0"/>
                        </a:rPr>
                        <a:t>($252,663,221)</a:t>
                      </a:r>
                      <a:endParaRPr lang="en-US" sz="1900" b="0"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en-US" sz="1900" b="0" dirty="0" smtClean="0">
                          <a:solidFill>
                            <a:srgbClr val="FF0000"/>
                          </a:solidFill>
                          <a:latin typeface="Arial" panose="020B0604020202020204" pitchFamily="34" charset="0"/>
                          <a:cs typeface="Arial" panose="020B0604020202020204" pitchFamily="34" charset="0"/>
                        </a:rPr>
                        <a:t>($265,306,638)</a:t>
                      </a:r>
                      <a:endParaRPr lang="en-US" sz="1900" b="0"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ACEC">
                        <a:tint val="20000"/>
                      </a:srgbClr>
                    </a:soli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86270665"/>
              </p:ext>
            </p:extLst>
          </p:nvPr>
        </p:nvGraphicFramePr>
        <p:xfrm>
          <a:off x="648394" y="3116713"/>
          <a:ext cx="10681859" cy="138881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185815">
                  <a:extLst>
                    <a:ext uri="{9D8B030D-6E8A-4147-A177-3AD203B41FA5}">
                      <a16:colId xmlns:a16="http://schemas.microsoft.com/office/drawing/2014/main" val="20000"/>
                    </a:ext>
                  </a:extLst>
                </a:gridCol>
                <a:gridCol w="1874011">
                  <a:extLst>
                    <a:ext uri="{9D8B030D-6E8A-4147-A177-3AD203B41FA5}">
                      <a16:colId xmlns:a16="http://schemas.microsoft.com/office/drawing/2014/main" val="20001"/>
                    </a:ext>
                  </a:extLst>
                </a:gridCol>
                <a:gridCol w="1874011">
                  <a:extLst>
                    <a:ext uri="{9D8B030D-6E8A-4147-A177-3AD203B41FA5}">
                      <a16:colId xmlns:a16="http://schemas.microsoft.com/office/drawing/2014/main" val="20002"/>
                    </a:ext>
                  </a:extLst>
                </a:gridCol>
                <a:gridCol w="1874011">
                  <a:extLst>
                    <a:ext uri="{9D8B030D-6E8A-4147-A177-3AD203B41FA5}">
                      <a16:colId xmlns:a16="http://schemas.microsoft.com/office/drawing/2014/main" val="20003"/>
                    </a:ext>
                  </a:extLst>
                </a:gridCol>
                <a:gridCol w="1874011">
                  <a:extLst>
                    <a:ext uri="{9D8B030D-6E8A-4147-A177-3AD203B41FA5}">
                      <a16:colId xmlns:a16="http://schemas.microsoft.com/office/drawing/2014/main" val="20004"/>
                    </a:ext>
                  </a:extLst>
                </a:gridCol>
              </a:tblGrid>
              <a:tr h="388112">
                <a:tc>
                  <a:txBody>
                    <a:bodyPr/>
                    <a:lstStyle/>
                    <a:p>
                      <a:r>
                        <a:rPr lang="en-US" sz="1900" b="0" dirty="0" smtClean="0">
                          <a:solidFill>
                            <a:srgbClr val="000000"/>
                          </a:solidFill>
                          <a:latin typeface="+mn-lt"/>
                          <a:cs typeface="Arial" panose="020B0604020202020204" pitchFamily="34" charset="0"/>
                        </a:rPr>
                        <a:t>Currently Unallocated Ongoing</a:t>
                      </a:r>
                    </a:p>
                  </a:txBody>
                  <a:tcPr marL="91437" marR="91437" marT="45717" marB="45717"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F00"/>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F00"/>
                    </a:solidFill>
                  </a:tcPr>
                </a:tc>
                <a:tc>
                  <a:txBody>
                    <a:bodyPr/>
                    <a:lstStyle/>
                    <a:p>
                      <a:pPr algn="r"/>
                      <a:r>
                        <a:rPr lang="en-US" sz="1900" b="0" u="none" dirty="0" smtClean="0">
                          <a:solidFill>
                            <a:srgbClr val="FF0000"/>
                          </a:solidFill>
                          <a:latin typeface="Arial" panose="020B0604020202020204" pitchFamily="34" charset="0"/>
                          <a:cs typeface="Arial" panose="020B0604020202020204" pitchFamily="34" charset="0"/>
                        </a:rPr>
                        <a:t>($3,300,000)</a:t>
                      </a:r>
                      <a:endParaRPr lang="en-US" sz="1900" b="0" u="none"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F00"/>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900" b="0" u="none" dirty="0" smtClean="0">
                          <a:solidFill>
                            <a:srgbClr val="FF0000"/>
                          </a:solidFill>
                          <a:latin typeface="Arial" panose="020B0604020202020204" pitchFamily="34" charset="0"/>
                          <a:cs typeface="Arial" panose="020B0604020202020204" pitchFamily="34" charset="0"/>
                        </a:rPr>
                        <a:t>($3,300,000)</a:t>
                      </a: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F00"/>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900" b="0" u="none" dirty="0" smtClean="0">
                          <a:solidFill>
                            <a:srgbClr val="FF0000"/>
                          </a:solidFill>
                          <a:latin typeface="Arial" panose="020B0604020202020204" pitchFamily="34" charset="0"/>
                          <a:cs typeface="Arial" panose="020B0604020202020204" pitchFamily="34" charset="0"/>
                        </a:rPr>
                        <a:t>($3,300,000)</a:t>
                      </a:r>
                      <a:endParaRPr lang="en-US" sz="1900" b="0" u="none"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68235">
                <a:tc>
                  <a:txBody>
                    <a:bodyPr/>
                    <a:lstStyle/>
                    <a:p>
                      <a:r>
                        <a:rPr lang="en-US" sz="1900" dirty="0" smtClean="0">
                          <a:solidFill>
                            <a:srgbClr val="000000"/>
                          </a:solidFill>
                          <a:latin typeface="+mn-lt"/>
                          <a:cs typeface="Arial" panose="020B0604020202020204" pitchFamily="34" charset="0"/>
                        </a:rPr>
                        <a:t>Currently Unallocated One-Time</a:t>
                      </a:r>
                      <a:endParaRPr lang="en-US" sz="1900" dirty="0">
                        <a:solidFill>
                          <a:srgbClr val="000000"/>
                        </a:solidFill>
                        <a:latin typeface="+mn-lt"/>
                        <a:cs typeface="Arial" panose="020B0604020202020204" pitchFamily="34" charset="0"/>
                      </a:endParaRPr>
                    </a:p>
                  </a:txBody>
                  <a:tcPr marL="91437" marR="91437" marT="45717" marB="45717"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900" b="0" u="none" dirty="0" smtClean="0">
                          <a:solidFill>
                            <a:schemeClr val="tx1"/>
                          </a:solidFill>
                          <a:latin typeface="Arial" panose="020B0604020202020204" pitchFamily="34" charset="0"/>
                          <a:cs typeface="Arial" panose="020B0604020202020204" pitchFamily="34" charset="0"/>
                        </a:rPr>
                        <a:t>-----------------</a:t>
                      </a: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r"/>
                      <a:r>
                        <a:rPr lang="en-US" sz="1900" b="0" u="none" dirty="0" smtClean="0">
                          <a:solidFill>
                            <a:srgbClr val="FF0000"/>
                          </a:solidFill>
                          <a:latin typeface="Arial" panose="020B0604020202020204" pitchFamily="34" charset="0"/>
                          <a:cs typeface="Arial" panose="020B0604020202020204" pitchFamily="34" charset="0"/>
                        </a:rPr>
                        <a:t>($7,569,128)</a:t>
                      </a:r>
                      <a:endParaRPr lang="en-US" sz="1900" b="0" u="none"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r"/>
                      <a:endParaRPr lang="en-US" sz="1900" b="0" u="none"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r"/>
                      <a:endParaRPr lang="en-US" sz="1900" b="0" u="none"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527385">
                <a:tc>
                  <a:txBody>
                    <a:bodyPr/>
                    <a:lstStyle/>
                    <a:p>
                      <a:r>
                        <a:rPr lang="en-US" sz="1900" dirty="0" smtClean="0">
                          <a:solidFill>
                            <a:srgbClr val="000000"/>
                          </a:solidFill>
                          <a:latin typeface="+mn-lt"/>
                          <a:cs typeface="Arial" panose="020B0604020202020204" pitchFamily="34" charset="0"/>
                        </a:rPr>
                        <a:t>Revised Total</a:t>
                      </a:r>
                      <a:r>
                        <a:rPr lang="en-US" sz="1900" baseline="0" dirty="0" smtClean="0">
                          <a:solidFill>
                            <a:srgbClr val="000000"/>
                          </a:solidFill>
                          <a:latin typeface="+mn-lt"/>
                          <a:cs typeface="Arial" panose="020B0604020202020204" pitchFamily="34" charset="0"/>
                        </a:rPr>
                        <a:t> Expenditures</a:t>
                      </a:r>
                      <a:endParaRPr lang="en-US" sz="1900" dirty="0">
                        <a:solidFill>
                          <a:srgbClr val="000000"/>
                        </a:solidFill>
                        <a:latin typeface="+mn-lt"/>
                        <a:cs typeface="Arial" panose="020B0604020202020204" pitchFamily="34" charset="0"/>
                      </a:endParaRPr>
                    </a:p>
                  </a:txBody>
                  <a:tcPr marL="91437" marR="91437" marT="45717" marB="45717"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3F8"/>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900" b="0" u="none" dirty="0" smtClean="0">
                          <a:solidFill>
                            <a:srgbClr val="FF0000"/>
                          </a:solidFill>
                          <a:latin typeface="Arial" panose="020B0604020202020204" pitchFamily="34" charset="0"/>
                          <a:cs typeface="Arial" panose="020B0604020202020204" pitchFamily="34" charset="0"/>
                        </a:rPr>
                        <a:t>($246,196,515)</a:t>
                      </a: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3F8"/>
                    </a:solidFill>
                  </a:tcPr>
                </a:tc>
                <a:tc>
                  <a:txBody>
                    <a:bodyPr/>
                    <a:lstStyle/>
                    <a:p>
                      <a:pPr algn="r"/>
                      <a:r>
                        <a:rPr lang="en-US" sz="1900" b="0" u="none" dirty="0" smtClean="0">
                          <a:solidFill>
                            <a:srgbClr val="FF0000"/>
                          </a:solidFill>
                          <a:latin typeface="Arial" panose="020B0604020202020204" pitchFamily="34" charset="0"/>
                          <a:cs typeface="Arial" panose="020B0604020202020204" pitchFamily="34" charset="0"/>
                        </a:rPr>
                        <a:t>($257,935,037)</a:t>
                      </a:r>
                      <a:endParaRPr lang="en-US" sz="1900" b="0" u="none"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3F8"/>
                    </a:solidFill>
                  </a:tcPr>
                </a:tc>
                <a:tc>
                  <a:txBody>
                    <a:bodyPr/>
                    <a:lstStyle/>
                    <a:p>
                      <a:pPr algn="r"/>
                      <a:r>
                        <a:rPr lang="en-US" sz="1900" b="0" u="none" dirty="0" smtClean="0">
                          <a:solidFill>
                            <a:srgbClr val="FF0000"/>
                          </a:solidFill>
                          <a:latin typeface="Arial" panose="020B0604020202020204" pitchFamily="34" charset="0"/>
                          <a:cs typeface="Arial" panose="020B0604020202020204" pitchFamily="34" charset="0"/>
                        </a:rPr>
                        <a:t>($</a:t>
                      </a:r>
                      <a:r>
                        <a:rPr lang="en-US" sz="1900" b="0" u="none" dirty="0" smtClean="0">
                          <a:solidFill>
                            <a:srgbClr val="FF0000"/>
                          </a:solidFill>
                          <a:latin typeface="Arial" panose="020B0604020202020204" pitchFamily="34" charset="0"/>
                          <a:cs typeface="Arial" panose="020B0604020202020204" pitchFamily="34" charset="0"/>
                        </a:rPr>
                        <a:t>255,963,221)</a:t>
                      </a:r>
                      <a:endParaRPr lang="en-US" sz="1900" b="0" u="none"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3F8"/>
                    </a:solidFill>
                  </a:tcPr>
                </a:tc>
                <a:tc>
                  <a:txBody>
                    <a:bodyPr/>
                    <a:lstStyle/>
                    <a:p>
                      <a:pPr algn="r"/>
                      <a:r>
                        <a:rPr lang="en-US" sz="1900" b="0" u="none" dirty="0" smtClean="0">
                          <a:solidFill>
                            <a:srgbClr val="FF0000"/>
                          </a:solidFill>
                          <a:latin typeface="Arial" panose="020B0604020202020204" pitchFamily="34" charset="0"/>
                          <a:cs typeface="Arial" panose="020B0604020202020204" pitchFamily="34" charset="0"/>
                        </a:rPr>
                        <a:t>($</a:t>
                      </a:r>
                      <a:r>
                        <a:rPr lang="en-US" sz="1900" b="0" u="none" dirty="0" smtClean="0">
                          <a:solidFill>
                            <a:srgbClr val="FF0000"/>
                          </a:solidFill>
                          <a:latin typeface="Arial" panose="020B0604020202020204" pitchFamily="34" charset="0"/>
                          <a:cs typeface="Arial" panose="020B0604020202020204" pitchFamily="34" charset="0"/>
                        </a:rPr>
                        <a:t>268,606,638)</a:t>
                      </a:r>
                      <a:endParaRPr lang="en-US" sz="1900" b="0" u="none"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3F8"/>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91797377"/>
              </p:ext>
            </p:extLst>
          </p:nvPr>
        </p:nvGraphicFramePr>
        <p:xfrm>
          <a:off x="648393" y="4459507"/>
          <a:ext cx="10681857" cy="224332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213761">
                  <a:extLst>
                    <a:ext uri="{9D8B030D-6E8A-4147-A177-3AD203B41FA5}">
                      <a16:colId xmlns:a16="http://schemas.microsoft.com/office/drawing/2014/main" val="20000"/>
                    </a:ext>
                  </a:extLst>
                </a:gridCol>
                <a:gridCol w="1890448">
                  <a:extLst>
                    <a:ext uri="{9D8B030D-6E8A-4147-A177-3AD203B41FA5}">
                      <a16:colId xmlns:a16="http://schemas.microsoft.com/office/drawing/2014/main" val="20001"/>
                    </a:ext>
                  </a:extLst>
                </a:gridCol>
                <a:gridCol w="1890448">
                  <a:extLst>
                    <a:ext uri="{9D8B030D-6E8A-4147-A177-3AD203B41FA5}">
                      <a16:colId xmlns:a16="http://schemas.microsoft.com/office/drawing/2014/main" val="20002"/>
                    </a:ext>
                  </a:extLst>
                </a:gridCol>
                <a:gridCol w="1890448">
                  <a:extLst>
                    <a:ext uri="{9D8B030D-6E8A-4147-A177-3AD203B41FA5}">
                      <a16:colId xmlns:a16="http://schemas.microsoft.com/office/drawing/2014/main" val="20003"/>
                    </a:ext>
                  </a:extLst>
                </a:gridCol>
                <a:gridCol w="1796752">
                  <a:extLst>
                    <a:ext uri="{9D8B030D-6E8A-4147-A177-3AD203B41FA5}">
                      <a16:colId xmlns:a16="http://schemas.microsoft.com/office/drawing/2014/main" val="20004"/>
                    </a:ext>
                  </a:extLst>
                </a:gridCol>
              </a:tblGrid>
              <a:tr h="388112">
                <a:tc>
                  <a:txBody>
                    <a:bodyPr/>
                    <a:lstStyle/>
                    <a:p>
                      <a:r>
                        <a:rPr lang="en-US" sz="1900" b="0" dirty="0" smtClean="0">
                          <a:solidFill>
                            <a:srgbClr val="000000"/>
                          </a:solidFill>
                          <a:latin typeface="Arial" panose="020B0604020202020204" pitchFamily="34" charset="0"/>
                          <a:cs typeface="Arial" panose="020B0604020202020204" pitchFamily="34" charset="0"/>
                        </a:rPr>
                        <a:t>EXCESS (DEFFICIENCY)</a:t>
                      </a:r>
                      <a:endParaRPr lang="en-US" sz="1900" b="0" dirty="0">
                        <a:solidFill>
                          <a:srgbClr val="000000"/>
                        </a:solidFill>
                        <a:latin typeface="Arial" panose="020B0604020202020204" pitchFamily="34" charset="0"/>
                        <a:cs typeface="Arial" panose="020B0604020202020204" pitchFamily="34" charset="0"/>
                      </a:endParaRPr>
                    </a:p>
                  </a:txBody>
                  <a:tcPr marL="91437" marR="91437" marT="45717" marB="45717"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8F1FB"/>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900" b="0" u="none" dirty="0" smtClean="0">
                          <a:solidFill>
                            <a:schemeClr val="tx1"/>
                          </a:solidFill>
                          <a:latin typeface="Arial" panose="020B0604020202020204" pitchFamily="34" charset="0"/>
                          <a:cs typeface="Arial" panose="020B0604020202020204" pitchFamily="34" charset="0"/>
                        </a:rPr>
                        <a:t>$39,441,321</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8F1FB"/>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$32,894,051</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8F1FB"/>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$49,369,646</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8F1FB"/>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$54,741,860</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8F1FB"/>
                    </a:solidFill>
                  </a:tcPr>
                </a:tc>
                <a:extLst>
                  <a:ext uri="{0D108BD9-81ED-4DB2-BD59-A6C34878D82A}">
                    <a16:rowId xmlns:a16="http://schemas.microsoft.com/office/drawing/2014/main" val="10000"/>
                  </a:ext>
                </a:extLst>
              </a:tr>
              <a:tr h="388112">
                <a:tc>
                  <a:txBody>
                    <a:bodyPr/>
                    <a:lstStyle/>
                    <a:p>
                      <a:r>
                        <a:rPr lang="en-US" sz="1900" dirty="0" smtClean="0">
                          <a:solidFill>
                            <a:srgbClr val="000000"/>
                          </a:solidFill>
                          <a:latin typeface="Arial" panose="020B0604020202020204" pitchFamily="34" charset="0"/>
                          <a:cs typeface="Arial" panose="020B0604020202020204" pitchFamily="34" charset="0"/>
                        </a:rPr>
                        <a:t>Total</a:t>
                      </a:r>
                      <a:r>
                        <a:rPr lang="en-US" sz="1900" baseline="0" dirty="0" smtClean="0">
                          <a:solidFill>
                            <a:srgbClr val="000000"/>
                          </a:solidFill>
                          <a:latin typeface="Arial" panose="020B0604020202020204" pitchFamily="34" charset="0"/>
                          <a:cs typeface="Arial" panose="020B0604020202020204" pitchFamily="34" charset="0"/>
                        </a:rPr>
                        <a:t> Other Sources/Uses</a:t>
                      </a:r>
                      <a:endParaRPr lang="en-US" sz="1900" dirty="0">
                        <a:solidFill>
                          <a:srgbClr val="000000"/>
                        </a:solidFill>
                        <a:latin typeface="Arial" panose="020B0604020202020204" pitchFamily="34" charset="0"/>
                        <a:cs typeface="Arial" panose="020B0604020202020204" pitchFamily="34" charset="0"/>
                      </a:endParaRPr>
                    </a:p>
                  </a:txBody>
                  <a:tcPr marL="91437" marR="91437" marT="45717" marB="45717"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3F8"/>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900" b="0" u="none" dirty="0" smtClean="0">
                          <a:solidFill>
                            <a:srgbClr val="FF0000"/>
                          </a:solidFill>
                          <a:latin typeface="Arial" panose="020B0604020202020204" pitchFamily="34" charset="0"/>
                          <a:cs typeface="Arial" panose="020B0604020202020204" pitchFamily="34" charset="0"/>
                        </a:rPr>
                        <a:t>($48,545,459)</a:t>
                      </a: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3F8"/>
                    </a:solidFill>
                  </a:tcPr>
                </a:tc>
                <a:tc>
                  <a:txBody>
                    <a:bodyPr/>
                    <a:lstStyle/>
                    <a:p>
                      <a:pPr algn="r"/>
                      <a:r>
                        <a:rPr lang="en-US" sz="1900" b="0" u="none" dirty="0" smtClean="0">
                          <a:solidFill>
                            <a:srgbClr val="FF0000"/>
                          </a:solidFill>
                          <a:latin typeface="Arial" panose="020B0604020202020204" pitchFamily="34" charset="0"/>
                          <a:cs typeface="Arial" panose="020B0604020202020204" pitchFamily="34" charset="0"/>
                        </a:rPr>
                        <a:t>($54,152,486)</a:t>
                      </a:r>
                      <a:endParaRPr lang="en-US" sz="1900" b="0" u="none"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3F8"/>
                    </a:solidFill>
                  </a:tcPr>
                </a:tc>
                <a:tc>
                  <a:txBody>
                    <a:bodyPr/>
                    <a:lstStyle/>
                    <a:p>
                      <a:pPr algn="r"/>
                      <a:r>
                        <a:rPr lang="en-US" sz="1900" b="0" u="none" dirty="0" smtClean="0">
                          <a:solidFill>
                            <a:srgbClr val="FF0000"/>
                          </a:solidFill>
                          <a:latin typeface="Arial" panose="020B0604020202020204" pitchFamily="34" charset="0"/>
                          <a:cs typeface="Arial" panose="020B0604020202020204" pitchFamily="34" charset="0"/>
                        </a:rPr>
                        <a:t>($52,420,539)</a:t>
                      </a:r>
                      <a:endParaRPr lang="en-US" sz="1900" b="0" u="none"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3F8"/>
                    </a:solidFill>
                  </a:tcPr>
                </a:tc>
                <a:tc>
                  <a:txBody>
                    <a:bodyPr/>
                    <a:lstStyle/>
                    <a:p>
                      <a:pPr algn="r"/>
                      <a:r>
                        <a:rPr lang="en-US" sz="1900" b="0" u="none" dirty="0" smtClean="0">
                          <a:solidFill>
                            <a:srgbClr val="FF0000"/>
                          </a:solidFill>
                          <a:latin typeface="Arial" panose="020B0604020202020204" pitchFamily="34" charset="0"/>
                          <a:cs typeface="Arial" panose="020B0604020202020204" pitchFamily="34" charset="0"/>
                        </a:rPr>
                        <a:t>($54,183,342</a:t>
                      </a:r>
                      <a:endParaRPr lang="en-US" sz="1900" b="0" u="none"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3F8"/>
                    </a:solidFill>
                  </a:tcPr>
                </a:tc>
                <a:extLst>
                  <a:ext uri="{0D108BD9-81ED-4DB2-BD59-A6C34878D82A}">
                    <a16:rowId xmlns:a16="http://schemas.microsoft.com/office/drawing/2014/main" val="10001"/>
                  </a:ext>
                </a:extLst>
              </a:tr>
              <a:tr h="660395">
                <a:tc>
                  <a:txBody>
                    <a:bodyPr/>
                    <a:lstStyle/>
                    <a:p>
                      <a:r>
                        <a:rPr lang="en-US" sz="1900" dirty="0" smtClean="0">
                          <a:solidFill>
                            <a:srgbClr val="000000"/>
                          </a:solidFill>
                          <a:latin typeface="Arial" panose="020B0604020202020204" pitchFamily="34" charset="0"/>
                          <a:cs typeface="Arial" panose="020B0604020202020204" pitchFamily="34" charset="0"/>
                        </a:rPr>
                        <a:t>NET INCREASE (DECREASE)</a:t>
                      </a:r>
                      <a:endParaRPr lang="en-US" sz="1900" dirty="0">
                        <a:solidFill>
                          <a:srgbClr val="000000"/>
                        </a:solidFill>
                        <a:latin typeface="Arial" panose="020B0604020202020204" pitchFamily="34" charset="0"/>
                        <a:cs typeface="Arial" panose="020B0604020202020204" pitchFamily="34" charset="0"/>
                      </a:endParaRPr>
                    </a:p>
                  </a:txBody>
                  <a:tcPr marL="91437" marR="91437" marT="45717" marB="45717"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900" b="0" u="none" dirty="0" smtClean="0">
                          <a:solidFill>
                            <a:srgbClr val="FF0000"/>
                          </a:solidFill>
                          <a:latin typeface="Arial" panose="020B0604020202020204" pitchFamily="34" charset="0"/>
                          <a:cs typeface="Arial" panose="020B0604020202020204" pitchFamily="34" charset="0"/>
                        </a:rPr>
                        <a:t>($9,104,138)</a:t>
                      </a: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r"/>
                      <a:r>
                        <a:rPr lang="en-US" sz="1900" b="0" u="none" dirty="0" smtClean="0">
                          <a:solidFill>
                            <a:srgbClr val="FF0000"/>
                          </a:solidFill>
                          <a:latin typeface="Arial" panose="020B0604020202020204" pitchFamily="34" charset="0"/>
                          <a:cs typeface="Arial" panose="020B0604020202020204" pitchFamily="34" charset="0"/>
                        </a:rPr>
                        <a:t>($21,258,435)</a:t>
                      </a:r>
                      <a:endParaRPr lang="en-US" sz="1900" b="0" u="none"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r"/>
                      <a:r>
                        <a:rPr lang="en-US" sz="1900" b="0" u="none" dirty="0" smtClean="0">
                          <a:solidFill>
                            <a:srgbClr val="FF0000"/>
                          </a:solidFill>
                          <a:latin typeface="Arial" panose="020B0604020202020204" pitchFamily="34" charset="0"/>
                          <a:cs typeface="Arial" panose="020B0604020202020204" pitchFamily="34" charset="0"/>
                        </a:rPr>
                        <a:t>($3,050,893)</a:t>
                      </a:r>
                      <a:endParaRPr lang="en-US" sz="1900" b="0" u="none" dirty="0">
                        <a:solidFill>
                          <a:srgbClr val="FF0000"/>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$558,518</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88112">
                <a:tc>
                  <a:txBody>
                    <a:bodyPr/>
                    <a:lstStyle/>
                    <a:p>
                      <a:r>
                        <a:rPr lang="en-US" sz="1600" dirty="0" smtClean="0">
                          <a:solidFill>
                            <a:srgbClr val="000000"/>
                          </a:solidFill>
                          <a:latin typeface="Arial Narrow" panose="020B0606020202030204" pitchFamily="34" charset="0"/>
                          <a:cs typeface="Arial" panose="020B0604020202020204" pitchFamily="34" charset="0"/>
                        </a:rPr>
                        <a:t>Beginning</a:t>
                      </a:r>
                      <a:r>
                        <a:rPr lang="en-US" sz="1600" baseline="0" dirty="0" smtClean="0">
                          <a:solidFill>
                            <a:srgbClr val="000000"/>
                          </a:solidFill>
                          <a:latin typeface="Arial Narrow" panose="020B0606020202030204" pitchFamily="34" charset="0"/>
                          <a:cs typeface="Arial" panose="020B0604020202020204" pitchFamily="34" charset="0"/>
                        </a:rPr>
                        <a:t> Balance</a:t>
                      </a:r>
                      <a:endParaRPr lang="en-US" sz="1600" dirty="0">
                        <a:solidFill>
                          <a:srgbClr val="000000"/>
                        </a:solidFill>
                        <a:latin typeface="Arial Narrow" panose="020B0606020202030204" pitchFamily="34" charset="0"/>
                        <a:cs typeface="Arial" panose="020B0604020202020204" pitchFamily="34" charset="0"/>
                      </a:endParaRPr>
                    </a:p>
                  </a:txBody>
                  <a:tcPr marL="91437" marR="91437" marT="45717" marB="45717"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3F8"/>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900" b="0" u="none" dirty="0" smtClean="0">
                          <a:solidFill>
                            <a:schemeClr val="tx1"/>
                          </a:solidFill>
                          <a:latin typeface="Arial" panose="020B0604020202020204" pitchFamily="34" charset="0"/>
                          <a:cs typeface="Arial" panose="020B0604020202020204" pitchFamily="34" charset="0"/>
                        </a:rPr>
                        <a:t>$49,258,496</a:t>
                      </a: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3F8"/>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$40,154,358</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3F8"/>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$18,895,923</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3F8"/>
                    </a:solidFill>
                  </a:tcPr>
                </a:tc>
                <a:tc>
                  <a:txBody>
                    <a:bodyPr/>
                    <a:lstStyle/>
                    <a:p>
                      <a:pPr algn="r"/>
                      <a:r>
                        <a:rPr lang="en-US" sz="1900" b="0" u="none" dirty="0" smtClean="0">
                          <a:solidFill>
                            <a:schemeClr val="tx1"/>
                          </a:solidFill>
                          <a:latin typeface="Arial" panose="020B0604020202020204" pitchFamily="34" charset="0"/>
                          <a:cs typeface="Arial" panose="020B0604020202020204" pitchFamily="34" charset="0"/>
                        </a:rPr>
                        <a:t>$15,845,030</a:t>
                      </a:r>
                      <a:endParaRPr lang="en-US" sz="1900" b="0"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3F8"/>
                    </a:solidFill>
                  </a:tcPr>
                </a:tc>
                <a:extLst>
                  <a:ext uri="{0D108BD9-81ED-4DB2-BD59-A6C34878D82A}">
                    <a16:rowId xmlns:a16="http://schemas.microsoft.com/office/drawing/2014/main" val="10003"/>
                  </a:ext>
                </a:extLst>
              </a:tr>
              <a:tr h="388112">
                <a:tc>
                  <a:txBody>
                    <a:bodyPr/>
                    <a:lstStyle/>
                    <a:p>
                      <a:r>
                        <a:rPr lang="en-US" sz="1600" dirty="0" smtClean="0">
                          <a:solidFill>
                            <a:srgbClr val="000000"/>
                          </a:solidFill>
                          <a:latin typeface="Arial Narrow" panose="020B0606020202030204" pitchFamily="34" charset="0"/>
                          <a:cs typeface="Arial" panose="020B0604020202020204" pitchFamily="34" charset="0"/>
                        </a:rPr>
                        <a:t>Ending Balance</a:t>
                      </a:r>
                      <a:endParaRPr lang="en-US" sz="1600" dirty="0">
                        <a:solidFill>
                          <a:srgbClr val="000000"/>
                        </a:solidFill>
                        <a:latin typeface="Arial Narrow" panose="020B0606020202030204" pitchFamily="34" charset="0"/>
                        <a:cs typeface="Arial" panose="020B0604020202020204" pitchFamily="34" charset="0"/>
                      </a:endParaRPr>
                    </a:p>
                  </a:txBody>
                  <a:tcPr marL="91437" marR="91437" marT="45717" marB="45717"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1FB"/>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900" b="1" u="none" dirty="0" smtClean="0">
                          <a:solidFill>
                            <a:schemeClr val="tx1"/>
                          </a:solidFill>
                          <a:latin typeface="Arial" panose="020B0604020202020204" pitchFamily="34" charset="0"/>
                          <a:cs typeface="Arial" panose="020B0604020202020204" pitchFamily="34" charset="0"/>
                        </a:rPr>
                        <a:t>$40,154,358</a:t>
                      </a: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1FB"/>
                    </a:solidFill>
                  </a:tcPr>
                </a:tc>
                <a:tc>
                  <a:txBody>
                    <a:bodyPr/>
                    <a:lstStyle/>
                    <a:p>
                      <a:pPr algn="r"/>
                      <a:r>
                        <a:rPr lang="en-US" sz="1900" b="1" u="none" dirty="0" smtClean="0">
                          <a:solidFill>
                            <a:schemeClr val="tx1"/>
                          </a:solidFill>
                          <a:latin typeface="Arial" panose="020B0604020202020204" pitchFamily="34" charset="0"/>
                          <a:cs typeface="Arial" panose="020B0604020202020204" pitchFamily="34" charset="0"/>
                        </a:rPr>
                        <a:t>$18,895,923</a:t>
                      </a:r>
                      <a:endParaRPr lang="en-US" sz="1900" b="1"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1FB"/>
                    </a:solidFill>
                  </a:tcPr>
                </a:tc>
                <a:tc>
                  <a:txBody>
                    <a:bodyPr/>
                    <a:lstStyle/>
                    <a:p>
                      <a:pPr algn="r"/>
                      <a:r>
                        <a:rPr lang="en-US" sz="1900" b="1" u="none" dirty="0" smtClean="0">
                          <a:solidFill>
                            <a:schemeClr val="tx1"/>
                          </a:solidFill>
                          <a:latin typeface="Arial" panose="020B0604020202020204" pitchFamily="34" charset="0"/>
                          <a:cs typeface="Arial" panose="020B0604020202020204" pitchFamily="34" charset="0"/>
                        </a:rPr>
                        <a:t>$15,845,030</a:t>
                      </a:r>
                      <a:endParaRPr lang="en-US" sz="1900" b="1"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1FB"/>
                    </a:solidFill>
                  </a:tcPr>
                </a:tc>
                <a:tc>
                  <a:txBody>
                    <a:bodyPr/>
                    <a:lstStyle/>
                    <a:p>
                      <a:pPr algn="r"/>
                      <a:r>
                        <a:rPr lang="en-US" sz="1900" b="1" u="none" dirty="0" smtClean="0">
                          <a:solidFill>
                            <a:schemeClr val="tx1"/>
                          </a:solidFill>
                          <a:latin typeface="Arial" panose="020B0604020202020204" pitchFamily="34" charset="0"/>
                          <a:cs typeface="Arial" panose="020B0604020202020204" pitchFamily="34" charset="0"/>
                        </a:rPr>
                        <a:t>$16,403,548</a:t>
                      </a:r>
                      <a:endParaRPr lang="en-US" sz="1900" b="1" u="none" dirty="0">
                        <a:solidFill>
                          <a:schemeClr val="tx1"/>
                        </a:solidFill>
                        <a:latin typeface="Arial" panose="020B0604020202020204" pitchFamily="34" charset="0"/>
                        <a:cs typeface="Arial" panose="020B0604020202020204" pitchFamily="34" charset="0"/>
                      </a:endParaRPr>
                    </a:p>
                  </a:txBody>
                  <a:tcPr marL="100584" marR="100584" marT="51816" marB="51816"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1FB"/>
                    </a:solidFill>
                  </a:tcPr>
                </a:tc>
                <a:extLst>
                  <a:ext uri="{0D108BD9-81ED-4DB2-BD59-A6C34878D82A}">
                    <a16:rowId xmlns:a16="http://schemas.microsoft.com/office/drawing/2014/main" val="10004"/>
                  </a:ext>
                </a:extLst>
              </a:tr>
            </a:tbl>
          </a:graphicData>
        </a:graphic>
      </p:graphicFrame>
      <p:sp>
        <p:nvSpPr>
          <p:cNvPr id="8" name="TextBox 7"/>
          <p:cNvSpPr txBox="1"/>
          <p:nvPr/>
        </p:nvSpPr>
        <p:spPr>
          <a:xfrm>
            <a:off x="11563004" y="6380602"/>
            <a:ext cx="418175" cy="369332"/>
          </a:xfrm>
          <a:prstGeom prst="rect">
            <a:avLst/>
          </a:prstGeom>
          <a:noFill/>
        </p:spPr>
        <p:txBody>
          <a:bodyPr wrap="square" rtlCol="0">
            <a:spAutoFit/>
          </a:bodyPr>
          <a:lstStyle/>
          <a:p>
            <a:r>
              <a:rPr lang="en-US" dirty="0" smtClean="0"/>
              <a:t>33</a:t>
            </a:r>
            <a:endParaRPr lang="en-US" dirty="0"/>
          </a:p>
        </p:txBody>
      </p:sp>
    </p:spTree>
    <p:extLst>
      <p:ext uri="{BB962C8B-B14F-4D97-AF65-F5344CB8AC3E}">
        <p14:creationId xmlns:p14="http://schemas.microsoft.com/office/powerpoint/2010/main" val="254406797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
                                        <p:tgtEl>
                                          <p:spTgt spid="7"/>
                                        </p:tgtEl>
                                      </p:cBhvr>
                                    </p:animEffect>
                                    <p:anim calcmode="lin" valueType="num">
                                      <p:cBhvr>
                                        <p:cTn id="17" dur="400" fill="hold"/>
                                        <p:tgtEl>
                                          <p:spTgt spid="7"/>
                                        </p:tgtEl>
                                        <p:attrNameLst>
                                          <p:attrName>ppt_x</p:attrName>
                                        </p:attrNameLst>
                                      </p:cBhvr>
                                      <p:tavLst>
                                        <p:tav tm="0">
                                          <p:val>
                                            <p:strVal val="#ppt_x"/>
                                          </p:val>
                                        </p:tav>
                                        <p:tav tm="100000">
                                          <p:val>
                                            <p:strVal val="#ppt_x"/>
                                          </p:val>
                                        </p:tav>
                                      </p:tavLst>
                                    </p:anim>
                                    <p:anim calcmode="lin" valueType="num">
                                      <p:cBhvr>
                                        <p:cTn id="18" dur="400" fill="hold"/>
                                        <p:tgtEl>
                                          <p:spTgt spid="7"/>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72989" y="3117273"/>
            <a:ext cx="3981795" cy="1107996"/>
          </a:xfrm>
          <a:prstGeom prst="rect">
            <a:avLst/>
          </a:prstGeom>
          <a:noFill/>
        </p:spPr>
        <p:txBody>
          <a:bodyPr wrap="square" rtlCol="0">
            <a:spAutoFit/>
          </a:bodyPr>
          <a:lstStyle/>
          <a:p>
            <a:pPr algn="ctr"/>
            <a:r>
              <a:rPr lang="en-US" sz="6600" b="1" dirty="0">
                <a:solidFill>
                  <a:srgbClr val="FFFFFF"/>
                </a:solidFill>
                <a:effectLst>
                  <a:outerShdw blurRad="38100" dist="38100" dir="2700000" algn="tl">
                    <a:srgbClr val="000000">
                      <a:alpha val="43137"/>
                    </a:srgbClr>
                  </a:outerShdw>
                </a:effectLst>
              </a:rPr>
              <a:t>Questions</a:t>
            </a:r>
          </a:p>
        </p:txBody>
      </p:sp>
      <p:sp>
        <p:nvSpPr>
          <p:cNvPr id="3" name="TextBox 2"/>
          <p:cNvSpPr txBox="1"/>
          <p:nvPr/>
        </p:nvSpPr>
        <p:spPr>
          <a:xfrm>
            <a:off x="11682385" y="6397227"/>
            <a:ext cx="509615" cy="369332"/>
          </a:xfrm>
          <a:prstGeom prst="rect">
            <a:avLst/>
          </a:prstGeom>
          <a:noFill/>
        </p:spPr>
        <p:txBody>
          <a:bodyPr wrap="square" rtlCol="0">
            <a:spAutoFit/>
          </a:bodyPr>
          <a:lstStyle/>
          <a:p>
            <a:r>
              <a:rPr lang="en-US" dirty="0" smtClean="0"/>
              <a:t>34</a:t>
            </a:r>
            <a:endParaRPr lang="en-US" dirty="0"/>
          </a:p>
        </p:txBody>
      </p:sp>
    </p:spTree>
    <p:extLst>
      <p:ext uri="{BB962C8B-B14F-4D97-AF65-F5344CB8AC3E}">
        <p14:creationId xmlns:p14="http://schemas.microsoft.com/office/powerpoint/2010/main" val="1523241687"/>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24693" t="16308" r="23260" b="32204"/>
          <a:stretch/>
        </p:blipFill>
        <p:spPr bwMode="auto">
          <a:xfrm>
            <a:off x="7846483" y="452623"/>
            <a:ext cx="4097695" cy="5880220"/>
          </a:xfrm>
          <a:prstGeom prst="rect">
            <a:avLst/>
          </a:prstGeom>
          <a:ln w="76200">
            <a:noFill/>
          </a:ln>
          <a:effectLst>
            <a:outerShdw blurRad="225425" dist="50800" dir="5220000" algn="ctr">
              <a:srgbClr val="000000">
                <a:alpha val="33000"/>
              </a:srgbClr>
            </a:outerShdw>
          </a:effectLst>
          <a:scene3d>
            <a:camera prst="isometricOffAxis2Left"/>
            <a:lightRig rig="harsh" dir="t">
              <a:rot lat="0" lon="0" rev="3000000"/>
            </a:lightRig>
          </a:scene3d>
          <a:sp3d extrusionH="254000" contourW="19050">
            <a:bevelT w="82550" h="44450" prst="angle"/>
            <a:bevelB w="82550" h="44450" prst="angle"/>
            <a:contourClr>
              <a:srgbClr val="FFFFFF"/>
            </a:contourClr>
          </a:sp3d>
          <a:extLst>
            <a:ext uri="{53640926-AAD7-44D8-BBD7-CCE9431645EC}">
              <a14:shadowObscured xmlns:a14="http://schemas.microsoft.com/office/drawing/2010/main"/>
            </a:ext>
          </a:extLst>
        </p:spPr>
        <p:style>
          <a:lnRef idx="2">
            <a:schemeClr val="accent2"/>
          </a:lnRef>
          <a:fillRef idx="1">
            <a:schemeClr val="lt1"/>
          </a:fillRef>
          <a:effectRef idx="0">
            <a:schemeClr val="accent2"/>
          </a:effectRef>
          <a:fontRef idx="minor">
            <a:schemeClr val="dk1"/>
          </a:fontRef>
        </p:style>
      </p:pic>
      <p:sp>
        <p:nvSpPr>
          <p:cNvPr id="3" name="Title 2"/>
          <p:cNvSpPr>
            <a:spLocks noGrp="1"/>
          </p:cNvSpPr>
          <p:nvPr>
            <p:ph type="title"/>
          </p:nvPr>
        </p:nvSpPr>
        <p:spPr>
          <a:xfrm>
            <a:off x="220337" y="550843"/>
            <a:ext cx="7626146" cy="3678258"/>
          </a:xfrm>
        </p:spPr>
        <p:txBody>
          <a:bodyPr>
            <a:normAutofit fontScale="90000"/>
          </a:bodyPr>
          <a:lstStyle/>
          <a:p>
            <a:r>
              <a:rPr lang="en-US" sz="9600" dirty="0" smtClean="0">
                <a:effectLst>
                  <a:outerShdw blurRad="38100" dist="38100" dir="2700000" algn="tl">
                    <a:srgbClr val="000000">
                      <a:alpha val="43137"/>
                    </a:srgbClr>
                  </a:outerShdw>
                </a:effectLst>
                <a:latin typeface="Arial Black" panose="020B0A04020102020204" pitchFamily="34" charset="0"/>
              </a:rPr>
              <a:t/>
            </a:r>
            <a:br>
              <a:rPr lang="en-US" sz="9600" dirty="0" smtClean="0">
                <a:effectLst>
                  <a:outerShdw blurRad="38100" dist="38100" dir="2700000" algn="tl">
                    <a:srgbClr val="000000">
                      <a:alpha val="43137"/>
                    </a:srgbClr>
                  </a:outerShdw>
                </a:effectLst>
                <a:latin typeface="Arial Black" panose="020B0A04020102020204" pitchFamily="34" charset="0"/>
              </a:rPr>
            </a:br>
            <a:r>
              <a:rPr lang="en-US" sz="6700" dirty="0">
                <a:solidFill>
                  <a:prstClr val="white"/>
                </a:solidFill>
                <a:effectLst>
                  <a:outerShdw blurRad="38100" dist="38100" dir="2700000" algn="tl">
                    <a:srgbClr val="000000">
                      <a:alpha val="43137"/>
                    </a:srgbClr>
                  </a:outerShdw>
                </a:effectLst>
                <a:latin typeface="+mn-lt"/>
              </a:rPr>
              <a:t>Local Control Accountability Plan</a:t>
            </a:r>
            <a:br>
              <a:rPr lang="en-US" sz="6700" dirty="0">
                <a:solidFill>
                  <a:prstClr val="white"/>
                </a:solidFill>
                <a:effectLst>
                  <a:outerShdw blurRad="38100" dist="38100" dir="2700000" algn="tl">
                    <a:srgbClr val="000000">
                      <a:alpha val="43137"/>
                    </a:srgbClr>
                  </a:outerShdw>
                </a:effectLst>
                <a:latin typeface="+mn-lt"/>
              </a:rPr>
            </a:br>
            <a:r>
              <a:rPr lang="en-US" sz="8000" dirty="0">
                <a:solidFill>
                  <a:prstClr val="white"/>
                </a:solidFill>
                <a:effectLst>
                  <a:outerShdw blurRad="38100" dist="38100" dir="2700000" algn="tl">
                    <a:srgbClr val="000000">
                      <a:alpha val="43137"/>
                    </a:srgbClr>
                  </a:outerShdw>
                </a:effectLst>
                <a:latin typeface="Arial Black" panose="020B0A04020102020204" pitchFamily="34" charset="0"/>
              </a:rPr>
              <a:t/>
            </a:r>
            <a:br>
              <a:rPr lang="en-US" sz="8000" dirty="0">
                <a:solidFill>
                  <a:prstClr val="white"/>
                </a:solidFill>
                <a:effectLst>
                  <a:outerShdw blurRad="38100" dist="38100" dir="2700000" algn="tl">
                    <a:srgbClr val="000000">
                      <a:alpha val="43137"/>
                    </a:srgbClr>
                  </a:outerShdw>
                </a:effectLst>
                <a:latin typeface="Arial Black" panose="020B0A04020102020204" pitchFamily="34" charset="0"/>
              </a:rPr>
            </a:br>
            <a:r>
              <a:rPr lang="en-US" sz="4900" dirty="0">
                <a:solidFill>
                  <a:prstClr val="white"/>
                </a:solidFill>
                <a:effectLst>
                  <a:outerShdw blurRad="38100" dist="38100" dir="2700000" algn="tl">
                    <a:srgbClr val="000000">
                      <a:alpha val="43137"/>
                    </a:srgbClr>
                  </a:outerShdw>
                </a:effectLst>
                <a:latin typeface="+mn-lt"/>
              </a:rPr>
              <a:t>Part 2: Annual Update</a:t>
            </a:r>
            <a:endParaRPr lang="en-US" sz="4900" dirty="0">
              <a:effectLst>
                <a:outerShdw blurRad="38100" dist="38100" dir="2700000" algn="tl">
                  <a:srgbClr val="000000">
                    <a:alpha val="43137"/>
                  </a:srgbClr>
                </a:outerShdw>
              </a:effectLst>
              <a:latin typeface="+mn-lt"/>
            </a:endParaRPr>
          </a:p>
        </p:txBody>
      </p:sp>
      <p:sp>
        <p:nvSpPr>
          <p:cNvPr id="6" name="TextBox 5"/>
          <p:cNvSpPr txBox="1"/>
          <p:nvPr/>
        </p:nvSpPr>
        <p:spPr>
          <a:xfrm>
            <a:off x="11786236" y="6429024"/>
            <a:ext cx="315884" cy="369332"/>
          </a:xfrm>
          <a:prstGeom prst="rect">
            <a:avLst/>
          </a:prstGeom>
          <a:noFill/>
        </p:spPr>
        <p:txBody>
          <a:bodyPr wrap="square" rtlCol="0">
            <a:spAutoFit/>
          </a:bodyPr>
          <a:lstStyle/>
          <a:p>
            <a:r>
              <a:rPr lang="en-US" dirty="0" smtClean="0"/>
              <a:t>4</a:t>
            </a:r>
            <a:endParaRPr lang="en-US" dirty="0"/>
          </a:p>
        </p:txBody>
      </p:sp>
    </p:spTree>
    <p:extLst>
      <p:ext uri="{BB962C8B-B14F-4D97-AF65-F5344CB8AC3E}">
        <p14:creationId xmlns:p14="http://schemas.microsoft.com/office/powerpoint/2010/main" val="3299314284"/>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3917" y="3833220"/>
            <a:ext cx="3369415" cy="800219"/>
          </a:xfrm>
          <a:prstGeom prst="rect">
            <a:avLst/>
          </a:prstGeom>
          <a:scene3d>
            <a:camera prst="orthographicFront"/>
            <a:lightRig rig="threePt" dir="t"/>
          </a:scene3d>
          <a:sp3d>
            <a:bevelT prst="angle"/>
          </a:sp3d>
        </p:spPr>
        <p:txBody>
          <a:bodyPr wrap="square">
            <a:spAutoFit/>
          </a:bodyPr>
          <a:lstStyle/>
          <a:p>
            <a:pPr algn="ctr"/>
            <a:r>
              <a:rPr lang="en-US" sz="2800" b="1" dirty="0" smtClean="0">
                <a:solidFill>
                  <a:schemeClr val="bg1"/>
                </a:solidFill>
              </a:rPr>
              <a:t>87% </a:t>
            </a:r>
            <a:r>
              <a:rPr lang="en-US" b="1" dirty="0" smtClean="0">
                <a:solidFill>
                  <a:schemeClr val="bg1"/>
                </a:solidFill>
              </a:rPr>
              <a:t>Progress towards English Proficiency</a:t>
            </a:r>
            <a:endParaRPr lang="en-US" b="1" dirty="0">
              <a:solidFill>
                <a:schemeClr val="bg1"/>
              </a:solidFill>
            </a:endParaRPr>
          </a:p>
        </p:txBody>
      </p:sp>
      <p:sp>
        <p:nvSpPr>
          <p:cNvPr id="11" name="Rectangle 10"/>
          <p:cNvSpPr/>
          <p:nvPr/>
        </p:nvSpPr>
        <p:spPr>
          <a:xfrm>
            <a:off x="4919381" y="428183"/>
            <a:ext cx="2868094" cy="923330"/>
          </a:xfrm>
          <a:prstGeom prst="rect">
            <a:avLst/>
          </a:prstGeom>
        </p:spPr>
        <p:txBody>
          <a:bodyPr wrap="none">
            <a:spAutoFit/>
          </a:bodyPr>
          <a:lstStyle/>
          <a:p>
            <a:pPr algn="ctr"/>
            <a:r>
              <a:rPr lang="en-US" sz="5400" b="1" dirty="0" smtClean="0">
                <a:latin typeface="+mj-lt"/>
              </a:rPr>
              <a:t>Academic</a:t>
            </a:r>
            <a:endParaRPr lang="en-US" sz="5400" b="1" dirty="0">
              <a:latin typeface="+mj-lt"/>
            </a:endParaRPr>
          </a:p>
        </p:txBody>
      </p:sp>
      <p:grpSp>
        <p:nvGrpSpPr>
          <p:cNvPr id="25" name="Group 24"/>
          <p:cNvGrpSpPr/>
          <p:nvPr/>
        </p:nvGrpSpPr>
        <p:grpSpPr>
          <a:xfrm>
            <a:off x="296810" y="2319408"/>
            <a:ext cx="3674414" cy="3657600"/>
            <a:chOff x="257788" y="1874233"/>
            <a:chExt cx="3718472" cy="4898864"/>
          </a:xfrm>
        </p:grpSpPr>
        <p:pic>
          <p:nvPicPr>
            <p:cNvPr id="15" name="Picture 14"/>
            <p:cNvPicPr/>
            <p:nvPr/>
          </p:nvPicPr>
          <p:blipFill rotWithShape="1">
            <a:blip r:embed="rId3"/>
            <a:srcRect l="24693" t="16308" r="23260" b="32204"/>
            <a:stretch/>
          </p:blipFill>
          <p:spPr bwMode="auto">
            <a:xfrm>
              <a:off x="257788" y="1874233"/>
              <a:ext cx="3718472" cy="4898864"/>
            </a:xfrm>
            <a:prstGeom prst="rect">
              <a:avLst/>
            </a:prstGeom>
            <a:ln>
              <a:noFill/>
            </a:ln>
            <a:extLst>
              <a:ext uri="{53640926-AAD7-44D8-BBD7-CCE9431645EC}">
                <a14:shadowObscured xmlns:a14="http://schemas.microsoft.com/office/drawing/2010/main"/>
              </a:ext>
            </a:extLst>
          </p:spPr>
        </p:pic>
        <p:sp>
          <p:nvSpPr>
            <p:cNvPr id="19" name="Rectangle 18"/>
            <p:cNvSpPr/>
            <p:nvPr/>
          </p:nvSpPr>
          <p:spPr>
            <a:xfrm>
              <a:off x="768926" y="2972493"/>
              <a:ext cx="3002973" cy="2955476"/>
            </a:xfrm>
            <a:prstGeom prst="rect">
              <a:avLst/>
            </a:prstGeom>
          </p:spPr>
          <p:txBody>
            <a:bodyPr wrap="square">
              <a:spAutoFit/>
            </a:bodyPr>
            <a:lstStyle/>
            <a:p>
              <a:pPr algn="ctr"/>
              <a:r>
                <a:rPr lang="en-US" sz="6600" b="1" dirty="0" smtClean="0">
                  <a:solidFill>
                    <a:schemeClr val="bg1"/>
                  </a:solidFill>
                </a:rPr>
                <a:t>75%</a:t>
              </a:r>
              <a:r>
                <a:rPr lang="en-US" sz="4400" b="1" dirty="0" smtClean="0">
                  <a:solidFill>
                    <a:schemeClr val="bg1"/>
                  </a:solidFill>
                </a:rPr>
                <a:t> </a:t>
              </a:r>
              <a:endParaRPr lang="en-US" sz="4400" b="1" dirty="0">
                <a:solidFill>
                  <a:schemeClr val="bg1"/>
                </a:solidFill>
              </a:endParaRPr>
            </a:p>
            <a:p>
              <a:pPr algn="ctr"/>
              <a:r>
                <a:rPr lang="en-US" sz="2400" b="1" dirty="0" smtClean="0">
                  <a:solidFill>
                    <a:schemeClr val="bg1"/>
                  </a:solidFill>
                </a:rPr>
                <a:t>Met or Exceeded Standard</a:t>
              </a:r>
            </a:p>
            <a:p>
              <a:pPr algn="ctr"/>
              <a:r>
                <a:rPr lang="en-US" sz="2400" b="1" dirty="0" smtClean="0">
                  <a:solidFill>
                    <a:schemeClr val="bg1"/>
                  </a:solidFill>
                </a:rPr>
                <a:t>Math </a:t>
              </a:r>
              <a:r>
                <a:rPr lang="en-US" sz="2400" b="1" dirty="0">
                  <a:solidFill>
                    <a:schemeClr val="bg1"/>
                  </a:solidFill>
                </a:rPr>
                <a:t>Assessment</a:t>
              </a:r>
            </a:p>
          </p:txBody>
        </p:sp>
        <p:sp>
          <p:nvSpPr>
            <p:cNvPr id="22" name="Up Arrow 21"/>
            <p:cNvSpPr/>
            <p:nvPr/>
          </p:nvSpPr>
          <p:spPr>
            <a:xfrm>
              <a:off x="329424" y="4001423"/>
              <a:ext cx="855068" cy="1828799"/>
            </a:xfrm>
            <a:prstGeom prst="up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4203580" y="2319408"/>
            <a:ext cx="3718472" cy="3657600"/>
            <a:chOff x="4203580" y="2319408"/>
            <a:chExt cx="3718472" cy="3657600"/>
          </a:xfrm>
        </p:grpSpPr>
        <p:grpSp>
          <p:nvGrpSpPr>
            <p:cNvPr id="26" name="Group 25"/>
            <p:cNvGrpSpPr/>
            <p:nvPr/>
          </p:nvGrpSpPr>
          <p:grpSpPr>
            <a:xfrm>
              <a:off x="4203580" y="2319408"/>
              <a:ext cx="3718472" cy="3657600"/>
              <a:chOff x="4188383" y="1785126"/>
              <a:chExt cx="3718472" cy="3657600"/>
            </a:xfrm>
          </p:grpSpPr>
          <p:pic>
            <p:nvPicPr>
              <p:cNvPr id="17" name="Picture 16"/>
              <p:cNvPicPr/>
              <p:nvPr/>
            </p:nvPicPr>
            <p:blipFill rotWithShape="1">
              <a:blip r:embed="rId3"/>
              <a:srcRect l="24693" t="16308" r="23260" b="32204"/>
              <a:stretch/>
            </p:blipFill>
            <p:spPr bwMode="auto">
              <a:xfrm>
                <a:off x="4188383" y="1785126"/>
                <a:ext cx="3718472" cy="3657600"/>
              </a:xfrm>
              <a:prstGeom prst="rect">
                <a:avLst/>
              </a:prstGeom>
              <a:ln>
                <a:noFill/>
              </a:ln>
              <a:extLst>
                <a:ext uri="{53640926-AAD7-44D8-BBD7-CCE9431645EC}">
                  <a14:shadowObscured xmlns:a14="http://schemas.microsoft.com/office/drawing/2010/main"/>
                </a:ext>
              </a:extLst>
            </p:spPr>
          </p:pic>
          <p:sp>
            <p:nvSpPr>
              <p:cNvPr id="20" name="Rectangle 19"/>
              <p:cNvSpPr/>
              <p:nvPr/>
            </p:nvSpPr>
            <p:spPr>
              <a:xfrm>
                <a:off x="4821096" y="2614163"/>
                <a:ext cx="2865777" cy="2215991"/>
              </a:xfrm>
              <a:prstGeom prst="rect">
                <a:avLst/>
              </a:prstGeom>
            </p:spPr>
            <p:txBody>
              <a:bodyPr wrap="square">
                <a:spAutoFit/>
              </a:bodyPr>
              <a:lstStyle/>
              <a:p>
                <a:pPr algn="ctr"/>
                <a:r>
                  <a:rPr lang="en-US" sz="6600" b="1" dirty="0" smtClean="0">
                    <a:solidFill>
                      <a:schemeClr val="bg1"/>
                    </a:solidFill>
                  </a:rPr>
                  <a:t>79%</a:t>
                </a:r>
                <a:r>
                  <a:rPr lang="en-US" sz="4800" b="1" dirty="0" smtClean="0">
                    <a:solidFill>
                      <a:schemeClr val="bg1"/>
                    </a:solidFill>
                  </a:rPr>
                  <a:t> </a:t>
                </a:r>
                <a:endParaRPr lang="en-US" sz="4800" b="1" dirty="0">
                  <a:solidFill>
                    <a:schemeClr val="bg1"/>
                  </a:solidFill>
                </a:endParaRPr>
              </a:p>
              <a:p>
                <a:pPr algn="ctr"/>
                <a:r>
                  <a:rPr lang="en-US" sz="2400" b="1" dirty="0">
                    <a:solidFill>
                      <a:schemeClr val="bg1"/>
                    </a:solidFill>
                  </a:rPr>
                  <a:t>Met or Exceeded Standard</a:t>
                </a:r>
              </a:p>
              <a:p>
                <a:pPr algn="ctr"/>
                <a:r>
                  <a:rPr lang="en-US" sz="2400" b="1" dirty="0" smtClean="0">
                    <a:solidFill>
                      <a:schemeClr val="bg1"/>
                    </a:solidFill>
                  </a:rPr>
                  <a:t>ELA </a:t>
                </a:r>
                <a:r>
                  <a:rPr lang="en-US" sz="2400" b="1" dirty="0">
                    <a:solidFill>
                      <a:schemeClr val="bg1"/>
                    </a:solidFill>
                  </a:rPr>
                  <a:t>Assessment</a:t>
                </a:r>
              </a:p>
            </p:txBody>
          </p:sp>
        </p:grpSp>
        <p:sp>
          <p:nvSpPr>
            <p:cNvPr id="28" name="Up Arrow 27"/>
            <p:cNvSpPr/>
            <p:nvPr/>
          </p:nvSpPr>
          <p:spPr>
            <a:xfrm>
              <a:off x="4274367" y="3907615"/>
              <a:ext cx="844937" cy="1365422"/>
            </a:xfrm>
            <a:prstGeom prst="up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8164357" y="2319408"/>
            <a:ext cx="3718472" cy="3657600"/>
            <a:chOff x="8164357" y="2319408"/>
            <a:chExt cx="3718472" cy="3657600"/>
          </a:xfrm>
        </p:grpSpPr>
        <p:grpSp>
          <p:nvGrpSpPr>
            <p:cNvPr id="27" name="Group 26"/>
            <p:cNvGrpSpPr/>
            <p:nvPr/>
          </p:nvGrpSpPr>
          <p:grpSpPr>
            <a:xfrm>
              <a:off x="8164357" y="2319408"/>
              <a:ext cx="3718472" cy="3657600"/>
              <a:chOff x="8187379" y="1795705"/>
              <a:chExt cx="3718472" cy="4898864"/>
            </a:xfrm>
          </p:grpSpPr>
          <p:pic>
            <p:nvPicPr>
              <p:cNvPr id="18" name="Picture 17"/>
              <p:cNvPicPr/>
              <p:nvPr/>
            </p:nvPicPr>
            <p:blipFill rotWithShape="1">
              <a:blip r:embed="rId3"/>
              <a:srcRect l="24693" t="16308" r="23260" b="32204"/>
              <a:stretch/>
            </p:blipFill>
            <p:spPr bwMode="auto">
              <a:xfrm>
                <a:off x="8187379" y="1795705"/>
                <a:ext cx="3718472" cy="4898864"/>
              </a:xfrm>
              <a:prstGeom prst="rect">
                <a:avLst/>
              </a:prstGeom>
              <a:ln>
                <a:noFill/>
              </a:ln>
              <a:extLst>
                <a:ext uri="{53640926-AAD7-44D8-BBD7-CCE9431645EC}">
                  <a14:shadowObscured xmlns:a14="http://schemas.microsoft.com/office/drawing/2010/main"/>
                </a:ext>
              </a:extLst>
            </p:spPr>
          </p:pic>
          <p:sp>
            <p:nvSpPr>
              <p:cNvPr id="21" name="Rectangle 20"/>
              <p:cNvSpPr/>
              <p:nvPr/>
            </p:nvSpPr>
            <p:spPr>
              <a:xfrm>
                <a:off x="9111953" y="2906089"/>
                <a:ext cx="2224282" cy="2473352"/>
              </a:xfrm>
              <a:prstGeom prst="rect">
                <a:avLst/>
              </a:prstGeom>
            </p:spPr>
            <p:txBody>
              <a:bodyPr wrap="square">
                <a:spAutoFit/>
              </a:bodyPr>
              <a:lstStyle/>
              <a:p>
                <a:pPr algn="ctr"/>
                <a:r>
                  <a:rPr lang="en-US" sz="6600" b="1" dirty="0" smtClean="0">
                    <a:solidFill>
                      <a:schemeClr val="bg1"/>
                    </a:solidFill>
                  </a:rPr>
                  <a:t>87.4% </a:t>
                </a:r>
                <a:endParaRPr lang="en-US" sz="6600" b="1" dirty="0">
                  <a:solidFill>
                    <a:schemeClr val="bg1"/>
                  </a:solidFill>
                </a:endParaRPr>
              </a:p>
              <a:p>
                <a:pPr algn="ctr"/>
                <a:r>
                  <a:rPr lang="en-US" sz="2400" b="1" dirty="0" smtClean="0">
                    <a:solidFill>
                      <a:schemeClr val="bg1"/>
                    </a:solidFill>
                  </a:rPr>
                  <a:t>English Learner Progress</a:t>
                </a:r>
                <a:endParaRPr lang="en-US" sz="2400" b="1" dirty="0">
                  <a:solidFill>
                    <a:schemeClr val="bg1"/>
                  </a:solidFill>
                </a:endParaRPr>
              </a:p>
            </p:txBody>
          </p:sp>
        </p:grpSp>
        <p:sp>
          <p:nvSpPr>
            <p:cNvPr id="29" name="Up Arrow 28"/>
            <p:cNvSpPr/>
            <p:nvPr/>
          </p:nvSpPr>
          <p:spPr>
            <a:xfrm>
              <a:off x="8243994" y="3907615"/>
              <a:ext cx="844937" cy="1365422"/>
            </a:xfrm>
            <a:prstGeom prst="up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11791389" y="6397227"/>
            <a:ext cx="315884"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val="2790840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3749" y="4315000"/>
            <a:ext cx="3369415" cy="800219"/>
          </a:xfrm>
          <a:prstGeom prst="rect">
            <a:avLst/>
          </a:prstGeom>
          <a:scene3d>
            <a:camera prst="orthographicFront"/>
            <a:lightRig rig="threePt" dir="t"/>
          </a:scene3d>
          <a:sp3d>
            <a:bevelT prst="angle"/>
          </a:sp3d>
        </p:spPr>
        <p:txBody>
          <a:bodyPr wrap="square">
            <a:spAutoFit/>
          </a:bodyPr>
          <a:lstStyle/>
          <a:p>
            <a:pPr algn="ctr"/>
            <a:r>
              <a:rPr lang="en-US" sz="2800" b="1" dirty="0" smtClean="0">
                <a:solidFill>
                  <a:schemeClr val="bg1"/>
                </a:solidFill>
              </a:rPr>
              <a:t>87% </a:t>
            </a:r>
            <a:r>
              <a:rPr lang="en-US" b="1" dirty="0" smtClean="0">
                <a:solidFill>
                  <a:schemeClr val="bg1"/>
                </a:solidFill>
              </a:rPr>
              <a:t>Progress towards English Proficiency</a:t>
            </a:r>
            <a:endParaRPr lang="en-US" b="1" dirty="0">
              <a:solidFill>
                <a:schemeClr val="bg1"/>
              </a:solidFill>
            </a:endParaRPr>
          </a:p>
        </p:txBody>
      </p:sp>
      <p:sp>
        <p:nvSpPr>
          <p:cNvPr id="11" name="Rectangle 10"/>
          <p:cNvSpPr/>
          <p:nvPr/>
        </p:nvSpPr>
        <p:spPr>
          <a:xfrm>
            <a:off x="5149159" y="378306"/>
            <a:ext cx="2238113" cy="923330"/>
          </a:xfrm>
          <a:prstGeom prst="rect">
            <a:avLst/>
          </a:prstGeom>
        </p:spPr>
        <p:txBody>
          <a:bodyPr wrap="none">
            <a:spAutoFit/>
          </a:bodyPr>
          <a:lstStyle/>
          <a:p>
            <a:r>
              <a:rPr lang="en-US" sz="5400" b="1" dirty="0" smtClean="0"/>
              <a:t>Climate</a:t>
            </a:r>
            <a:endParaRPr lang="en-US" sz="5400" b="1" dirty="0"/>
          </a:p>
        </p:txBody>
      </p:sp>
      <p:grpSp>
        <p:nvGrpSpPr>
          <p:cNvPr id="8" name="Group 7"/>
          <p:cNvGrpSpPr/>
          <p:nvPr/>
        </p:nvGrpSpPr>
        <p:grpSpPr>
          <a:xfrm>
            <a:off x="4248315" y="2360612"/>
            <a:ext cx="3718472" cy="3972887"/>
            <a:chOff x="4238483" y="1878832"/>
            <a:chExt cx="3718472" cy="5321150"/>
          </a:xfrm>
        </p:grpSpPr>
        <p:pic>
          <p:nvPicPr>
            <p:cNvPr id="17" name="Picture 16"/>
            <p:cNvPicPr/>
            <p:nvPr/>
          </p:nvPicPr>
          <p:blipFill rotWithShape="1">
            <a:blip r:embed="rId2"/>
            <a:srcRect l="24693" t="16308" r="23260" b="32204"/>
            <a:stretch/>
          </p:blipFill>
          <p:spPr bwMode="auto">
            <a:xfrm>
              <a:off x="4238483" y="1878832"/>
              <a:ext cx="3718472" cy="4898864"/>
            </a:xfrm>
            <a:prstGeom prst="rect">
              <a:avLst/>
            </a:prstGeom>
            <a:ln>
              <a:noFill/>
            </a:ln>
            <a:extLst>
              <a:ext uri="{53640926-AAD7-44D8-BBD7-CCE9431645EC}">
                <a14:shadowObscured xmlns:a14="http://schemas.microsoft.com/office/drawing/2010/main"/>
              </a:ext>
            </a:extLst>
          </p:spPr>
        </p:pic>
        <p:sp>
          <p:nvSpPr>
            <p:cNvPr id="20" name="Rectangle 19"/>
            <p:cNvSpPr/>
            <p:nvPr/>
          </p:nvSpPr>
          <p:spPr>
            <a:xfrm>
              <a:off x="4799643" y="2706721"/>
              <a:ext cx="2917483" cy="4493261"/>
            </a:xfrm>
            <a:prstGeom prst="rect">
              <a:avLst/>
            </a:prstGeom>
          </p:spPr>
          <p:txBody>
            <a:bodyPr wrap="square">
              <a:spAutoFit/>
            </a:bodyPr>
            <a:lstStyle/>
            <a:p>
              <a:pPr algn="ctr"/>
              <a:r>
                <a:rPr lang="en-US" sz="6600" b="1" dirty="0" smtClean="0">
                  <a:solidFill>
                    <a:schemeClr val="bg1"/>
                  </a:solidFill>
                </a:rPr>
                <a:t>1.4% </a:t>
              </a:r>
              <a:endParaRPr lang="en-US" sz="6600" b="1" dirty="0">
                <a:solidFill>
                  <a:schemeClr val="bg1"/>
                </a:solidFill>
              </a:endParaRPr>
            </a:p>
            <a:p>
              <a:pPr algn="ctr"/>
              <a:r>
                <a:rPr lang="en-US" sz="2400" b="1" dirty="0" smtClean="0">
                  <a:solidFill>
                    <a:schemeClr val="bg1"/>
                  </a:solidFill>
                </a:rPr>
                <a:t>Suspension Rate</a:t>
              </a:r>
              <a:endParaRPr lang="en-US" sz="1400" b="1" dirty="0" smtClean="0">
                <a:solidFill>
                  <a:schemeClr val="bg1"/>
                </a:solidFill>
              </a:endParaRPr>
            </a:p>
            <a:p>
              <a:pPr algn="ctr"/>
              <a:r>
                <a:rPr lang="en-US" sz="6600" b="1" dirty="0" smtClean="0">
                  <a:solidFill>
                    <a:schemeClr val="bg1"/>
                  </a:solidFill>
                </a:rPr>
                <a:t>0.0%</a:t>
              </a:r>
            </a:p>
            <a:p>
              <a:pPr algn="ctr"/>
              <a:r>
                <a:rPr lang="en-US" sz="2400" b="1" dirty="0" smtClean="0">
                  <a:solidFill>
                    <a:schemeClr val="bg1"/>
                  </a:solidFill>
                </a:rPr>
                <a:t>Expulsion Rate</a:t>
              </a:r>
              <a:endParaRPr lang="en-US" sz="2400" b="1" dirty="0">
                <a:solidFill>
                  <a:schemeClr val="bg1"/>
                </a:solidFill>
              </a:endParaRPr>
            </a:p>
            <a:p>
              <a:pPr algn="ctr"/>
              <a:endParaRPr lang="en-US" sz="3200" b="1" dirty="0">
                <a:solidFill>
                  <a:schemeClr val="bg1"/>
                </a:solidFill>
              </a:endParaRPr>
            </a:p>
          </p:txBody>
        </p:sp>
      </p:grpSp>
      <p:grpSp>
        <p:nvGrpSpPr>
          <p:cNvPr id="10" name="Group 9"/>
          <p:cNvGrpSpPr/>
          <p:nvPr/>
        </p:nvGrpSpPr>
        <p:grpSpPr>
          <a:xfrm>
            <a:off x="8141935" y="2369080"/>
            <a:ext cx="3718472" cy="3657600"/>
            <a:chOff x="8141935" y="2369080"/>
            <a:chExt cx="3718472" cy="3657600"/>
          </a:xfrm>
        </p:grpSpPr>
        <p:grpSp>
          <p:nvGrpSpPr>
            <p:cNvPr id="6" name="Group 5"/>
            <p:cNvGrpSpPr/>
            <p:nvPr/>
          </p:nvGrpSpPr>
          <p:grpSpPr>
            <a:xfrm>
              <a:off x="8141935" y="2369080"/>
              <a:ext cx="3718472" cy="3657600"/>
              <a:chOff x="8132103" y="1887300"/>
              <a:chExt cx="3718472" cy="3657600"/>
            </a:xfrm>
          </p:grpSpPr>
          <p:pic>
            <p:nvPicPr>
              <p:cNvPr id="18" name="Picture 17"/>
              <p:cNvPicPr/>
              <p:nvPr/>
            </p:nvPicPr>
            <p:blipFill rotWithShape="1">
              <a:blip r:embed="rId2"/>
              <a:srcRect l="24693" t="16308" r="23260" b="32204"/>
              <a:stretch/>
            </p:blipFill>
            <p:spPr bwMode="auto">
              <a:xfrm>
                <a:off x="8132103" y="1887300"/>
                <a:ext cx="3718472" cy="3657600"/>
              </a:xfrm>
              <a:prstGeom prst="rect">
                <a:avLst/>
              </a:prstGeom>
              <a:ln>
                <a:noFill/>
              </a:ln>
              <a:extLst>
                <a:ext uri="{53640926-AAD7-44D8-BBD7-CCE9431645EC}">
                  <a14:shadowObscured xmlns:a14="http://schemas.microsoft.com/office/drawing/2010/main"/>
                </a:ext>
              </a:extLst>
            </p:spPr>
          </p:pic>
          <p:sp>
            <p:nvSpPr>
              <p:cNvPr id="21" name="Rectangle 20"/>
              <p:cNvSpPr/>
              <p:nvPr/>
            </p:nvSpPr>
            <p:spPr>
              <a:xfrm>
                <a:off x="9036142" y="2923282"/>
                <a:ext cx="2224282" cy="2215991"/>
              </a:xfrm>
              <a:prstGeom prst="rect">
                <a:avLst/>
              </a:prstGeom>
            </p:spPr>
            <p:txBody>
              <a:bodyPr wrap="square">
                <a:spAutoFit/>
              </a:bodyPr>
              <a:lstStyle/>
              <a:p>
                <a:pPr algn="ctr"/>
                <a:r>
                  <a:rPr lang="en-US" sz="6600" b="1" dirty="0">
                    <a:solidFill>
                      <a:schemeClr val="bg1"/>
                    </a:solidFill>
                  </a:rPr>
                  <a:t>4</a:t>
                </a:r>
                <a:r>
                  <a:rPr lang="en-US" sz="6600" b="1" dirty="0" smtClean="0">
                    <a:solidFill>
                      <a:schemeClr val="bg1"/>
                    </a:solidFill>
                  </a:rPr>
                  <a:t>.2%</a:t>
                </a:r>
                <a:r>
                  <a:rPr lang="en-US" sz="2800" b="1" dirty="0" smtClean="0">
                    <a:solidFill>
                      <a:schemeClr val="bg1"/>
                    </a:solidFill>
                  </a:rPr>
                  <a:t> </a:t>
                </a:r>
                <a:endParaRPr lang="en-US" sz="2800" b="1" dirty="0">
                  <a:solidFill>
                    <a:schemeClr val="bg1"/>
                  </a:solidFill>
                </a:endParaRPr>
              </a:p>
              <a:p>
                <a:pPr algn="ctr"/>
                <a:r>
                  <a:rPr lang="en-US" sz="2400" b="1" dirty="0" smtClean="0">
                    <a:solidFill>
                      <a:schemeClr val="bg1"/>
                    </a:solidFill>
                  </a:rPr>
                  <a:t>Chronic Absenteeism</a:t>
                </a:r>
              </a:p>
              <a:p>
                <a:pPr algn="ctr"/>
                <a:r>
                  <a:rPr lang="en-US" sz="2400" b="1" dirty="0" smtClean="0">
                    <a:solidFill>
                      <a:schemeClr val="bg1"/>
                    </a:solidFill>
                  </a:rPr>
                  <a:t>Rate</a:t>
                </a:r>
                <a:endParaRPr lang="en-US" sz="2400" b="1" dirty="0">
                  <a:solidFill>
                    <a:schemeClr val="bg1"/>
                  </a:solidFill>
                </a:endParaRPr>
              </a:p>
            </p:txBody>
          </p:sp>
        </p:grpSp>
        <p:sp>
          <p:nvSpPr>
            <p:cNvPr id="26" name="Up Arrow 25"/>
            <p:cNvSpPr/>
            <p:nvPr/>
          </p:nvSpPr>
          <p:spPr>
            <a:xfrm flipV="1">
              <a:off x="8260545" y="3830346"/>
              <a:ext cx="844937" cy="1365422"/>
            </a:xfrm>
            <a:prstGeom prst="up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280383" y="2369080"/>
            <a:ext cx="3718472" cy="3657600"/>
            <a:chOff x="280383" y="2369080"/>
            <a:chExt cx="3718472" cy="3657600"/>
          </a:xfrm>
        </p:grpSpPr>
        <p:grpSp>
          <p:nvGrpSpPr>
            <p:cNvPr id="3" name="Group 2"/>
            <p:cNvGrpSpPr/>
            <p:nvPr/>
          </p:nvGrpSpPr>
          <p:grpSpPr>
            <a:xfrm>
              <a:off x="280383" y="2369080"/>
              <a:ext cx="3718472" cy="3657600"/>
              <a:chOff x="295160" y="1878832"/>
              <a:chExt cx="3718472" cy="3657600"/>
            </a:xfrm>
          </p:grpSpPr>
          <p:pic>
            <p:nvPicPr>
              <p:cNvPr id="15" name="Picture 14"/>
              <p:cNvPicPr/>
              <p:nvPr/>
            </p:nvPicPr>
            <p:blipFill rotWithShape="1">
              <a:blip r:embed="rId2"/>
              <a:srcRect l="24693" t="16308" r="23260" b="32204"/>
              <a:stretch/>
            </p:blipFill>
            <p:spPr bwMode="auto">
              <a:xfrm>
                <a:off x="295160" y="1878832"/>
                <a:ext cx="3718472" cy="3657600"/>
              </a:xfrm>
              <a:prstGeom prst="rect">
                <a:avLst/>
              </a:prstGeom>
              <a:ln>
                <a:noFill/>
              </a:ln>
              <a:extLst>
                <a:ext uri="{53640926-AAD7-44D8-BBD7-CCE9431645EC}">
                  <a14:shadowObscured xmlns:a14="http://schemas.microsoft.com/office/drawing/2010/main"/>
                </a:ext>
              </a:extLst>
            </p:spPr>
          </p:pic>
          <p:sp>
            <p:nvSpPr>
              <p:cNvPr id="19" name="Rectangle 18"/>
              <p:cNvSpPr/>
              <p:nvPr/>
            </p:nvSpPr>
            <p:spPr>
              <a:xfrm>
                <a:off x="980581" y="3076402"/>
                <a:ext cx="2566556" cy="1477328"/>
              </a:xfrm>
              <a:prstGeom prst="rect">
                <a:avLst/>
              </a:prstGeom>
            </p:spPr>
            <p:txBody>
              <a:bodyPr wrap="square">
                <a:spAutoFit/>
              </a:bodyPr>
              <a:lstStyle/>
              <a:p>
                <a:pPr algn="ctr"/>
                <a:r>
                  <a:rPr lang="en-US" sz="6600" b="1" dirty="0" smtClean="0">
                    <a:solidFill>
                      <a:schemeClr val="bg1"/>
                    </a:solidFill>
                  </a:rPr>
                  <a:t>96.3% </a:t>
                </a:r>
                <a:endParaRPr lang="en-US" sz="6600" b="1" dirty="0">
                  <a:solidFill>
                    <a:schemeClr val="bg1"/>
                  </a:solidFill>
                </a:endParaRPr>
              </a:p>
              <a:p>
                <a:pPr algn="ctr"/>
                <a:r>
                  <a:rPr lang="en-US" sz="2400" b="1" dirty="0" smtClean="0">
                    <a:solidFill>
                      <a:schemeClr val="bg1"/>
                    </a:solidFill>
                  </a:rPr>
                  <a:t>Graduation Rate</a:t>
                </a:r>
                <a:endParaRPr lang="en-US" sz="2400" b="1" dirty="0">
                  <a:solidFill>
                    <a:schemeClr val="bg1"/>
                  </a:solidFill>
                </a:endParaRPr>
              </a:p>
            </p:txBody>
          </p:sp>
        </p:grpSp>
        <p:sp>
          <p:nvSpPr>
            <p:cNvPr id="30" name="Up Arrow 29"/>
            <p:cNvSpPr/>
            <p:nvPr/>
          </p:nvSpPr>
          <p:spPr>
            <a:xfrm>
              <a:off x="418606" y="3830346"/>
              <a:ext cx="844937" cy="1365422"/>
            </a:xfrm>
            <a:prstGeom prst="up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11825301" y="6454618"/>
            <a:ext cx="315884" cy="369332"/>
          </a:xfrm>
          <a:prstGeom prst="rect">
            <a:avLst/>
          </a:prstGeom>
          <a:noFill/>
        </p:spPr>
        <p:txBody>
          <a:bodyPr wrap="square" rtlCol="0">
            <a:spAutoFit/>
          </a:bodyPr>
          <a:lstStyle/>
          <a:p>
            <a:r>
              <a:rPr lang="en-US" dirty="0" smtClean="0"/>
              <a:t>6</a:t>
            </a:r>
            <a:endParaRPr lang="en-US" dirty="0"/>
          </a:p>
        </p:txBody>
      </p:sp>
    </p:spTree>
    <p:extLst>
      <p:ext uri="{BB962C8B-B14F-4D97-AF65-F5344CB8AC3E}">
        <p14:creationId xmlns:p14="http://schemas.microsoft.com/office/powerpoint/2010/main" val="120076942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5594" y="4403491"/>
            <a:ext cx="3369415" cy="800219"/>
          </a:xfrm>
          <a:prstGeom prst="rect">
            <a:avLst/>
          </a:prstGeom>
          <a:scene3d>
            <a:camera prst="orthographicFront"/>
            <a:lightRig rig="threePt" dir="t"/>
          </a:scene3d>
          <a:sp3d>
            <a:bevelT prst="angle"/>
          </a:sp3d>
        </p:spPr>
        <p:txBody>
          <a:bodyPr wrap="square">
            <a:spAutoFit/>
          </a:bodyPr>
          <a:lstStyle/>
          <a:p>
            <a:pPr algn="ctr"/>
            <a:r>
              <a:rPr lang="en-US" sz="2800" b="1" dirty="0" smtClean="0">
                <a:solidFill>
                  <a:schemeClr val="bg1"/>
                </a:solidFill>
              </a:rPr>
              <a:t>87% </a:t>
            </a:r>
            <a:r>
              <a:rPr lang="en-US" b="1" dirty="0" smtClean="0">
                <a:solidFill>
                  <a:schemeClr val="bg1"/>
                </a:solidFill>
              </a:rPr>
              <a:t>Progress towards English Proficiency</a:t>
            </a:r>
            <a:endParaRPr lang="en-US" b="1" dirty="0">
              <a:solidFill>
                <a:schemeClr val="bg1"/>
              </a:solidFill>
            </a:endParaRPr>
          </a:p>
        </p:txBody>
      </p:sp>
      <p:sp>
        <p:nvSpPr>
          <p:cNvPr id="11" name="Rectangle 10"/>
          <p:cNvSpPr/>
          <p:nvPr/>
        </p:nvSpPr>
        <p:spPr>
          <a:xfrm>
            <a:off x="5232447" y="253615"/>
            <a:ext cx="2173993" cy="923330"/>
          </a:xfrm>
          <a:prstGeom prst="rect">
            <a:avLst/>
          </a:prstGeom>
        </p:spPr>
        <p:txBody>
          <a:bodyPr wrap="none">
            <a:spAutoFit/>
          </a:bodyPr>
          <a:lstStyle/>
          <a:p>
            <a:r>
              <a:rPr lang="en-US" sz="5400" b="1" dirty="0" smtClean="0"/>
              <a:t>Access</a:t>
            </a:r>
            <a:endParaRPr lang="en-US" sz="5400" b="1" dirty="0"/>
          </a:p>
        </p:txBody>
      </p:sp>
      <p:grpSp>
        <p:nvGrpSpPr>
          <p:cNvPr id="5" name="Group 4"/>
          <p:cNvGrpSpPr/>
          <p:nvPr/>
        </p:nvGrpSpPr>
        <p:grpSpPr>
          <a:xfrm>
            <a:off x="6480600" y="2529407"/>
            <a:ext cx="3718472" cy="3657600"/>
            <a:chOff x="6984280" y="1959136"/>
            <a:chExt cx="3718472" cy="4898864"/>
          </a:xfrm>
        </p:grpSpPr>
        <p:pic>
          <p:nvPicPr>
            <p:cNvPr id="17" name="Picture 16"/>
            <p:cNvPicPr/>
            <p:nvPr/>
          </p:nvPicPr>
          <p:blipFill rotWithShape="1">
            <a:blip r:embed="rId2"/>
            <a:srcRect l="24693" t="16308" r="23260" b="32204"/>
            <a:stretch/>
          </p:blipFill>
          <p:spPr bwMode="auto">
            <a:xfrm>
              <a:off x="6984280" y="1959136"/>
              <a:ext cx="3718472" cy="4898864"/>
            </a:xfrm>
            <a:prstGeom prst="rect">
              <a:avLst/>
            </a:prstGeom>
            <a:ln>
              <a:noFill/>
            </a:ln>
            <a:extLst>
              <a:ext uri="{53640926-AAD7-44D8-BBD7-CCE9431645EC}">
                <a14:shadowObscured xmlns:a14="http://schemas.microsoft.com/office/drawing/2010/main"/>
              </a:ext>
            </a:extLst>
          </p:spPr>
        </p:pic>
        <p:sp>
          <p:nvSpPr>
            <p:cNvPr id="20" name="Rectangle 19"/>
            <p:cNvSpPr/>
            <p:nvPr/>
          </p:nvSpPr>
          <p:spPr>
            <a:xfrm>
              <a:off x="7576562" y="2986834"/>
              <a:ext cx="2917483" cy="3627584"/>
            </a:xfrm>
            <a:prstGeom prst="rect">
              <a:avLst/>
            </a:prstGeom>
          </p:spPr>
          <p:txBody>
            <a:bodyPr wrap="square">
              <a:spAutoFit/>
            </a:bodyPr>
            <a:lstStyle/>
            <a:p>
              <a:pPr algn="ctr"/>
              <a:r>
                <a:rPr lang="en-US" sz="6600" b="1" dirty="0" smtClean="0">
                  <a:solidFill>
                    <a:schemeClr val="bg1"/>
                  </a:solidFill>
                </a:rPr>
                <a:t>100% </a:t>
              </a:r>
              <a:endParaRPr lang="en-US" sz="6600" b="1" dirty="0">
                <a:solidFill>
                  <a:schemeClr val="bg1"/>
                </a:solidFill>
              </a:endParaRPr>
            </a:p>
            <a:p>
              <a:pPr algn="ctr"/>
              <a:r>
                <a:rPr lang="en-US" sz="2400" b="1" dirty="0" smtClean="0">
                  <a:solidFill>
                    <a:schemeClr val="bg1"/>
                  </a:solidFill>
                </a:rPr>
                <a:t>Student access to Standards Aligned Materials</a:t>
              </a:r>
              <a:endParaRPr lang="en-US" sz="2400" b="1" dirty="0">
                <a:solidFill>
                  <a:schemeClr val="bg1"/>
                </a:solidFill>
              </a:endParaRPr>
            </a:p>
            <a:p>
              <a:pPr algn="ctr"/>
              <a:endParaRPr lang="en-US" sz="3200" b="1" dirty="0">
                <a:solidFill>
                  <a:schemeClr val="bg1"/>
                </a:solidFill>
              </a:endParaRPr>
            </a:p>
          </p:txBody>
        </p:sp>
      </p:grpSp>
      <p:grpSp>
        <p:nvGrpSpPr>
          <p:cNvPr id="7" name="Group 6"/>
          <p:cNvGrpSpPr/>
          <p:nvPr/>
        </p:nvGrpSpPr>
        <p:grpSpPr>
          <a:xfrm>
            <a:off x="1838444" y="2529407"/>
            <a:ext cx="3718472" cy="3657600"/>
            <a:chOff x="1838444" y="2529407"/>
            <a:chExt cx="3718472" cy="3657600"/>
          </a:xfrm>
        </p:grpSpPr>
        <p:grpSp>
          <p:nvGrpSpPr>
            <p:cNvPr id="3" name="Group 2"/>
            <p:cNvGrpSpPr/>
            <p:nvPr/>
          </p:nvGrpSpPr>
          <p:grpSpPr>
            <a:xfrm>
              <a:off x="1838444" y="2529407"/>
              <a:ext cx="3718472" cy="3657600"/>
              <a:chOff x="1516574" y="1959136"/>
              <a:chExt cx="3718472" cy="3657600"/>
            </a:xfrm>
          </p:grpSpPr>
          <p:pic>
            <p:nvPicPr>
              <p:cNvPr id="15" name="Picture 14"/>
              <p:cNvPicPr/>
              <p:nvPr/>
            </p:nvPicPr>
            <p:blipFill rotWithShape="1">
              <a:blip r:embed="rId2"/>
              <a:srcRect l="24693" t="16308" r="23260" b="32204"/>
              <a:stretch/>
            </p:blipFill>
            <p:spPr bwMode="auto">
              <a:xfrm>
                <a:off x="1516574" y="1959136"/>
                <a:ext cx="3718472" cy="3657600"/>
              </a:xfrm>
              <a:prstGeom prst="rect">
                <a:avLst/>
              </a:prstGeom>
              <a:ln>
                <a:noFill/>
              </a:ln>
              <a:extLst>
                <a:ext uri="{53640926-AAD7-44D8-BBD7-CCE9431645EC}">
                  <a14:shadowObscured xmlns:a14="http://schemas.microsoft.com/office/drawing/2010/main"/>
                </a:ext>
              </a:extLst>
            </p:spPr>
          </p:pic>
          <p:sp>
            <p:nvSpPr>
              <p:cNvPr id="19" name="Rectangle 18"/>
              <p:cNvSpPr/>
              <p:nvPr/>
            </p:nvSpPr>
            <p:spPr>
              <a:xfrm>
                <a:off x="2235429" y="2726438"/>
                <a:ext cx="2566556" cy="1846659"/>
              </a:xfrm>
              <a:prstGeom prst="rect">
                <a:avLst/>
              </a:prstGeom>
            </p:spPr>
            <p:txBody>
              <a:bodyPr wrap="square">
                <a:spAutoFit/>
              </a:bodyPr>
              <a:lstStyle/>
              <a:p>
                <a:pPr algn="ctr"/>
                <a:r>
                  <a:rPr lang="en-US" sz="6600" b="1" dirty="0" smtClean="0">
                    <a:solidFill>
                      <a:schemeClr val="bg1"/>
                    </a:solidFill>
                  </a:rPr>
                  <a:t>2:1</a:t>
                </a:r>
                <a:endParaRPr lang="en-US" sz="6600" b="1" dirty="0">
                  <a:solidFill>
                    <a:schemeClr val="bg1"/>
                  </a:solidFill>
                </a:endParaRPr>
              </a:p>
              <a:p>
                <a:pPr algn="ctr"/>
                <a:r>
                  <a:rPr lang="en-US" sz="2400" b="1" dirty="0" smtClean="0">
                    <a:solidFill>
                      <a:schemeClr val="bg1"/>
                    </a:solidFill>
                  </a:rPr>
                  <a:t>Student to Computer Ratio</a:t>
                </a:r>
                <a:endParaRPr lang="en-US" sz="2400" b="1" dirty="0">
                  <a:solidFill>
                    <a:schemeClr val="bg1"/>
                  </a:solidFill>
                </a:endParaRPr>
              </a:p>
            </p:txBody>
          </p:sp>
        </p:grpSp>
        <p:sp>
          <p:nvSpPr>
            <p:cNvPr id="13" name="Up Arrow 12"/>
            <p:cNvSpPr/>
            <p:nvPr/>
          </p:nvSpPr>
          <p:spPr>
            <a:xfrm>
              <a:off x="2027832" y="3968215"/>
              <a:ext cx="844937" cy="1365422"/>
            </a:xfrm>
            <a:prstGeom prst="up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11789986" y="6422166"/>
            <a:ext cx="315884" cy="369332"/>
          </a:xfrm>
          <a:prstGeom prst="rect">
            <a:avLst/>
          </a:prstGeom>
          <a:noFill/>
        </p:spPr>
        <p:txBody>
          <a:bodyPr wrap="square" rtlCol="0">
            <a:spAutoFit/>
          </a:bodyPr>
          <a:lstStyle/>
          <a:p>
            <a:r>
              <a:rPr lang="en-US" dirty="0" smtClean="0"/>
              <a:t>7</a:t>
            </a:r>
            <a:endParaRPr lang="en-US" dirty="0"/>
          </a:p>
        </p:txBody>
      </p:sp>
    </p:spTree>
    <p:extLst>
      <p:ext uri="{BB962C8B-B14F-4D97-AF65-F5344CB8AC3E}">
        <p14:creationId xmlns:p14="http://schemas.microsoft.com/office/powerpoint/2010/main" val="119613232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5091" y="4511645"/>
            <a:ext cx="3369415" cy="800219"/>
          </a:xfrm>
          <a:prstGeom prst="rect">
            <a:avLst/>
          </a:prstGeom>
          <a:scene3d>
            <a:camera prst="orthographicFront"/>
            <a:lightRig rig="threePt" dir="t"/>
          </a:scene3d>
          <a:sp3d>
            <a:bevelT prst="angle"/>
          </a:sp3d>
        </p:spPr>
        <p:txBody>
          <a:bodyPr wrap="square">
            <a:spAutoFit/>
          </a:bodyPr>
          <a:lstStyle/>
          <a:p>
            <a:pPr algn="ctr"/>
            <a:r>
              <a:rPr lang="en-US" sz="2800" b="1" dirty="0" smtClean="0">
                <a:solidFill>
                  <a:schemeClr val="bg1"/>
                </a:solidFill>
              </a:rPr>
              <a:t>87% </a:t>
            </a:r>
            <a:r>
              <a:rPr lang="en-US" b="1" dirty="0" smtClean="0">
                <a:solidFill>
                  <a:schemeClr val="bg1"/>
                </a:solidFill>
              </a:rPr>
              <a:t>Progress towards English Proficiency</a:t>
            </a:r>
            <a:endParaRPr lang="en-US" b="1" dirty="0">
              <a:solidFill>
                <a:schemeClr val="bg1"/>
              </a:solidFill>
            </a:endParaRPr>
          </a:p>
        </p:txBody>
      </p:sp>
      <p:sp>
        <p:nvSpPr>
          <p:cNvPr id="11" name="Rectangle 10"/>
          <p:cNvSpPr/>
          <p:nvPr/>
        </p:nvSpPr>
        <p:spPr>
          <a:xfrm>
            <a:off x="3080864" y="345055"/>
            <a:ext cx="7194598" cy="923330"/>
          </a:xfrm>
          <a:prstGeom prst="rect">
            <a:avLst/>
          </a:prstGeom>
        </p:spPr>
        <p:txBody>
          <a:bodyPr wrap="none">
            <a:spAutoFit/>
          </a:bodyPr>
          <a:lstStyle/>
          <a:p>
            <a:r>
              <a:rPr lang="en-US" sz="5400" b="1" dirty="0" smtClean="0"/>
              <a:t>College/Career Readiness</a:t>
            </a:r>
            <a:endParaRPr lang="en-US" sz="5400" b="1" dirty="0"/>
          </a:p>
        </p:txBody>
      </p:sp>
      <p:grpSp>
        <p:nvGrpSpPr>
          <p:cNvPr id="8" name="Group 7"/>
          <p:cNvGrpSpPr/>
          <p:nvPr/>
        </p:nvGrpSpPr>
        <p:grpSpPr>
          <a:xfrm>
            <a:off x="4087274" y="2565725"/>
            <a:ext cx="3745858" cy="3657600"/>
            <a:chOff x="4087274" y="2565725"/>
            <a:chExt cx="3745858" cy="3657600"/>
          </a:xfrm>
        </p:grpSpPr>
        <p:grpSp>
          <p:nvGrpSpPr>
            <p:cNvPr id="5" name="Group 4"/>
            <p:cNvGrpSpPr/>
            <p:nvPr/>
          </p:nvGrpSpPr>
          <p:grpSpPr>
            <a:xfrm>
              <a:off x="4114660" y="2565725"/>
              <a:ext cx="3718472" cy="3657600"/>
              <a:chOff x="4183486" y="1887300"/>
              <a:chExt cx="3718472" cy="4898864"/>
            </a:xfrm>
          </p:grpSpPr>
          <p:pic>
            <p:nvPicPr>
              <p:cNvPr id="17" name="Picture 16"/>
              <p:cNvPicPr/>
              <p:nvPr/>
            </p:nvPicPr>
            <p:blipFill rotWithShape="1">
              <a:blip r:embed="rId2"/>
              <a:srcRect l="24693" t="16308" r="23260" b="32204"/>
              <a:stretch/>
            </p:blipFill>
            <p:spPr bwMode="auto">
              <a:xfrm>
                <a:off x="4183486" y="1887300"/>
                <a:ext cx="3718472" cy="4898864"/>
              </a:xfrm>
              <a:prstGeom prst="rect">
                <a:avLst/>
              </a:prstGeom>
              <a:ln>
                <a:noFill/>
              </a:ln>
              <a:extLst>
                <a:ext uri="{53640926-AAD7-44D8-BBD7-CCE9431645EC}">
                  <a14:shadowObscured xmlns:a14="http://schemas.microsoft.com/office/drawing/2010/main"/>
                </a:ext>
              </a:extLst>
            </p:spPr>
          </p:pic>
          <p:sp>
            <p:nvSpPr>
              <p:cNvPr id="20" name="Rectangle 19"/>
              <p:cNvSpPr/>
              <p:nvPr/>
            </p:nvSpPr>
            <p:spPr>
              <a:xfrm>
                <a:off x="4699053" y="2923282"/>
                <a:ext cx="2917483" cy="3627584"/>
              </a:xfrm>
              <a:prstGeom prst="rect">
                <a:avLst/>
              </a:prstGeom>
            </p:spPr>
            <p:txBody>
              <a:bodyPr wrap="square">
                <a:spAutoFit/>
              </a:bodyPr>
              <a:lstStyle/>
              <a:p>
                <a:pPr algn="ctr"/>
                <a:r>
                  <a:rPr lang="en-US" sz="6600" b="1" dirty="0" smtClean="0">
                    <a:solidFill>
                      <a:schemeClr val="bg1"/>
                    </a:solidFill>
                  </a:rPr>
                  <a:t>89% </a:t>
                </a:r>
                <a:endParaRPr lang="en-US" sz="6600" b="1" dirty="0">
                  <a:solidFill>
                    <a:schemeClr val="bg1"/>
                  </a:solidFill>
                </a:endParaRPr>
              </a:p>
              <a:p>
                <a:pPr algn="ctr"/>
                <a:r>
                  <a:rPr lang="en-US" sz="2400" b="1" dirty="0" smtClean="0">
                    <a:solidFill>
                      <a:schemeClr val="bg1"/>
                    </a:solidFill>
                  </a:rPr>
                  <a:t>Scoring 3 or Higher on Advanced Placement Assessments</a:t>
                </a:r>
                <a:endParaRPr lang="en-US" sz="3200" b="1" dirty="0">
                  <a:solidFill>
                    <a:schemeClr val="bg1"/>
                  </a:solidFill>
                </a:endParaRPr>
              </a:p>
              <a:p>
                <a:pPr algn="ctr"/>
                <a:endParaRPr lang="en-US" sz="3200" b="1" dirty="0">
                  <a:solidFill>
                    <a:schemeClr val="bg1"/>
                  </a:solidFill>
                </a:endParaRPr>
              </a:p>
            </p:txBody>
          </p:sp>
        </p:grpSp>
        <p:sp>
          <p:nvSpPr>
            <p:cNvPr id="22" name="Up Arrow 21"/>
            <p:cNvSpPr/>
            <p:nvPr/>
          </p:nvSpPr>
          <p:spPr>
            <a:xfrm>
              <a:off x="4087274" y="3946442"/>
              <a:ext cx="844937" cy="1365422"/>
            </a:xfrm>
            <a:prstGeom prst="up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118553" y="2565725"/>
            <a:ext cx="3718472" cy="3657600"/>
            <a:chOff x="8118553" y="2565725"/>
            <a:chExt cx="3718472" cy="3657600"/>
          </a:xfrm>
        </p:grpSpPr>
        <p:grpSp>
          <p:nvGrpSpPr>
            <p:cNvPr id="6" name="Group 5"/>
            <p:cNvGrpSpPr/>
            <p:nvPr/>
          </p:nvGrpSpPr>
          <p:grpSpPr>
            <a:xfrm>
              <a:off x="8118553" y="2565725"/>
              <a:ext cx="3718472" cy="3657600"/>
              <a:chOff x="8187379" y="1887300"/>
              <a:chExt cx="3718472" cy="4898864"/>
            </a:xfrm>
          </p:grpSpPr>
          <p:pic>
            <p:nvPicPr>
              <p:cNvPr id="18" name="Picture 17"/>
              <p:cNvPicPr/>
              <p:nvPr/>
            </p:nvPicPr>
            <p:blipFill rotWithShape="1">
              <a:blip r:embed="rId2"/>
              <a:srcRect l="24693" t="16308" r="23260" b="32204"/>
              <a:stretch/>
            </p:blipFill>
            <p:spPr bwMode="auto">
              <a:xfrm>
                <a:off x="8187379" y="1887300"/>
                <a:ext cx="3718472" cy="4898864"/>
              </a:xfrm>
              <a:prstGeom prst="rect">
                <a:avLst/>
              </a:prstGeom>
              <a:ln>
                <a:noFill/>
              </a:ln>
              <a:extLst>
                <a:ext uri="{53640926-AAD7-44D8-BBD7-CCE9431645EC}">
                  <a14:shadowObscured xmlns:a14="http://schemas.microsoft.com/office/drawing/2010/main"/>
                </a:ext>
              </a:extLst>
            </p:spPr>
          </p:pic>
          <p:sp>
            <p:nvSpPr>
              <p:cNvPr id="21" name="Rectangle 20"/>
              <p:cNvSpPr/>
              <p:nvPr/>
            </p:nvSpPr>
            <p:spPr>
              <a:xfrm>
                <a:off x="8676409" y="2923282"/>
                <a:ext cx="3054927" cy="2473352"/>
              </a:xfrm>
              <a:prstGeom prst="rect">
                <a:avLst/>
              </a:prstGeom>
            </p:spPr>
            <p:txBody>
              <a:bodyPr wrap="square">
                <a:spAutoFit/>
              </a:bodyPr>
              <a:lstStyle/>
              <a:p>
                <a:pPr algn="ctr"/>
                <a:r>
                  <a:rPr lang="en-US" sz="6600" b="1" dirty="0" smtClean="0">
                    <a:solidFill>
                      <a:schemeClr val="bg1"/>
                    </a:solidFill>
                  </a:rPr>
                  <a:t>69.4% </a:t>
                </a:r>
                <a:endParaRPr lang="en-US" sz="6600" b="1" dirty="0">
                  <a:solidFill>
                    <a:schemeClr val="bg1"/>
                  </a:solidFill>
                </a:endParaRPr>
              </a:p>
              <a:p>
                <a:pPr algn="ctr"/>
                <a:r>
                  <a:rPr lang="en-US" sz="2400" b="1" dirty="0" smtClean="0">
                    <a:solidFill>
                      <a:schemeClr val="bg1"/>
                    </a:solidFill>
                  </a:rPr>
                  <a:t>Students Satisfying UC/CSU Requirements</a:t>
                </a:r>
                <a:endParaRPr lang="en-US" sz="2400" b="1" dirty="0">
                  <a:solidFill>
                    <a:schemeClr val="bg1"/>
                  </a:solidFill>
                </a:endParaRPr>
              </a:p>
            </p:txBody>
          </p:sp>
        </p:grpSp>
        <p:sp>
          <p:nvSpPr>
            <p:cNvPr id="23" name="Up Arrow 22"/>
            <p:cNvSpPr/>
            <p:nvPr/>
          </p:nvSpPr>
          <p:spPr>
            <a:xfrm>
              <a:off x="8118553" y="3946442"/>
              <a:ext cx="844937" cy="1365422"/>
            </a:xfrm>
            <a:prstGeom prst="up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204908" y="2557257"/>
            <a:ext cx="3739898" cy="3657600"/>
            <a:chOff x="204908" y="2557257"/>
            <a:chExt cx="3739898" cy="3657600"/>
          </a:xfrm>
        </p:grpSpPr>
        <p:grpSp>
          <p:nvGrpSpPr>
            <p:cNvPr id="3" name="Group 2"/>
            <p:cNvGrpSpPr/>
            <p:nvPr/>
          </p:nvGrpSpPr>
          <p:grpSpPr>
            <a:xfrm>
              <a:off x="226334" y="2557257"/>
              <a:ext cx="3718472" cy="3657600"/>
              <a:chOff x="295160" y="1878832"/>
              <a:chExt cx="3718472" cy="4898864"/>
            </a:xfrm>
          </p:grpSpPr>
          <p:pic>
            <p:nvPicPr>
              <p:cNvPr id="15" name="Picture 14"/>
              <p:cNvPicPr/>
              <p:nvPr/>
            </p:nvPicPr>
            <p:blipFill rotWithShape="1">
              <a:blip r:embed="rId2"/>
              <a:srcRect l="24693" t="16308" r="23260" b="32204"/>
              <a:stretch/>
            </p:blipFill>
            <p:spPr bwMode="auto">
              <a:xfrm>
                <a:off x="295160" y="1878832"/>
                <a:ext cx="3718472" cy="4898864"/>
              </a:xfrm>
              <a:prstGeom prst="rect">
                <a:avLst/>
              </a:prstGeom>
              <a:ln>
                <a:noFill/>
              </a:ln>
              <a:extLst>
                <a:ext uri="{53640926-AAD7-44D8-BBD7-CCE9431645EC}">
                  <a14:shadowObscured xmlns:a14="http://schemas.microsoft.com/office/drawing/2010/main"/>
                </a:ext>
              </a:extLst>
            </p:spPr>
          </p:pic>
          <p:sp>
            <p:nvSpPr>
              <p:cNvPr id="19" name="Rectangle 18"/>
              <p:cNvSpPr/>
              <p:nvPr/>
            </p:nvSpPr>
            <p:spPr>
              <a:xfrm>
                <a:off x="980581" y="3076402"/>
                <a:ext cx="2566556" cy="2968022"/>
              </a:xfrm>
              <a:prstGeom prst="rect">
                <a:avLst/>
              </a:prstGeom>
            </p:spPr>
            <p:txBody>
              <a:bodyPr wrap="square">
                <a:spAutoFit/>
              </a:bodyPr>
              <a:lstStyle/>
              <a:p>
                <a:pPr algn="ctr"/>
                <a:r>
                  <a:rPr lang="en-US" sz="6600" b="1" dirty="0" smtClean="0">
                    <a:solidFill>
                      <a:schemeClr val="bg1"/>
                    </a:solidFill>
                  </a:rPr>
                  <a:t>98% </a:t>
                </a:r>
                <a:endParaRPr lang="en-US" sz="6600" b="1" dirty="0">
                  <a:solidFill>
                    <a:schemeClr val="bg1"/>
                  </a:solidFill>
                </a:endParaRPr>
              </a:p>
              <a:p>
                <a:pPr algn="ctr"/>
                <a:r>
                  <a:rPr lang="en-US" sz="2400" b="1" dirty="0" smtClean="0">
                    <a:solidFill>
                      <a:schemeClr val="bg1"/>
                    </a:solidFill>
                  </a:rPr>
                  <a:t>Completion of 2 or More College Prep Classes</a:t>
                </a:r>
                <a:endParaRPr lang="en-US" sz="2400" b="1" dirty="0">
                  <a:solidFill>
                    <a:schemeClr val="bg1"/>
                  </a:solidFill>
                </a:endParaRPr>
              </a:p>
            </p:txBody>
          </p:sp>
        </p:grpSp>
        <p:sp>
          <p:nvSpPr>
            <p:cNvPr id="24" name="Up Arrow 23"/>
            <p:cNvSpPr/>
            <p:nvPr/>
          </p:nvSpPr>
          <p:spPr>
            <a:xfrm>
              <a:off x="204908" y="3946442"/>
              <a:ext cx="844937" cy="1365422"/>
            </a:xfrm>
            <a:prstGeom prst="up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11773360" y="6397228"/>
            <a:ext cx="315884" cy="369332"/>
          </a:xfrm>
          <a:prstGeom prst="rect">
            <a:avLst/>
          </a:prstGeom>
          <a:noFill/>
        </p:spPr>
        <p:txBody>
          <a:bodyPr wrap="square" rtlCol="0">
            <a:spAutoFit/>
          </a:bodyPr>
          <a:lstStyle/>
          <a:p>
            <a:r>
              <a:rPr lang="en-US" dirty="0" smtClean="0"/>
              <a:t>8</a:t>
            </a:r>
            <a:endParaRPr lang="en-US" dirty="0"/>
          </a:p>
        </p:txBody>
      </p:sp>
    </p:spTree>
    <p:extLst>
      <p:ext uri="{BB962C8B-B14F-4D97-AF65-F5344CB8AC3E}">
        <p14:creationId xmlns:p14="http://schemas.microsoft.com/office/powerpoint/2010/main" val="208690803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24693" t="16308" r="23260" b="32204"/>
          <a:stretch/>
        </p:blipFill>
        <p:spPr bwMode="auto">
          <a:xfrm>
            <a:off x="749128" y="363723"/>
            <a:ext cx="4097695" cy="5880220"/>
          </a:xfrm>
          <a:prstGeom prst="rect">
            <a:avLst/>
          </a:prstGeom>
          <a:ln w="76200">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53640926-AAD7-44D8-BBD7-CCE9431645EC}">
              <a14:shadowObscured xmlns:a14="http://schemas.microsoft.com/office/drawing/2010/main"/>
            </a:ext>
          </a:extLst>
        </p:spPr>
        <p:style>
          <a:lnRef idx="2">
            <a:schemeClr val="accent2"/>
          </a:lnRef>
          <a:fillRef idx="1">
            <a:schemeClr val="lt1"/>
          </a:fillRef>
          <a:effectRef idx="0">
            <a:schemeClr val="accent2"/>
          </a:effectRef>
          <a:fontRef idx="minor">
            <a:schemeClr val="dk1"/>
          </a:fontRef>
        </p:style>
      </p:pic>
      <p:sp>
        <p:nvSpPr>
          <p:cNvPr id="3" name="Title 2"/>
          <p:cNvSpPr>
            <a:spLocks noGrp="1"/>
          </p:cNvSpPr>
          <p:nvPr>
            <p:ph type="title"/>
          </p:nvPr>
        </p:nvSpPr>
        <p:spPr>
          <a:xfrm>
            <a:off x="4391471" y="1454227"/>
            <a:ext cx="7506581" cy="4272504"/>
          </a:xfrm>
        </p:spPr>
        <p:txBody>
          <a:bodyPr>
            <a:noAutofit/>
          </a:bodyPr>
          <a:lstStyle/>
          <a:p>
            <a:r>
              <a:rPr lang="en-US" dirty="0">
                <a:solidFill>
                  <a:prstClr val="white"/>
                </a:solidFill>
                <a:effectLst>
                  <a:outerShdw blurRad="38100" dist="38100" dir="2700000" algn="tl">
                    <a:srgbClr val="000000">
                      <a:alpha val="43137"/>
                    </a:srgbClr>
                  </a:outerShdw>
                </a:effectLst>
                <a:latin typeface="+mn-lt"/>
              </a:rPr>
              <a:t>Local Control Accountability Plan</a:t>
            </a:r>
            <a:br>
              <a:rPr lang="en-US" dirty="0">
                <a:solidFill>
                  <a:prstClr val="white"/>
                </a:solidFill>
                <a:effectLst>
                  <a:outerShdw blurRad="38100" dist="38100" dir="2700000" algn="tl">
                    <a:srgbClr val="000000">
                      <a:alpha val="43137"/>
                    </a:srgbClr>
                  </a:outerShdw>
                </a:effectLst>
                <a:latin typeface="+mn-lt"/>
              </a:rPr>
            </a:br>
            <a:r>
              <a:rPr lang="en-US" dirty="0">
                <a:solidFill>
                  <a:prstClr val="white"/>
                </a:solidFill>
                <a:effectLst>
                  <a:outerShdw blurRad="38100" dist="38100" dir="2700000" algn="tl">
                    <a:srgbClr val="000000">
                      <a:alpha val="43137"/>
                    </a:srgbClr>
                  </a:outerShdw>
                </a:effectLst>
                <a:latin typeface="+mn-lt"/>
              </a:rPr>
              <a:t/>
            </a:r>
            <a:br>
              <a:rPr lang="en-US" dirty="0">
                <a:solidFill>
                  <a:prstClr val="white"/>
                </a:solidFill>
                <a:effectLst>
                  <a:outerShdw blurRad="38100" dist="38100" dir="2700000" algn="tl">
                    <a:srgbClr val="000000">
                      <a:alpha val="43137"/>
                    </a:srgbClr>
                  </a:outerShdw>
                </a:effectLst>
                <a:latin typeface="+mn-lt"/>
              </a:rPr>
            </a:br>
            <a:r>
              <a:rPr lang="en-US" sz="4400" dirty="0">
                <a:solidFill>
                  <a:prstClr val="white"/>
                </a:solidFill>
                <a:effectLst>
                  <a:outerShdw blurRad="38100" dist="38100" dir="2700000" algn="tl">
                    <a:srgbClr val="000000">
                      <a:alpha val="43137"/>
                    </a:srgbClr>
                  </a:outerShdw>
                </a:effectLst>
                <a:latin typeface="+mn-lt"/>
              </a:rPr>
              <a:t>Part </a:t>
            </a:r>
            <a:r>
              <a:rPr lang="en-US" sz="4400" dirty="0" smtClean="0">
                <a:solidFill>
                  <a:prstClr val="white"/>
                </a:solidFill>
                <a:effectLst>
                  <a:outerShdw blurRad="38100" dist="38100" dir="2700000" algn="tl">
                    <a:srgbClr val="000000">
                      <a:alpha val="43137"/>
                    </a:srgbClr>
                  </a:outerShdw>
                </a:effectLst>
                <a:latin typeface="+mn-lt"/>
              </a:rPr>
              <a:t>3: Stakeholder</a:t>
            </a:r>
            <a:br>
              <a:rPr lang="en-US" sz="4400" dirty="0" smtClean="0">
                <a:solidFill>
                  <a:prstClr val="white"/>
                </a:solidFill>
                <a:effectLst>
                  <a:outerShdw blurRad="38100" dist="38100" dir="2700000" algn="tl">
                    <a:srgbClr val="000000">
                      <a:alpha val="43137"/>
                    </a:srgbClr>
                  </a:outerShdw>
                </a:effectLst>
                <a:latin typeface="+mn-lt"/>
              </a:rPr>
            </a:br>
            <a:r>
              <a:rPr lang="en-US" sz="4400" dirty="0" smtClean="0">
                <a:solidFill>
                  <a:prstClr val="white"/>
                </a:solidFill>
                <a:effectLst>
                  <a:outerShdw blurRad="38100" dist="38100" dir="2700000" algn="tl">
                    <a:srgbClr val="000000">
                      <a:alpha val="43137"/>
                    </a:srgbClr>
                  </a:outerShdw>
                </a:effectLst>
                <a:latin typeface="+mn-lt"/>
              </a:rPr>
              <a:t>Engagement</a:t>
            </a:r>
            <a:endParaRPr lang="en-US" sz="4400" dirty="0">
              <a:effectLst>
                <a:outerShdw blurRad="38100" dist="38100" dir="2700000" algn="tl">
                  <a:srgbClr val="000000">
                    <a:alpha val="43137"/>
                  </a:srgbClr>
                </a:outerShdw>
              </a:effectLst>
              <a:latin typeface="+mn-lt"/>
            </a:endParaRPr>
          </a:p>
        </p:txBody>
      </p:sp>
      <p:sp>
        <p:nvSpPr>
          <p:cNvPr id="6" name="TextBox 5"/>
          <p:cNvSpPr txBox="1"/>
          <p:nvPr/>
        </p:nvSpPr>
        <p:spPr>
          <a:xfrm>
            <a:off x="11798299" y="6388915"/>
            <a:ext cx="315884" cy="369332"/>
          </a:xfrm>
          <a:prstGeom prst="rect">
            <a:avLst/>
          </a:prstGeom>
          <a:noFill/>
        </p:spPr>
        <p:txBody>
          <a:bodyPr wrap="square" rtlCol="0">
            <a:spAutoFit/>
          </a:bodyPr>
          <a:lstStyle/>
          <a:p>
            <a:r>
              <a:rPr lang="en-US" dirty="0" smtClean="0"/>
              <a:t>9</a:t>
            </a:r>
            <a:endParaRPr lang="en-US" dirty="0"/>
          </a:p>
        </p:txBody>
      </p:sp>
    </p:spTree>
    <p:extLst>
      <p:ext uri="{BB962C8B-B14F-4D97-AF65-F5344CB8AC3E}">
        <p14:creationId xmlns:p14="http://schemas.microsoft.com/office/powerpoint/2010/main" val="165579636"/>
      </p:ext>
    </p:extLst>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40">
      <a:dk1>
        <a:sysClr val="windowText" lastClr="000000"/>
      </a:dk1>
      <a:lt1>
        <a:sysClr val="window" lastClr="FFFFFF"/>
      </a:lt1>
      <a:dk2>
        <a:srgbClr val="323232"/>
      </a:dk2>
      <a:lt2>
        <a:srgbClr val="E3DED1"/>
      </a:lt2>
      <a:accent1>
        <a:srgbClr val="F07F09"/>
      </a:accent1>
      <a:accent2>
        <a:srgbClr val="C00000"/>
      </a:accent2>
      <a:accent3>
        <a:srgbClr val="1B587C"/>
      </a:accent3>
      <a:accent4>
        <a:srgbClr val="4E8542"/>
      </a:accent4>
      <a:accent5>
        <a:srgbClr val="604878"/>
      </a:accent5>
      <a:accent6>
        <a:srgbClr val="C19859"/>
      </a:accent6>
      <a:hlink>
        <a:srgbClr val="6B9F25"/>
      </a:hlink>
      <a:folHlink>
        <a:srgbClr val="B26B02"/>
      </a:folHlink>
    </a:clrScheme>
    <a:fontScheme name="SSC">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2780</TotalTime>
  <Words>1695</Words>
  <Application>Microsoft Office PowerPoint</Application>
  <PresentationFormat>Widescreen</PresentationFormat>
  <Paragraphs>461</Paragraphs>
  <Slides>34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Arial Narrow</vt:lpstr>
      <vt:lpstr>Calibri</vt:lpstr>
      <vt:lpstr>Verdana</vt:lpstr>
      <vt:lpstr>Office Theme</vt:lpstr>
      <vt:lpstr>Irvine Unified School District</vt:lpstr>
      <vt:lpstr>Local Control Accountability Plan  Part 1: Plan Summary</vt:lpstr>
      <vt:lpstr>Dashboard Indicators</vt:lpstr>
      <vt:lpstr> Local Control Accountability Plan  Part 2: Annual Update</vt:lpstr>
      <vt:lpstr>PowerPoint Presentation</vt:lpstr>
      <vt:lpstr>PowerPoint Presentation</vt:lpstr>
      <vt:lpstr>PowerPoint Presentation</vt:lpstr>
      <vt:lpstr>PowerPoint Presentation</vt:lpstr>
      <vt:lpstr>Local Control Accountability Plan  Part 3: Stakeholder Engagement</vt:lpstr>
      <vt:lpstr>LCAP Overview</vt:lpstr>
      <vt:lpstr> Local Control Accountability Plan  Part 4: Goals, Actions and Services</vt:lpstr>
      <vt:lpstr>Determining LCAP  Actions and Expenditures</vt:lpstr>
      <vt:lpstr>Additional Investments</vt:lpstr>
      <vt:lpstr>Survey Responses</vt:lpstr>
      <vt:lpstr>Continued Funding for Existing Actions</vt:lpstr>
      <vt:lpstr>2017-18  Budget</vt:lpstr>
      <vt:lpstr>2017-18 May Revise Highlights</vt:lpstr>
      <vt:lpstr>Economic Recovery</vt:lpstr>
      <vt:lpstr>General Fund Revenues in  2017-18 – Big Three</vt:lpstr>
      <vt:lpstr>Big Three Taxes – Percent Change</vt:lpstr>
      <vt:lpstr>2017-18 May Revise Highlights</vt:lpstr>
      <vt:lpstr>Progress Toward LCFF Implementation</vt:lpstr>
      <vt:lpstr>2017-18 May Revise Highlights</vt:lpstr>
      <vt:lpstr>K-12 &amp; Community College Funding</vt:lpstr>
      <vt:lpstr>IUSD Estimated LCFF Funding</vt:lpstr>
      <vt:lpstr>Department of Finance (DOF) vs. School Services of California (SSC) Projected LCFF “Gap” Funding Rates</vt:lpstr>
      <vt:lpstr>Utilization of Ongoing Funding</vt:lpstr>
      <vt:lpstr>Promise to Restore Purchasing Power</vt:lpstr>
      <vt:lpstr>STRS &amp; PERS Projected Increases</vt:lpstr>
      <vt:lpstr>Does the LCFF Restore  Purchasing Power Lost?</vt:lpstr>
      <vt:lpstr>2016-17 thru 2019-20 Budget Forecast  Unrestricted General Fund</vt:lpstr>
      <vt:lpstr>2016-17 thru 2019-20 Budget Forecast  Unrestricted General Fund</vt:lpstr>
      <vt:lpstr>2017-18 Budget &amp; Multiyear Projections Unrestricted General Fund Illustration With Unallocated Allocations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dc:title>
  <dc:creator>Carmen Thompson</dc:creator>
  <cp:lastModifiedBy>Raianna Chavez</cp:lastModifiedBy>
  <cp:revision>174</cp:revision>
  <cp:lastPrinted>2017-06-05T22:30:32Z</cp:lastPrinted>
  <dcterms:created xsi:type="dcterms:W3CDTF">2017-02-15T23:04:06Z</dcterms:created>
  <dcterms:modified xsi:type="dcterms:W3CDTF">2017-06-14T15:33:12Z</dcterms:modified>
</cp:coreProperties>
</file>